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302" r:id="rId6"/>
    <p:sldId id="282" r:id="rId7"/>
    <p:sldId id="305" r:id="rId8"/>
    <p:sldId id="303" r:id="rId9"/>
    <p:sldId id="329" r:id="rId10"/>
    <p:sldId id="283" r:id="rId11"/>
    <p:sldId id="284" r:id="rId12"/>
    <p:sldId id="285" r:id="rId13"/>
    <p:sldId id="287" r:id="rId14"/>
    <p:sldId id="315" r:id="rId15"/>
    <p:sldId id="316" r:id="rId16"/>
    <p:sldId id="288" r:id="rId17"/>
    <p:sldId id="317" r:id="rId18"/>
    <p:sldId id="290" r:id="rId19"/>
    <p:sldId id="286" r:id="rId20"/>
    <p:sldId id="291" r:id="rId21"/>
    <p:sldId id="330" r:id="rId22"/>
    <p:sldId id="336" r:id="rId23"/>
    <p:sldId id="293" r:id="rId24"/>
    <p:sldId id="323" r:id="rId25"/>
    <p:sldId id="319" r:id="rId26"/>
    <p:sldId id="331" r:id="rId27"/>
    <p:sldId id="325" r:id="rId28"/>
    <p:sldId id="337" r:id="rId29"/>
    <p:sldId id="296" r:id="rId30"/>
    <p:sldId id="321" r:id="rId31"/>
    <p:sldId id="320" r:id="rId32"/>
    <p:sldId id="295" r:id="rId33"/>
    <p:sldId id="297" r:id="rId34"/>
    <p:sldId id="326" r:id="rId35"/>
    <p:sldId id="327" r:id="rId36"/>
    <p:sldId id="292" r:id="rId37"/>
    <p:sldId id="318" r:id="rId38"/>
    <p:sldId id="340" r:id="rId39"/>
    <p:sldId id="338" r:id="rId40"/>
    <p:sldId id="339" r:id="rId41"/>
    <p:sldId id="298" r:id="rId42"/>
    <p:sldId id="299" r:id="rId43"/>
    <p:sldId id="300" r:id="rId44"/>
    <p:sldId id="306" r:id="rId45"/>
    <p:sldId id="307" r:id="rId46"/>
    <p:sldId id="308" r:id="rId47"/>
    <p:sldId id="333" r:id="rId48"/>
    <p:sldId id="309" r:id="rId49"/>
    <p:sldId id="310" r:id="rId50"/>
    <p:sldId id="341" r:id="rId51"/>
    <p:sldId id="335" r:id="rId52"/>
    <p:sldId id="334" r:id="rId53"/>
    <p:sldId id="311" r:id="rId54"/>
    <p:sldId id="312" r:id="rId55"/>
    <p:sldId id="343" r:id="rId56"/>
    <p:sldId id="344" r:id="rId57"/>
    <p:sldId id="342" r:id="rId58"/>
    <p:sldId id="328" r:id="rId59"/>
    <p:sldId id="322" r:id="rId60"/>
    <p:sldId id="314" r:id="rId6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57CA6B-F031-4470-AF83-78672E102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D90B07D-C5D6-479C-9DEE-67217D4C3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BD0001-CCA3-460C-935A-695D91159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7365-B40B-42D9-A46C-AE68EDD1638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A10E5E-6CAA-444C-B3ED-049C53ED8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60D53B-FDCE-4738-B444-B4F25AC0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BBC2-82EC-4EE6-A615-02F3EAA33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1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D1973B-6F85-4830-BE2F-A3D221B78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66A0AFB-3B8F-4BD9-8EA3-471DD6844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9B455E-705D-476B-B219-2CAA18590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7365-B40B-42D9-A46C-AE68EDD1638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ED0C0C-D2AA-4BD8-B5F8-5DB5CD3AA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F87459-5AF4-4D5D-9492-E6BA7B17A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BBC2-82EC-4EE6-A615-02F3EAA33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32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8A67161-1C14-49DB-92BE-E6537F24DA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B3A7D03-72DA-4DF9-8B30-2DDFA163CD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F51B8F-63A2-484E-8CDF-C6AE96D6B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7365-B40B-42D9-A46C-AE68EDD1638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22AFDE-5662-4C27-9D6B-203EBCBC3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7355B3-FCB4-4B91-9F6D-6ABE124DE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BBC2-82EC-4EE6-A615-02F3EAA33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57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1E6471-6C67-4B64-AEAB-AD88DE995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7B64B1-71A0-463D-9805-CBF5341E5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FBC985-7C29-415C-B2F6-BC8A81CA3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7365-B40B-42D9-A46C-AE68EDD1638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D98608-7C88-42CD-8003-8E8873235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EC3906-7BAE-44B1-AAC5-27ADA61BB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BBC2-82EC-4EE6-A615-02F3EAA33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2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581FE-F8A9-4B3D-92C7-B4444DCE9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879F5A0-70B3-4D62-B5F2-4EADDABBE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A81137-E678-4816-BDD5-79CFB936D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7365-B40B-42D9-A46C-AE68EDD1638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38951D-9ADF-4183-B620-3BE69404D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FF43B6-75C9-482E-8F4C-75579A43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BBC2-82EC-4EE6-A615-02F3EAA33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94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9729BA-EF83-4E76-B5CB-75A8ED1A7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91C12B-9735-470B-8806-3C1C4701C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89B4CEC-EC63-4C66-BAE1-34EF4236C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148FDE0-2483-41D9-81D5-9F74885EE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7365-B40B-42D9-A46C-AE68EDD1638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3F4028F-B914-4A82-AA27-008898363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57EFDDF-7488-4F30-91E5-090C96E6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BBC2-82EC-4EE6-A615-02F3EAA33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D4D4D1-94D4-4D86-AB04-85E3D35C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20C0A0-42F2-4ED9-B1E9-972513CB6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3C7A6A8-3F7F-4F02-984C-6B1130F19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1B8EC7E-F1A4-4A61-B7E3-EF4624F215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D028738-C7F9-422A-9F9C-19897CAA4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C7C3B0-7E7C-476C-9A00-682AD62D3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7365-B40B-42D9-A46C-AE68EDD1638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FA01F5D-BCBB-49DA-84A2-070FBC738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CF6D692-A8A2-4D42-853B-C53E3DC1E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BBC2-82EC-4EE6-A615-02F3EAA33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59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9D3761-CC8E-4F9F-B4C3-370DC3DF0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CB8CE11-1405-4CB6-9ABC-C0ADC55C0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7365-B40B-42D9-A46C-AE68EDD1638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7031877-2365-4935-87F8-B519F2B45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1A09EDA-23B2-4793-8B14-7AAA9898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BBC2-82EC-4EE6-A615-02F3EAA33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3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63C3929-0B73-484E-A431-04EB91671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7365-B40B-42D9-A46C-AE68EDD1638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FBD84AC-925A-42E2-A0A6-4C0E180CE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EF573A6-21D0-4CEF-8EBB-1C1F59F2A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BBC2-82EC-4EE6-A615-02F3EAA33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56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853B49-BF06-4604-B921-DD1F443B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FE08DA-BAC3-4B19-86A9-92F3EC779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2D8EB3C-6D78-4B62-9081-63A3DABEA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1106517-037E-4787-8783-C030C46E4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7365-B40B-42D9-A46C-AE68EDD1638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81B2C89-94FF-4E33-9E31-B192C8426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D15986B-C10C-41E7-B110-AC72DB720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BBC2-82EC-4EE6-A615-02F3EAA33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26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7072E7-4F94-4828-B3FD-684076BED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7B2E5C8-E684-471A-A1F4-47ACF493C4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66AE2FD-7A7F-47CA-A045-2C21DE228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3436B1-3476-4F23-A1E3-5445129E8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7365-B40B-42D9-A46C-AE68EDD1638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93EB68C-7D75-4F63-9896-0AEC9D595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CA416F4-0CDF-4754-8A1B-B15136A3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9BBC2-82EC-4EE6-A615-02F3EAA33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7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9151BF5-017B-40D6-BB2F-19E7B917F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04CF384-93B9-4C35-B5D5-7B18EA3C7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847CDA-5F9E-4AD0-940B-2CC8A1F7E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B7365-B40B-42D9-A46C-AE68EDD1638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A7D5C2-A93D-45E0-A6A3-675F6F931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72ED5E-56DD-4478-BF9F-EBA39F75C3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9BBC2-82EC-4EE6-A615-02F3EAA33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7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80C5A1-3CB8-4A2F-8197-EACE5EDC5D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Mezinárodní investiční právo a </a:t>
            </a:r>
            <a:r>
              <a:rPr lang="cs-CZ" dirty="0" err="1"/>
              <a:t>TRIMs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D989BEF-9491-4C03-8119-F74183DBE3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Mezinárodní obchodní režim, jaro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661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823CE2-76B9-41B0-94BE-B97B08601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Historický vývoj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EEEB84-86B7-4185-A714-4FD2AB7C6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„První globalizace“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982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823CE2-76B9-41B0-94BE-B97B08601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Historický vývoj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EEEB84-86B7-4185-A714-4FD2AB7C6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„První globalizace“</a:t>
            </a:r>
          </a:p>
          <a:p>
            <a:endParaRPr lang="en-US" dirty="0"/>
          </a:p>
        </p:txBody>
      </p:sp>
      <p:pic>
        <p:nvPicPr>
          <p:cNvPr id="5" name="Obrázek 4" descr="Obsah obrázku text, mapa&#10;&#10;Popis byl vytvořen automaticky">
            <a:extLst>
              <a:ext uri="{FF2B5EF4-FFF2-40B4-BE49-F238E27FC236}">
                <a16:creationId xmlns:a16="http://schemas.microsoft.com/office/drawing/2014/main" id="{DA06A9E0-0442-4544-B975-04993BE2E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54" y="0"/>
            <a:ext cx="9551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67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823CE2-76B9-41B0-94BE-B97B08601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Historický vývoj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EEEB84-86B7-4185-A714-4FD2AB7C6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„První globalizace“</a:t>
            </a:r>
          </a:p>
          <a:p>
            <a:r>
              <a:rPr lang="cs-CZ" dirty="0"/>
              <a:t>1870 – 1914</a:t>
            </a:r>
          </a:p>
          <a:p>
            <a:r>
              <a:rPr lang="cs-CZ" dirty="0"/>
              <a:t>Zlatý standard – každá významná měna se dala směnit za zlato</a:t>
            </a:r>
          </a:p>
          <a:p>
            <a:r>
              <a:rPr lang="cs-CZ" dirty="0"/>
              <a:t>Všechny významné státy nakloněné liberálnímu kapitalismu</a:t>
            </a:r>
          </a:p>
          <a:p>
            <a:r>
              <a:rPr lang="cs-CZ" dirty="0"/>
              <a:t>Investice – vyspělé státy navzájem, nebo v rámci koloniální říše &gt; </a:t>
            </a:r>
            <a:r>
              <a:rPr lang="cs-CZ" b="1" dirty="0"/>
              <a:t>volný pohyb kapitálu, malé riziko vyvlastnění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endParaRPr lang="cs-CZ" dirty="0"/>
          </a:p>
          <a:p>
            <a:r>
              <a:rPr lang="cs-CZ" dirty="0"/>
              <a:t>Který region byl problematický?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572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480F3D-92AB-4B0B-8F39-8516E19B5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Zástupný obsah 4" descr="Obsah obrázku muž, šaty, staré, nošení&#10;&#10;Popis byl vytvořen automaticky">
            <a:extLst>
              <a:ext uri="{FF2B5EF4-FFF2-40B4-BE49-F238E27FC236}">
                <a16:creationId xmlns:a16="http://schemas.microsoft.com/office/drawing/2014/main" id="{CEDD9D92-D292-4EFD-9957-51DEE162C7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21" y="1825625"/>
            <a:ext cx="7726758" cy="4351338"/>
          </a:xfrm>
        </p:spPr>
      </p:pic>
    </p:spTree>
    <p:extLst>
      <p:ext uri="{BB962C8B-B14F-4D97-AF65-F5344CB8AC3E}">
        <p14:creationId xmlns:p14="http://schemas.microsoft.com/office/powerpoint/2010/main" val="79794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B3E343-7F31-4567-9F08-CA7EED64F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13DC2E-F4B9-4087-896A-EAA2EC5FA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Latinská Amerika</a:t>
            </a:r>
          </a:p>
          <a:p>
            <a:r>
              <a:rPr lang="cs-CZ" dirty="0"/>
              <a:t>Nezávislost na Španělsku kolem roku 1820 &gt; už to nebyly kolonie</a:t>
            </a:r>
          </a:p>
          <a:p>
            <a:r>
              <a:rPr lang="cs-CZ" dirty="0"/>
              <a:t>Příliv investic z Británie a později z USA</a:t>
            </a:r>
          </a:p>
          <a:p>
            <a:r>
              <a:rPr lang="cs-CZ" dirty="0"/>
              <a:t>Ale obrovská nestabilita – státní bankroty; puče a občanské války – </a:t>
            </a:r>
            <a:r>
              <a:rPr lang="cs-CZ" dirty="0">
                <a:solidFill>
                  <a:srgbClr val="FF0000"/>
                </a:solidFill>
              </a:rPr>
              <a:t>riziko pro zahraniční kapitál</a:t>
            </a:r>
          </a:p>
        </p:txBody>
      </p:sp>
    </p:spTree>
    <p:extLst>
      <p:ext uri="{BB962C8B-B14F-4D97-AF65-F5344CB8AC3E}">
        <p14:creationId xmlns:p14="http://schemas.microsoft.com/office/powerpoint/2010/main" val="1505279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B3E343-7F31-4567-9F08-CA7EED64F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13DC2E-F4B9-4087-896A-EAA2EC5FA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Kolem roku 1900 – evropské mocnosti vymáhají své pohledávky v Latinské Americe pomocí vojenských intervencí</a:t>
            </a:r>
          </a:p>
          <a:p>
            <a:r>
              <a:rPr lang="cs-CZ" b="1" dirty="0"/>
              <a:t>&gt; Rooseveltův dodatek k </a:t>
            </a:r>
            <a:r>
              <a:rPr lang="cs-CZ" b="1" dirty="0" err="1"/>
              <a:t>Monreově</a:t>
            </a:r>
            <a:r>
              <a:rPr lang="cs-CZ" b="1" dirty="0"/>
              <a:t> doktríně</a:t>
            </a:r>
          </a:p>
          <a:p>
            <a:r>
              <a:rPr lang="cs-CZ" dirty="0"/>
              <a:t>= pokud mají Evropané problém s vymáháním dluhu, mají se obrátit na USA</a:t>
            </a:r>
          </a:p>
          <a:p>
            <a:r>
              <a:rPr lang="cs-CZ" dirty="0"/>
              <a:t>Američané do dané země pošlou námořnictvo, to obsadí přístavy a zajistí, že vybrané clo se použije na splacení státního dluhu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r>
              <a:rPr lang="cs-CZ" dirty="0"/>
              <a:t>= hegemonie USA na západní polokouli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7938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9958DF-9BDB-462E-BA0A-A80705504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2A10A794-60F1-430C-A0B2-9D9A4955D6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520" y="485171"/>
            <a:ext cx="5352415" cy="5887657"/>
          </a:xfrm>
        </p:spPr>
      </p:pic>
    </p:spTree>
    <p:extLst>
      <p:ext uri="{BB962C8B-B14F-4D97-AF65-F5344CB8AC3E}">
        <p14:creationId xmlns:p14="http://schemas.microsoft.com/office/powerpoint/2010/main" val="4174213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FD34A1-C9B0-45AD-9BCD-AB345480F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E6032B-8EE0-46E4-A07B-CD5C6528F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Větší problémy pro mezinárodní přesuny a návrat kapitálu nastaly po 1. světové válce…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02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E069CB-3F0A-40FC-826F-2238DDAFA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osoba, budova, fotka, exteriér&#10;&#10;Popis byl vytvořen automaticky">
            <a:extLst>
              <a:ext uri="{FF2B5EF4-FFF2-40B4-BE49-F238E27FC236}">
                <a16:creationId xmlns:a16="http://schemas.microsoft.com/office/drawing/2014/main" id="{D8864F7A-90F7-4DC0-AB9D-485653CF7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18" y="904240"/>
            <a:ext cx="7413319" cy="5272723"/>
          </a:xfrm>
        </p:spPr>
      </p:pic>
    </p:spTree>
    <p:extLst>
      <p:ext uri="{BB962C8B-B14F-4D97-AF65-F5344CB8AC3E}">
        <p14:creationId xmlns:p14="http://schemas.microsoft.com/office/powerpoint/2010/main" val="2146936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BCFB2-B1E4-4F63-BF2F-F601FC742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Zástupný obsah 8" descr="Obsah obrázku fotka, osoba, pózování, uniforma&#10;&#10;Popis byl vytvořen automaticky">
            <a:extLst>
              <a:ext uri="{FF2B5EF4-FFF2-40B4-BE49-F238E27FC236}">
                <a16:creationId xmlns:a16="http://schemas.microsoft.com/office/drawing/2014/main" id="{1CFEE286-D7D6-40D7-808A-DFD1C2770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990" y="1879600"/>
            <a:ext cx="8301268" cy="4398963"/>
          </a:xfrm>
        </p:spPr>
      </p:pic>
    </p:spTree>
    <p:extLst>
      <p:ext uri="{BB962C8B-B14F-4D97-AF65-F5344CB8AC3E}">
        <p14:creationId xmlns:p14="http://schemas.microsoft.com/office/powerpoint/2010/main" val="3094637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B26153-36F5-48DE-B7C7-7C105E28D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investiční právo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6D7C30-A822-4F00-A032-783AD3D91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= exkurze mimo WTO!</a:t>
            </a:r>
          </a:p>
          <a:p>
            <a:endParaRPr lang="cs-CZ" b="1" dirty="0"/>
          </a:p>
          <a:p>
            <a:r>
              <a:rPr lang="cs-CZ" dirty="0"/>
              <a:t>Na konci přednášky se podíváme na </a:t>
            </a:r>
            <a:r>
              <a:rPr lang="cs-CZ" b="1" dirty="0" err="1"/>
              <a:t>TRIMs</a:t>
            </a:r>
            <a:r>
              <a:rPr lang="cs-CZ" dirty="0"/>
              <a:t>, což je velmi skromná úprava v rámci WTO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212884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3E8497-AE2C-4453-B2BA-B00119453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Meziválečné období – postavení investora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48FABB-8F52-4DFB-8166-02AD5E3D5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Znárodňování v Rusku a Mexiku &gt; snahy vymáhat práva věřitelských států </a:t>
            </a:r>
            <a:r>
              <a:rPr lang="cs-CZ" b="1" dirty="0"/>
              <a:t>arbitráží</a:t>
            </a:r>
          </a:p>
          <a:p>
            <a:r>
              <a:rPr lang="cs-CZ" dirty="0"/>
              <a:t>&gt; USA po Mexiku požadují „</a:t>
            </a:r>
            <a:r>
              <a:rPr lang="cs-CZ" b="1" dirty="0"/>
              <a:t>rychlou, přiměřenou a efektivní kompenzaci“</a:t>
            </a:r>
          </a:p>
          <a:p>
            <a:r>
              <a:rPr lang="cs-CZ" dirty="0"/>
              <a:t>= </a:t>
            </a:r>
            <a:r>
              <a:rPr lang="cs-CZ" dirty="0" err="1"/>
              <a:t>Hullovo</a:t>
            </a:r>
            <a:r>
              <a:rPr lang="cs-CZ" dirty="0"/>
              <a:t> pravidlo (dle ministra zahraničí </a:t>
            </a:r>
            <a:r>
              <a:rPr lang="cs-CZ" dirty="0" err="1"/>
              <a:t>Cordella</a:t>
            </a:r>
            <a:r>
              <a:rPr lang="cs-CZ" dirty="0"/>
              <a:t> </a:t>
            </a:r>
            <a:r>
              <a:rPr lang="cs-CZ" dirty="0" err="1"/>
              <a:t>Hulla</a:t>
            </a:r>
            <a:r>
              <a:rPr lang="cs-CZ" dirty="0"/>
              <a:t>), dodnes používané v nejrůznějších </a:t>
            </a:r>
            <a:r>
              <a:rPr lang="cs-CZ" dirty="0" err="1"/>
              <a:t>BITs</a:t>
            </a:r>
            <a:endParaRPr lang="en-US" dirty="0"/>
          </a:p>
          <a:p>
            <a:endParaRPr lang="cs-CZ" b="1" dirty="0"/>
          </a:p>
          <a:p>
            <a:r>
              <a:rPr lang="cs-CZ" dirty="0"/>
              <a:t>&gt;</a:t>
            </a:r>
            <a:r>
              <a:rPr lang="cs-CZ" b="1" dirty="0"/>
              <a:t> </a:t>
            </a:r>
            <a:r>
              <a:rPr lang="cs-CZ" dirty="0"/>
              <a:t>Společnost národů - </a:t>
            </a:r>
            <a:r>
              <a:rPr lang="cs-CZ" b="1" dirty="0"/>
              <a:t>úvahy o globální mezinárodní smlouvě o investicích </a:t>
            </a:r>
          </a:p>
          <a:p>
            <a:r>
              <a:rPr lang="cs-CZ" dirty="0"/>
              <a:t>– </a:t>
            </a:r>
            <a:r>
              <a:rPr lang="cs-CZ" b="1" dirty="0"/>
              <a:t>neúspěch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3400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385B2F-8E50-4CF1-8B96-F7AE6C778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Meziválečné období – přesuny kapitálu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95FE1A-BFE9-43A0-A78A-4A1158753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Zkomplikoval to </a:t>
            </a:r>
            <a:r>
              <a:rPr lang="cs-CZ" b="1" dirty="0"/>
              <a:t>špatně fungující měnový systém</a:t>
            </a:r>
          </a:p>
          <a:p>
            <a:r>
              <a:rPr lang="cs-CZ" dirty="0"/>
              <a:t>Pokus o návrat ke zlatému standardu, než se jej podařilo plně obnovit, </a:t>
            </a:r>
            <a:r>
              <a:rPr lang="cs-CZ" b="1" dirty="0"/>
              <a:t>zkolaboval během krize</a:t>
            </a:r>
          </a:p>
          <a:p>
            <a:r>
              <a:rPr lang="cs-CZ" dirty="0"/>
              <a:t>Hlavní tok kapitálu – Američané investují v Německu, Německo splácí reparace UK a FR, UK a FR splácí dluh Američanům, ti investují v Německu... </a:t>
            </a:r>
          </a:p>
          <a:p>
            <a:r>
              <a:rPr lang="cs-CZ" dirty="0"/>
              <a:t>Po začátku krize byly platby reparací zastaveny</a:t>
            </a:r>
          </a:p>
          <a:p>
            <a:r>
              <a:rPr lang="cs-CZ" dirty="0"/>
              <a:t>Státy hromadně uvalily kapitálové kontroly – </a:t>
            </a:r>
            <a:r>
              <a:rPr lang="cs-CZ" b="1" dirty="0"/>
              <a:t>podobný kolaps mezinárodních investic, jako mezinárodního obchodu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2444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52998D-EDF5-4F6D-87AE-504440C59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Poválečné období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8A4B09-F7AF-4B29-BF73-80FBB629B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57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9710DE-645C-407C-BB33-2D0E5184C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737DB21-ADAA-4A24-BAEB-68FADAF630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643" y="680720"/>
            <a:ext cx="7053157" cy="5289868"/>
          </a:xfrm>
        </p:spPr>
      </p:pic>
    </p:spTree>
    <p:extLst>
      <p:ext uri="{BB962C8B-B14F-4D97-AF65-F5344CB8AC3E}">
        <p14:creationId xmlns:p14="http://schemas.microsoft.com/office/powerpoint/2010/main" val="2278041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3E8497-AE2C-4453-B2BA-B00119453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Poválečné období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48FABB-8F52-4DFB-8166-02AD5E3D5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Nejdříve se podíváme na liberalizaci přesunů kapitálu (</a:t>
            </a:r>
            <a:r>
              <a:rPr lang="cs-CZ" dirty="0" err="1"/>
              <a:t>Bretton</a:t>
            </a:r>
            <a:r>
              <a:rPr lang="cs-CZ" dirty="0"/>
              <a:t> </a:t>
            </a:r>
            <a:r>
              <a:rPr lang="cs-CZ" dirty="0" err="1"/>
              <a:t>Woods</a:t>
            </a:r>
            <a:r>
              <a:rPr lang="cs-CZ" dirty="0"/>
              <a:t> vs Post-</a:t>
            </a:r>
            <a:r>
              <a:rPr lang="cs-CZ" dirty="0" err="1"/>
              <a:t>Bretton</a:t>
            </a:r>
            <a:r>
              <a:rPr lang="cs-CZ" dirty="0"/>
              <a:t> </a:t>
            </a:r>
            <a:r>
              <a:rPr lang="cs-CZ" dirty="0" err="1"/>
              <a:t>Woods</a:t>
            </a:r>
            <a:r>
              <a:rPr lang="cs-CZ" dirty="0"/>
              <a:t>)</a:t>
            </a:r>
          </a:p>
          <a:p>
            <a:r>
              <a:rPr lang="cs-CZ" dirty="0"/>
              <a:t>Potom na úpravu postavení zahraničního investora (rozvoj </a:t>
            </a:r>
            <a:r>
              <a:rPr lang="cs-CZ" dirty="0" err="1"/>
              <a:t>BITs</a:t>
            </a:r>
            <a:r>
              <a:rPr lang="cs-CZ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56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8772-D861-4025-B6C4-4EB30E079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Bretton</a:t>
            </a:r>
            <a:r>
              <a:rPr lang="cs-CZ" dirty="0"/>
              <a:t> </a:t>
            </a:r>
            <a:r>
              <a:rPr lang="cs-CZ" dirty="0" err="1"/>
              <a:t>Woodský</a:t>
            </a:r>
            <a:r>
              <a:rPr lang="cs-CZ" dirty="0"/>
              <a:t> systém (1945-1971)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512410-3C95-4D6E-905F-A0FFA1D4B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fixní směnné kurzy - </a:t>
            </a:r>
            <a:r>
              <a:rPr lang="cs-CZ" b="1" dirty="0"/>
              <a:t>riziko, že přesuny kapitálu budou tlačit na změnu kurzu</a:t>
            </a:r>
          </a:p>
        </p:txBody>
      </p:sp>
    </p:spTree>
    <p:extLst>
      <p:ext uri="{BB962C8B-B14F-4D97-AF65-F5344CB8AC3E}">
        <p14:creationId xmlns:p14="http://schemas.microsoft.com/office/powerpoint/2010/main" val="1924042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F1069-D800-45CD-AC16-3EA86A22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DA36835-143F-4A89-8E0B-F6613F0A2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281" y="493368"/>
            <a:ext cx="6615426" cy="5999507"/>
          </a:xfrm>
        </p:spPr>
      </p:pic>
    </p:spTree>
    <p:extLst>
      <p:ext uri="{BB962C8B-B14F-4D97-AF65-F5344CB8AC3E}">
        <p14:creationId xmlns:p14="http://schemas.microsoft.com/office/powerpoint/2010/main" val="2747517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8772-D861-4025-B6C4-4EB30E079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Bretton</a:t>
            </a:r>
            <a:r>
              <a:rPr lang="cs-CZ" dirty="0"/>
              <a:t> </a:t>
            </a:r>
            <a:r>
              <a:rPr lang="cs-CZ" dirty="0" err="1"/>
              <a:t>Woodský</a:t>
            </a:r>
            <a:r>
              <a:rPr lang="cs-CZ" dirty="0"/>
              <a:t> systém (1945-1971)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512410-3C95-4D6E-905F-A0FFA1D4B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Příklad: </a:t>
            </a:r>
          </a:p>
          <a:p>
            <a:r>
              <a:rPr lang="cs-CZ" dirty="0"/>
              <a:t>Všichni investoři utečou z Itálie &gt; prodají svá aktiva za italské liry, pak smění liry za svou domácí měnu &gt; spousta lir, které nikdo nechce! </a:t>
            </a:r>
          </a:p>
          <a:p>
            <a:r>
              <a:rPr lang="cs-CZ" dirty="0"/>
              <a:t>&gt; tlak na devalvaci liry!</a:t>
            </a:r>
          </a:p>
          <a:p>
            <a:r>
              <a:rPr lang="cs-CZ" dirty="0"/>
              <a:t>Italská centrální banka musí nakupovat liry za své devizové rezervy, těch má ale omezené množství</a:t>
            </a:r>
          </a:p>
          <a:p>
            <a:r>
              <a:rPr lang="cs-CZ" dirty="0"/>
              <a:t>Až dojdou, bude muset </a:t>
            </a:r>
            <a:r>
              <a:rPr lang="cs-CZ" dirty="0">
                <a:solidFill>
                  <a:srgbClr val="FF0000"/>
                </a:solidFill>
              </a:rPr>
              <a:t>devalvovat 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 </a:t>
            </a:r>
          </a:p>
          <a:p>
            <a:endParaRPr lang="cs-CZ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= princip měnových krizí (Asie a ČR 1997)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0287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F1069-D800-45CD-AC16-3EA86A22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DA36835-143F-4A89-8E0B-F6613F0A2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281" y="493368"/>
            <a:ext cx="6615426" cy="5999507"/>
          </a:xfrm>
        </p:spPr>
      </p:pic>
    </p:spTree>
    <p:extLst>
      <p:ext uri="{BB962C8B-B14F-4D97-AF65-F5344CB8AC3E}">
        <p14:creationId xmlns:p14="http://schemas.microsoft.com/office/powerpoint/2010/main" val="580682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1F9A97-FF64-4296-8B51-5C27F17E9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Trilema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28113D-7EB2-4BA8-AF10-9D9539F2F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Musím si zvolit dvě věci ze tří, poslední se vzdám</a:t>
            </a:r>
          </a:p>
          <a:p>
            <a:endParaRPr lang="cs-CZ" dirty="0"/>
          </a:p>
          <a:p>
            <a:r>
              <a:rPr lang="cs-CZ" dirty="0"/>
              <a:t>Zlatý standard – </a:t>
            </a:r>
            <a:r>
              <a:rPr lang="cs-CZ" b="1" dirty="0">
                <a:solidFill>
                  <a:srgbClr val="FF0000"/>
                </a:solidFill>
              </a:rPr>
              <a:t>A</a:t>
            </a:r>
            <a:r>
              <a:rPr lang="cs-CZ" b="1" dirty="0"/>
              <a:t> </a:t>
            </a:r>
            <a:r>
              <a:rPr lang="cs-CZ" dirty="0"/>
              <a:t>(obětována měnová autonomie)</a:t>
            </a:r>
          </a:p>
          <a:p>
            <a:r>
              <a:rPr lang="cs-CZ" dirty="0" err="1"/>
              <a:t>Bretton</a:t>
            </a:r>
            <a:r>
              <a:rPr lang="cs-CZ" dirty="0"/>
              <a:t> </a:t>
            </a:r>
            <a:r>
              <a:rPr lang="cs-CZ" dirty="0" err="1"/>
              <a:t>Woods</a:t>
            </a:r>
            <a:r>
              <a:rPr lang="cs-CZ" dirty="0"/>
              <a:t> – </a:t>
            </a:r>
            <a:r>
              <a:rPr lang="cs-CZ" b="1" dirty="0">
                <a:solidFill>
                  <a:srgbClr val="0070C0"/>
                </a:solidFill>
              </a:rPr>
              <a:t>C</a:t>
            </a:r>
            <a:r>
              <a:rPr lang="cs-CZ" b="1" dirty="0"/>
              <a:t> </a:t>
            </a:r>
            <a:r>
              <a:rPr lang="cs-CZ" dirty="0"/>
              <a:t>(obětována mobilita kapitálu)</a:t>
            </a:r>
          </a:p>
          <a:p>
            <a:r>
              <a:rPr lang="cs-CZ" dirty="0"/>
              <a:t>Post-</a:t>
            </a:r>
            <a:r>
              <a:rPr lang="cs-CZ" dirty="0" err="1"/>
              <a:t>Bretton</a:t>
            </a:r>
            <a:r>
              <a:rPr lang="cs-CZ" dirty="0"/>
              <a:t> </a:t>
            </a:r>
            <a:r>
              <a:rPr lang="cs-CZ" dirty="0" err="1"/>
              <a:t>Woods</a:t>
            </a:r>
            <a:r>
              <a:rPr lang="cs-CZ" dirty="0"/>
              <a:t> – </a:t>
            </a:r>
            <a:r>
              <a:rPr lang="cs-CZ" b="1" dirty="0">
                <a:solidFill>
                  <a:srgbClr val="00B050"/>
                </a:solidFill>
              </a:rPr>
              <a:t>B</a:t>
            </a:r>
            <a:r>
              <a:rPr lang="cs-CZ" b="1" dirty="0"/>
              <a:t> </a:t>
            </a:r>
            <a:r>
              <a:rPr lang="cs-CZ" dirty="0"/>
              <a:t>(obětována stabilita kurzu)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5149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C9A491-54BC-468B-A62A-B0486B310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investiční právo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C73A33-753D-4F9D-9000-547A04CC2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Zajímají nás dva okruhy regulace:</a:t>
            </a:r>
          </a:p>
          <a:p>
            <a:r>
              <a:rPr lang="cs-CZ" b="1" dirty="0"/>
              <a:t>1) Pravidla pro přeshraniční přesuny kapitálu </a:t>
            </a:r>
            <a:r>
              <a:rPr lang="cs-CZ" dirty="0"/>
              <a:t>(kapitálové kontroly vs. liberalizace)</a:t>
            </a:r>
          </a:p>
          <a:p>
            <a:r>
              <a:rPr lang="cs-CZ" dirty="0">
                <a:solidFill>
                  <a:srgbClr val="FF0000"/>
                </a:solidFill>
              </a:rPr>
              <a:t>Můžu si koupit akcie americké firmy?</a:t>
            </a:r>
          </a:p>
          <a:p>
            <a:r>
              <a:rPr lang="cs-CZ" b="1" dirty="0"/>
              <a:t>2) Právní režim již zřízených investic na území přijímajícího státu </a:t>
            </a:r>
            <a:r>
              <a:rPr lang="cs-CZ" dirty="0"/>
              <a:t>(otázka diskriminace zahraničního investora)</a:t>
            </a:r>
          </a:p>
          <a:p>
            <a:r>
              <a:rPr lang="cs-CZ" dirty="0">
                <a:solidFill>
                  <a:srgbClr val="FF0000"/>
                </a:solidFill>
              </a:rPr>
              <a:t>Budu v USA platit stejné daně jako američtí podnikatelé? Může vláda můj podnik znárodnit?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020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F1069-D800-45CD-AC16-3EA86A22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DA36835-143F-4A89-8E0B-F6613F0A2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281" y="493368"/>
            <a:ext cx="6615426" cy="5999507"/>
          </a:xfrm>
        </p:spPr>
      </p:pic>
    </p:spTree>
    <p:extLst>
      <p:ext uri="{BB962C8B-B14F-4D97-AF65-F5344CB8AC3E}">
        <p14:creationId xmlns:p14="http://schemas.microsoft.com/office/powerpoint/2010/main" val="1601380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8772-D861-4025-B6C4-4EB30E079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Bretton</a:t>
            </a:r>
            <a:r>
              <a:rPr lang="cs-CZ" dirty="0"/>
              <a:t> </a:t>
            </a:r>
            <a:r>
              <a:rPr lang="cs-CZ" dirty="0" err="1"/>
              <a:t>Woodský</a:t>
            </a:r>
            <a:r>
              <a:rPr lang="cs-CZ" dirty="0"/>
              <a:t> systém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512410-3C95-4D6E-905F-A0FFA1D4B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Byly zavedeny (nebo nebyly zrušeny) </a:t>
            </a:r>
            <a:r>
              <a:rPr lang="cs-CZ" b="1" dirty="0"/>
              <a:t>kapitálové kontroly = regulace přesunů kapitálu</a:t>
            </a:r>
            <a:r>
              <a:rPr lang="cs-CZ" dirty="0"/>
              <a:t> </a:t>
            </a:r>
          </a:p>
          <a:p>
            <a:r>
              <a:rPr lang="cs-CZ" b="1" dirty="0"/>
              <a:t>= Bylo možné směnit měnu za účelem nákupu zboží (obchod), ne za účelem nákupu aktiv (investice)</a:t>
            </a:r>
          </a:p>
          <a:p>
            <a:endParaRPr lang="cs-CZ" dirty="0"/>
          </a:p>
          <a:p>
            <a:r>
              <a:rPr lang="cs-CZ" dirty="0"/>
              <a:t>- v omezené míře byly tolerovány </a:t>
            </a:r>
            <a:r>
              <a:rPr lang="cs-CZ" b="1" dirty="0"/>
              <a:t>FDI</a:t>
            </a:r>
            <a:r>
              <a:rPr lang="cs-CZ" dirty="0"/>
              <a:t> (velké, dlouhodobé investice), portfoliové investice (drobnější investice a krátkodobé spekulace) z velké části zakázány</a:t>
            </a:r>
          </a:p>
        </p:txBody>
      </p:sp>
    </p:spTree>
    <p:extLst>
      <p:ext uri="{BB962C8B-B14F-4D97-AF65-F5344CB8AC3E}">
        <p14:creationId xmlns:p14="http://schemas.microsoft.com/office/powerpoint/2010/main" val="991775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8772-D861-4025-B6C4-4EB30E079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Rozpad </a:t>
            </a:r>
            <a:r>
              <a:rPr lang="cs-CZ" dirty="0" err="1"/>
              <a:t>Bretton</a:t>
            </a:r>
            <a:r>
              <a:rPr lang="cs-CZ" dirty="0"/>
              <a:t> </a:t>
            </a:r>
            <a:r>
              <a:rPr lang="cs-CZ" dirty="0" err="1"/>
              <a:t>Woodu</a:t>
            </a:r>
            <a:r>
              <a:rPr lang="cs-CZ" dirty="0"/>
              <a:t> (70. léta)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512410-3C95-4D6E-905F-A0FFA1D4B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Většina zemí </a:t>
            </a:r>
            <a:r>
              <a:rPr lang="cs-CZ" b="1" dirty="0"/>
              <a:t>přešla na volně plovoucí kurzy</a:t>
            </a:r>
            <a:r>
              <a:rPr lang="cs-CZ" dirty="0"/>
              <a:t> (tzv. Jamajský měnový systém – každý ať si to dělá, jak chce)</a:t>
            </a:r>
          </a:p>
          <a:p>
            <a:r>
              <a:rPr lang="cs-CZ" dirty="0"/>
              <a:t>&gt; </a:t>
            </a:r>
            <a:r>
              <a:rPr lang="cs-CZ" b="1" dirty="0"/>
              <a:t>uvolnění kapitálových kontrol</a:t>
            </a:r>
            <a:r>
              <a:rPr lang="cs-CZ" dirty="0"/>
              <a:t>, boom soukromých investic, včetně krátkodobých portfoliových</a:t>
            </a:r>
          </a:p>
          <a:p>
            <a:r>
              <a:rPr lang="cs-CZ" i="1" dirty="0"/>
              <a:t>„Přesuny kapitálu budou hýbat s kurzem, ale nám to nevadí“</a:t>
            </a:r>
          </a:p>
          <a:p>
            <a:r>
              <a:rPr lang="cs-CZ" dirty="0"/>
              <a:t>&gt; příliv kapitálu do Číny a dalších rozvojových zemí </a:t>
            </a:r>
            <a:r>
              <a:rPr 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cs-CZ" dirty="0">
                <a:sym typeface="Wingdings" panose="05000000000000000000" pitchFamily="2" charset="2"/>
              </a:rPr>
              <a:t> x dluhové a měnové krize v zemích, které zůstaly u fixního kurzu (Asie 1997) </a:t>
            </a:r>
            <a:r>
              <a:rPr 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cs-CZ" dirty="0">
                <a:sym typeface="Wingdings" panose="05000000000000000000" pitchFamily="2" charset="2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121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F1069-D800-45CD-AC16-3EA86A22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DA36835-143F-4A89-8E0B-F6613F0A2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281" y="493368"/>
            <a:ext cx="6615426" cy="5999507"/>
          </a:xfrm>
        </p:spPr>
      </p:pic>
    </p:spTree>
    <p:extLst>
      <p:ext uri="{BB962C8B-B14F-4D97-AF65-F5344CB8AC3E}">
        <p14:creationId xmlns:p14="http://schemas.microsoft.com/office/powerpoint/2010/main" val="35930498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8772-D861-4025-B6C4-4EB30E079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Éra </a:t>
            </a:r>
            <a:r>
              <a:rPr lang="cs-CZ" dirty="0" err="1"/>
              <a:t>floatingu</a:t>
            </a:r>
            <a:r>
              <a:rPr lang="cs-CZ" dirty="0"/>
              <a:t> (1976 – současnost)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512410-3C95-4D6E-905F-A0FFA1D4B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ym typeface="Wingdings" panose="05000000000000000000" pitchFamily="2" charset="2"/>
              </a:rPr>
              <a:t>Zahrnování liberalizace toků kapitálu do některých preferenčních dohod </a:t>
            </a:r>
            <a:r>
              <a:rPr lang="cs-CZ" dirty="0">
                <a:sym typeface="Wingdings" panose="05000000000000000000" pitchFamily="2" charset="2"/>
              </a:rPr>
              <a:t>(například společný trh EU, asociační dohody, CETA s Kanadou)</a:t>
            </a:r>
          </a:p>
          <a:p>
            <a:r>
              <a:rPr lang="cs-CZ" dirty="0">
                <a:solidFill>
                  <a:srgbClr val="FF0000"/>
                </a:solidFill>
              </a:rPr>
              <a:t>Neexistence globální smlouvy po vzoru GATT!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029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95EAFE-06F2-4B10-9B2E-C337CFA19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Poválečné období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CE1594-56A0-47C7-B31A-9C3D2DEB0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Teď – postavení zahraničního investora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560087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4360CD-1953-4460-A037-64A80D289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Zástupný obsah 4" descr="Obsah obrázku kreslení&#10;&#10;Popis byl vytvořen automaticky">
            <a:extLst>
              <a:ext uri="{FF2B5EF4-FFF2-40B4-BE49-F238E27FC236}">
                <a16:creationId xmlns:a16="http://schemas.microsoft.com/office/drawing/2014/main" id="{EC799ED3-2716-4BF6-8354-93F2206AB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78" y="1825625"/>
            <a:ext cx="3357244" cy="4351338"/>
          </a:xfrm>
        </p:spPr>
      </p:pic>
    </p:spTree>
    <p:extLst>
      <p:ext uri="{BB962C8B-B14F-4D97-AF65-F5344CB8AC3E}">
        <p14:creationId xmlns:p14="http://schemas.microsoft.com/office/powerpoint/2010/main" val="432097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B0F528-A375-41D3-A021-F988278C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4429ED-6451-452E-B29F-BCF34332A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4675"/>
            <a:ext cx="10515600" cy="4351338"/>
          </a:xfrm>
        </p:spPr>
        <p:txBody>
          <a:bodyPr/>
          <a:lstStyle/>
          <a:p>
            <a:r>
              <a:rPr lang="cs-CZ" dirty="0"/>
              <a:t>Po vzniku OSN bylo již jasné, že vymáhání </a:t>
            </a:r>
            <a:r>
              <a:rPr lang="cs-CZ" b="1" dirty="0"/>
              <a:t>nároků investorů použitím vojenské síly je v rozporu s mezinárodním právem</a:t>
            </a:r>
          </a:p>
          <a:p>
            <a:r>
              <a:rPr lang="cs-CZ" dirty="0"/>
              <a:t>Zároveň </a:t>
            </a:r>
            <a:r>
              <a:rPr lang="cs-CZ" b="1" dirty="0"/>
              <a:t>dekolonizace </a:t>
            </a:r>
            <a:r>
              <a:rPr lang="cs-CZ" dirty="0"/>
              <a:t>– </a:t>
            </a:r>
            <a:r>
              <a:rPr lang="cs-CZ" b="1" dirty="0"/>
              <a:t>nově nezávislé země měly tendenci znárodňovat západní kapitál, často také byly nestabilní</a:t>
            </a:r>
          </a:p>
        </p:txBody>
      </p:sp>
    </p:spTree>
    <p:extLst>
      <p:ext uri="{BB962C8B-B14F-4D97-AF65-F5344CB8AC3E}">
        <p14:creationId xmlns:p14="http://schemas.microsoft.com/office/powerpoint/2010/main" val="8281436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32495F-E76E-4B40-9767-96532D974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D927E9-4F55-488E-9036-211B44281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Spor globálního Severu a Jihu </a:t>
            </a:r>
            <a:r>
              <a:rPr lang="cs-CZ" dirty="0"/>
              <a:t>– rozvojové země tvrdí, že si z cizími investicemi můžou dělat, co chtějí – </a:t>
            </a:r>
            <a:r>
              <a:rPr lang="cs-CZ" b="1" dirty="0"/>
              <a:t>znárodňování majetku kolonizátorů </a:t>
            </a:r>
          </a:p>
          <a:p>
            <a:r>
              <a:rPr lang="cs-CZ" dirty="0"/>
              <a:t>Vyspělé státy vyžadují </a:t>
            </a:r>
            <a:r>
              <a:rPr lang="cs-CZ" dirty="0" err="1"/>
              <a:t>Hullovo</a:t>
            </a:r>
            <a:r>
              <a:rPr lang="cs-CZ" dirty="0"/>
              <a:t> pravidlo – když něco znárodníte, poskytněte kompenzaci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806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40DA60-5138-4931-AD65-8711ABF95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Bilaterální investiční smlouvy (</a:t>
            </a:r>
            <a:r>
              <a:rPr lang="cs-CZ" dirty="0" err="1"/>
              <a:t>BITs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2AA447-6097-4FAE-9DE5-F6F421516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GATT se investicemi nezabýval</a:t>
            </a:r>
          </a:p>
          <a:p>
            <a:r>
              <a:rPr lang="cs-CZ" b="1" dirty="0"/>
              <a:t>Usnesení GATT 1955 </a:t>
            </a:r>
            <a:r>
              <a:rPr lang="cs-CZ" dirty="0"/>
              <a:t>- státy by měly vzájemně uzavírat dohody o ochraně investic, které budou </a:t>
            </a:r>
            <a:r>
              <a:rPr lang="cs-CZ" dirty="0">
                <a:solidFill>
                  <a:srgbClr val="FF0000"/>
                </a:solidFill>
              </a:rPr>
              <a:t>mimo režim GATT</a:t>
            </a:r>
          </a:p>
        </p:txBody>
      </p:sp>
    </p:spTree>
    <p:extLst>
      <p:ext uri="{BB962C8B-B14F-4D97-AF65-F5344CB8AC3E}">
        <p14:creationId xmlns:p14="http://schemas.microsoft.com/office/powerpoint/2010/main" val="77654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D40D1B-AD52-4591-9CD0-CE45B558F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investiční právo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07D203-9ABA-4B78-BE9B-1D304811F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u="sng" dirty="0"/>
              <a:t>Neexistence multilaterálního systému!</a:t>
            </a:r>
            <a:endParaRPr lang="en-US" b="1" u="sng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59826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40DA60-5138-4931-AD65-8711ABF95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Bilaterální investiční smlouvy (</a:t>
            </a:r>
            <a:r>
              <a:rPr lang="cs-CZ" dirty="0" err="1"/>
              <a:t>BITs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2AA447-6097-4FAE-9DE5-F6F421516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GATT se investicemi nezabýval</a:t>
            </a:r>
          </a:p>
          <a:p>
            <a:r>
              <a:rPr lang="cs-CZ" b="1" dirty="0"/>
              <a:t>Usnesení GATT 1955 </a:t>
            </a:r>
            <a:r>
              <a:rPr lang="cs-CZ" dirty="0"/>
              <a:t>- státy by měly vzájemně uzavírat dohody o ochraně investic, které budou </a:t>
            </a:r>
            <a:r>
              <a:rPr lang="cs-CZ" dirty="0">
                <a:solidFill>
                  <a:srgbClr val="FF0000"/>
                </a:solidFill>
              </a:rPr>
              <a:t>mimo režim GATT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b="1" dirty="0"/>
              <a:t>&gt; 1959 – 1. BIT </a:t>
            </a:r>
            <a:r>
              <a:rPr lang="cs-CZ" dirty="0"/>
              <a:t>(mezi Německem a Pákistánem; tj. </a:t>
            </a:r>
            <a:r>
              <a:rPr lang="cs-CZ" dirty="0">
                <a:solidFill>
                  <a:srgbClr val="FF0000"/>
                </a:solidFill>
              </a:rPr>
              <a:t>vyspělá země chrání své investice v rozvojové zemi</a:t>
            </a:r>
            <a:r>
              <a:rPr lang="cs-CZ" dirty="0"/>
              <a:t>)</a:t>
            </a:r>
          </a:p>
          <a:p>
            <a:r>
              <a:rPr lang="cs-CZ" dirty="0"/>
              <a:t> &gt; </a:t>
            </a:r>
            <a:r>
              <a:rPr lang="cs-CZ" dirty="0" err="1"/>
              <a:t>BITs</a:t>
            </a:r>
            <a:r>
              <a:rPr lang="cs-CZ" dirty="0"/>
              <a:t> byly a jsou dobrovolné, bilaterální, na kolech GATT/WTO se o nich nejedná!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64478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40DA60-5138-4931-AD65-8711ABF95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Bilaterální investiční smlouvy (</a:t>
            </a:r>
            <a:r>
              <a:rPr lang="cs-CZ" dirty="0" err="1"/>
              <a:t>BITs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2AA447-6097-4FAE-9DE5-F6F421516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1965 – Washingtonská úmluva – procesní pravidla </a:t>
            </a:r>
            <a:r>
              <a:rPr lang="cs-CZ" b="1" dirty="0"/>
              <a:t>pro řešení sporů mezi investorem a státem</a:t>
            </a:r>
          </a:p>
          <a:p>
            <a:r>
              <a:rPr lang="cs-CZ" b="1" dirty="0"/>
              <a:t>&gt; mimosoudní arbitráže mezi soukromou firmou a státem </a:t>
            </a:r>
            <a:r>
              <a:rPr lang="cs-CZ" dirty="0"/>
              <a:t>pod záštitou Světové Banky (ICSID)</a:t>
            </a:r>
          </a:p>
          <a:p>
            <a:r>
              <a:rPr lang="cs-CZ" dirty="0"/>
              <a:t>= nevěříme soudním systémům v rozvojových zemích, proto to necháme rozhodovat nezávislé experty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316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605F3A-4CFE-43EC-AEB7-C4CF86864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6768A38-5EC1-4B09-9C15-E6E2086E0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82" y="2387600"/>
            <a:ext cx="9641146" cy="2229644"/>
          </a:xfrm>
        </p:spPr>
      </p:pic>
    </p:spTree>
    <p:extLst>
      <p:ext uri="{BB962C8B-B14F-4D97-AF65-F5344CB8AC3E}">
        <p14:creationId xmlns:p14="http://schemas.microsoft.com/office/powerpoint/2010/main" val="3765341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A7D8B6-1A64-4D7A-8BFD-16CB3B3E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Bilaterální investiční smlouvy (</a:t>
            </a:r>
            <a:r>
              <a:rPr lang="cs-CZ" dirty="0" err="1"/>
              <a:t>BITs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F09277-1C6B-402A-8CAE-68A733959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Neoliberální obrat v rozvojových zemích v 80. letech </a:t>
            </a:r>
            <a:r>
              <a:rPr lang="cs-CZ" dirty="0"/>
              <a:t>– </a:t>
            </a:r>
            <a:r>
              <a:rPr lang="cs-CZ" b="1" dirty="0"/>
              <a:t>už nechtějí znárodňovat, ale naopak přilákat západní investice!</a:t>
            </a:r>
          </a:p>
          <a:p>
            <a:r>
              <a:rPr lang="cs-CZ" b="1" dirty="0"/>
              <a:t>&gt; Obrovská proliferace </a:t>
            </a:r>
            <a:r>
              <a:rPr lang="cs-CZ" b="1" dirty="0" err="1"/>
              <a:t>BITs</a:t>
            </a:r>
            <a:r>
              <a:rPr lang="cs-CZ" b="1" dirty="0"/>
              <a:t> od 80. let </a:t>
            </a:r>
          </a:p>
          <a:p>
            <a:endParaRPr lang="cs-CZ" b="1" dirty="0"/>
          </a:p>
          <a:p>
            <a:r>
              <a:rPr lang="cs-CZ" dirty="0"/>
              <a:t>Cca ve stejné době jako uvolnění kapitálových kontrol</a:t>
            </a:r>
          </a:p>
          <a:p>
            <a:endParaRPr lang="cs-CZ" dirty="0"/>
          </a:p>
          <a:p>
            <a:r>
              <a:rPr lang="cs-CZ" dirty="0"/>
              <a:t>&gt; Tisíce vzájemně nekonzistentních smluv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20944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8E393A-9814-401E-8B99-5CA7E352C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Zástupný obsah 8" descr="Obsah obrázku text, interiér, lidé, budova&#10;&#10;Popis byl vytvořen automaticky">
            <a:extLst>
              <a:ext uri="{FF2B5EF4-FFF2-40B4-BE49-F238E27FC236}">
                <a16:creationId xmlns:a16="http://schemas.microsoft.com/office/drawing/2014/main" id="{D3698ACC-6B0D-4C24-BCA3-3BEAE21F61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343" y="1056640"/>
            <a:ext cx="9556939" cy="5436235"/>
          </a:xfrm>
        </p:spPr>
      </p:pic>
    </p:spTree>
    <p:extLst>
      <p:ext uri="{BB962C8B-B14F-4D97-AF65-F5344CB8AC3E}">
        <p14:creationId xmlns:p14="http://schemas.microsoft.com/office/powerpoint/2010/main" val="23077795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81A12A-4DE3-4D14-B2F2-9D9DAEB3E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Snahy o vytvoření globální úpravy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1A5A0C-B250-432A-916F-20EA88F4E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Multilateral</a:t>
            </a:r>
            <a:r>
              <a:rPr lang="cs-CZ" b="1" dirty="0"/>
              <a:t> </a:t>
            </a:r>
            <a:r>
              <a:rPr lang="cs-CZ" b="1" dirty="0" err="1"/>
              <a:t>Agreement</a:t>
            </a:r>
            <a:r>
              <a:rPr lang="cs-CZ" b="1" dirty="0"/>
              <a:t> on </a:t>
            </a:r>
            <a:r>
              <a:rPr lang="cs-CZ" b="1" dirty="0" err="1"/>
              <a:t>Investment</a:t>
            </a:r>
            <a:r>
              <a:rPr lang="cs-CZ" b="1" dirty="0"/>
              <a:t> </a:t>
            </a:r>
            <a:r>
              <a:rPr lang="cs-CZ" dirty="0"/>
              <a:t>v rámci OECD (1995)</a:t>
            </a:r>
            <a:endParaRPr lang="cs-CZ" b="1" dirty="0"/>
          </a:p>
          <a:p>
            <a:r>
              <a:rPr lang="cs-CZ" dirty="0"/>
              <a:t>Odpor veřejnosti proti další liberalizaci &gt; debakl, smlouva nikdy nebyla ratifikována</a:t>
            </a:r>
          </a:p>
          <a:p>
            <a:r>
              <a:rPr lang="cs-CZ" b="1" dirty="0"/>
              <a:t>Pochybné vítězství odpůrců globalizace nad neoliberalismem</a:t>
            </a:r>
            <a:r>
              <a:rPr lang="cs-CZ" dirty="0"/>
              <a:t>– </a:t>
            </a:r>
            <a:r>
              <a:rPr lang="cs-CZ" dirty="0" err="1"/>
              <a:t>BITs</a:t>
            </a:r>
            <a:r>
              <a:rPr lang="cs-CZ" dirty="0"/>
              <a:t> a regionální dohody přetrvaly</a:t>
            </a:r>
          </a:p>
          <a:p>
            <a:endParaRPr lang="cs-CZ" dirty="0"/>
          </a:p>
          <a:p>
            <a:r>
              <a:rPr lang="cs-CZ" dirty="0"/>
              <a:t>&gt; „Systém“ je chaotický a nepřehledný, nikdy se nepodařilo vytvořit globální režim pro investice!</a:t>
            </a:r>
          </a:p>
        </p:txBody>
      </p:sp>
    </p:spTree>
    <p:extLst>
      <p:ext uri="{BB962C8B-B14F-4D97-AF65-F5344CB8AC3E}">
        <p14:creationId xmlns:p14="http://schemas.microsoft.com/office/powerpoint/2010/main" val="29215098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E5B055-FF94-4EBD-B11D-5582C9338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Současnost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83A200-B0AB-47F9-888B-E2038E381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Odstupování některých rozvojových zemí od </a:t>
            </a:r>
            <a:r>
              <a:rPr lang="cs-CZ" dirty="0" err="1"/>
              <a:t>BITs</a:t>
            </a:r>
            <a:r>
              <a:rPr lang="cs-CZ" dirty="0"/>
              <a:t> (Indie)</a:t>
            </a:r>
          </a:p>
          <a:p>
            <a:r>
              <a:rPr lang="cs-CZ" dirty="0"/>
              <a:t>v EU zrušeny vnitřní </a:t>
            </a:r>
            <a:r>
              <a:rPr lang="cs-CZ" dirty="0" err="1"/>
              <a:t>BITs</a:t>
            </a:r>
            <a:r>
              <a:rPr lang="cs-CZ" dirty="0"/>
              <a:t>, </a:t>
            </a:r>
            <a:r>
              <a:rPr lang="cs-CZ" b="1" dirty="0"/>
              <a:t>snaha nahradit vnější </a:t>
            </a:r>
            <a:r>
              <a:rPr lang="cs-CZ" b="1" dirty="0" err="1"/>
              <a:t>BITs</a:t>
            </a:r>
            <a:r>
              <a:rPr lang="cs-CZ" b="1" dirty="0"/>
              <a:t> jednotnými unijními smlouvami</a:t>
            </a:r>
            <a:endParaRPr lang="en-US" b="1" dirty="0"/>
          </a:p>
          <a:p>
            <a:r>
              <a:rPr lang="cs-CZ" b="1" dirty="0"/>
              <a:t>&gt; CETA</a:t>
            </a:r>
            <a:r>
              <a:rPr lang="cs-CZ" dirty="0"/>
              <a:t>, Singapur, Vietnam</a:t>
            </a:r>
          </a:p>
        </p:txBody>
      </p:sp>
    </p:spTree>
    <p:extLst>
      <p:ext uri="{BB962C8B-B14F-4D97-AF65-F5344CB8AC3E}">
        <p14:creationId xmlns:p14="http://schemas.microsoft.com/office/powerpoint/2010/main" val="36835372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E5B055-FF94-4EBD-B11D-5582C9338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Současnost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83A200-B0AB-47F9-888B-E2038E381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Odpor veřejnosti vůči mimosoudní arbitráži </a:t>
            </a:r>
          </a:p>
          <a:p>
            <a:r>
              <a:rPr lang="cs-CZ" dirty="0"/>
              <a:t>Při jednání o TTIP &gt; </a:t>
            </a:r>
            <a:r>
              <a:rPr lang="cs-CZ" b="1" dirty="0"/>
              <a:t>„Investiční soudní systém“ </a:t>
            </a:r>
          </a:p>
          <a:p>
            <a:r>
              <a:rPr lang="cs-CZ" dirty="0"/>
              <a:t>Inspirován orgánem pro řešení sporů WTO – státem jmenovaní soudci, možnost odvolání</a:t>
            </a:r>
          </a:p>
          <a:p>
            <a:r>
              <a:rPr lang="cs-CZ" dirty="0"/>
              <a:t>Nahradí ICSID…? </a:t>
            </a:r>
          </a:p>
        </p:txBody>
      </p:sp>
    </p:spTree>
    <p:extLst>
      <p:ext uri="{BB962C8B-B14F-4D97-AF65-F5344CB8AC3E}">
        <p14:creationId xmlns:p14="http://schemas.microsoft.com/office/powerpoint/2010/main" val="9295782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23F193-B3E5-456E-85D4-84E93F79C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Smlouva </a:t>
            </a:r>
            <a:r>
              <a:rPr lang="cs-CZ" dirty="0" err="1"/>
              <a:t>TRIMs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7F43C8-0E75-475E-AF70-FC6A73360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Návrat do režimu WTO!</a:t>
            </a:r>
          </a:p>
          <a:p>
            <a:r>
              <a:rPr lang="cs-CZ" dirty="0"/>
              <a:t>Uruguayské kolo – USA chtěly upravit </a:t>
            </a:r>
            <a:r>
              <a:rPr lang="cs-CZ" b="1" dirty="0"/>
              <a:t>s obchodem spojená </a:t>
            </a:r>
            <a:r>
              <a:rPr lang="cs-CZ" dirty="0"/>
              <a:t>investiční opatření</a:t>
            </a:r>
          </a:p>
          <a:p>
            <a:r>
              <a:rPr lang="cs-CZ" dirty="0"/>
              <a:t>„</a:t>
            </a:r>
            <a:r>
              <a:rPr lang="cs-CZ" b="1" dirty="0" err="1"/>
              <a:t>T</a:t>
            </a:r>
            <a:r>
              <a:rPr lang="cs-CZ" dirty="0" err="1"/>
              <a:t>rade</a:t>
            </a:r>
            <a:r>
              <a:rPr lang="cs-CZ" dirty="0"/>
              <a:t> </a:t>
            </a:r>
            <a:r>
              <a:rPr lang="cs-CZ" b="1" dirty="0" err="1"/>
              <a:t>R</a:t>
            </a:r>
            <a:r>
              <a:rPr lang="cs-CZ" dirty="0" err="1"/>
              <a:t>elated</a:t>
            </a:r>
            <a:r>
              <a:rPr lang="cs-CZ" dirty="0"/>
              <a:t> </a:t>
            </a:r>
            <a:r>
              <a:rPr lang="cs-CZ" b="1" dirty="0" err="1"/>
              <a:t>I</a:t>
            </a:r>
            <a:r>
              <a:rPr lang="cs-CZ" dirty="0" err="1"/>
              <a:t>nvestment</a:t>
            </a:r>
            <a:r>
              <a:rPr lang="cs-CZ" dirty="0"/>
              <a:t> </a:t>
            </a:r>
            <a:r>
              <a:rPr lang="cs-CZ" b="1" dirty="0" err="1"/>
              <a:t>M</a:t>
            </a:r>
            <a:r>
              <a:rPr lang="cs-CZ" dirty="0" err="1"/>
              <a:t>easures</a:t>
            </a:r>
            <a:r>
              <a:rPr lang="cs-CZ" dirty="0"/>
              <a:t>“</a:t>
            </a:r>
          </a:p>
          <a:p>
            <a:r>
              <a:rPr lang="cs-CZ" dirty="0"/>
              <a:t>Jiná oblast zájmu než to, co jsme doteď probírali!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7238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985366-D93F-4A2B-91C1-13342ED51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TRIMs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F68B5D-6822-43BD-909E-6CCBE7C01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„performance </a:t>
            </a:r>
            <a:r>
              <a:rPr lang="cs-CZ" b="1" dirty="0" err="1"/>
              <a:t>requirements</a:t>
            </a:r>
            <a:r>
              <a:rPr lang="cs-CZ" b="1" dirty="0"/>
              <a:t>“ </a:t>
            </a:r>
            <a:r>
              <a:rPr lang="cs-CZ" dirty="0"/>
              <a:t>– vláda má na zahraniční investory požadavky:</a:t>
            </a:r>
          </a:p>
          <a:p>
            <a:r>
              <a:rPr lang="cs-CZ" dirty="0"/>
              <a:t>- </a:t>
            </a:r>
            <a:r>
              <a:rPr lang="cs-CZ" b="1" dirty="0"/>
              <a:t>Používejte vstupy </a:t>
            </a:r>
            <a:r>
              <a:rPr lang="cs-CZ" dirty="0"/>
              <a:t>od místních subdodavatelů (</a:t>
            </a:r>
            <a:r>
              <a:rPr lang="cs-CZ" b="1" dirty="0" err="1"/>
              <a:t>local</a:t>
            </a:r>
            <a:r>
              <a:rPr lang="cs-CZ" b="1" dirty="0"/>
              <a:t> </a:t>
            </a:r>
            <a:r>
              <a:rPr lang="cs-CZ" b="1" dirty="0" err="1"/>
              <a:t>content</a:t>
            </a:r>
            <a:r>
              <a:rPr lang="cs-CZ" dirty="0"/>
              <a:t>)</a:t>
            </a:r>
          </a:p>
          <a:p>
            <a:r>
              <a:rPr lang="cs-CZ" dirty="0"/>
              <a:t>- </a:t>
            </a:r>
            <a:r>
              <a:rPr lang="cs-CZ" b="1" dirty="0"/>
              <a:t>Převeďte technologii </a:t>
            </a:r>
            <a:r>
              <a:rPr lang="cs-CZ" dirty="0"/>
              <a:t>na místní firmy</a:t>
            </a:r>
          </a:p>
          <a:p>
            <a:r>
              <a:rPr lang="cs-CZ" dirty="0"/>
              <a:t>- </a:t>
            </a:r>
            <a:r>
              <a:rPr lang="cs-CZ" b="1" dirty="0"/>
              <a:t>Zboží exportujte </a:t>
            </a:r>
            <a:r>
              <a:rPr lang="cs-CZ" dirty="0"/>
              <a:t>(ať nekonkurujete místním firmám na našem trhu)</a:t>
            </a:r>
          </a:p>
          <a:p>
            <a:r>
              <a:rPr lang="cs-CZ" dirty="0"/>
              <a:t>- </a:t>
            </a:r>
            <a:r>
              <a:rPr lang="cs-CZ" b="1" dirty="0"/>
              <a:t>Nezhoršujte obchodní bilanci </a:t>
            </a:r>
            <a:r>
              <a:rPr lang="cs-CZ" dirty="0"/>
              <a:t>(když něco dovezete, musíte stejně vyvést)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8541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D40D1B-AD52-4591-9CD0-CE45B558F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investiční právo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07D203-9ABA-4B78-BE9B-1D304811F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Úprava je obsažená ve dvou typech smluv:</a:t>
            </a:r>
          </a:p>
          <a:p>
            <a:r>
              <a:rPr lang="cs-CZ" dirty="0"/>
              <a:t>1) </a:t>
            </a:r>
            <a:r>
              <a:rPr lang="cs-CZ" b="1" dirty="0"/>
              <a:t>Preferenční ekonomické dohody</a:t>
            </a:r>
          </a:p>
          <a:p>
            <a:r>
              <a:rPr lang="cs-CZ" dirty="0">
                <a:solidFill>
                  <a:srgbClr val="FF0000"/>
                </a:solidFill>
              </a:rPr>
              <a:t>Liberalizace přesunů kapitálu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cs-CZ" dirty="0"/>
              <a:t>Například SEU a SFEU, asociační dohody EU, novější dohody o volném obchodu (NAFTA, TPP)</a:t>
            </a:r>
          </a:p>
        </p:txBody>
      </p:sp>
    </p:spTree>
    <p:extLst>
      <p:ext uri="{BB962C8B-B14F-4D97-AF65-F5344CB8AC3E}">
        <p14:creationId xmlns:p14="http://schemas.microsoft.com/office/powerpoint/2010/main" val="29121614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DE8908-5317-4E11-AC0E-9FF9EB141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7964AF-83F4-478A-9A1F-2F4F9D059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 daňové úlevy a jiná podpora investic!!!</a:t>
            </a:r>
          </a:p>
          <a:p>
            <a:r>
              <a:rPr lang="cs-CZ" dirty="0" err="1"/>
              <a:t>TRIMs</a:t>
            </a:r>
            <a:r>
              <a:rPr lang="cs-CZ" dirty="0"/>
              <a:t> jsou opatření, která investora ovlivňují negativně!</a:t>
            </a:r>
          </a:p>
          <a:p>
            <a:endParaRPr lang="cs-CZ" dirty="0"/>
          </a:p>
          <a:p>
            <a:r>
              <a:rPr lang="cs-CZ" dirty="0"/>
              <a:t>Ve WTO – </a:t>
            </a:r>
            <a:r>
              <a:rPr lang="cs-CZ" dirty="0" err="1"/>
              <a:t>TRIMs</a:t>
            </a:r>
            <a:r>
              <a:rPr lang="cs-CZ" dirty="0"/>
              <a:t> vadí vyspělým zemím, ze kterých pocházejí velké nadnárodní firmy</a:t>
            </a:r>
          </a:p>
        </p:txBody>
      </p:sp>
    </p:spTree>
    <p:extLst>
      <p:ext uri="{BB962C8B-B14F-4D97-AF65-F5344CB8AC3E}">
        <p14:creationId xmlns:p14="http://schemas.microsoft.com/office/powerpoint/2010/main" val="40645462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25690B-154C-48FA-8FB7-13D983AEE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TRIMs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43E47F-2B49-4B3C-BDC5-6F3FAD15F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Týká se to obchodu se zbožím!</a:t>
            </a:r>
          </a:p>
          <a:p>
            <a:r>
              <a:rPr lang="cs-CZ" dirty="0"/>
              <a:t>Nejedná se o samotnou investici (pohyb kapitálu), ani o typické záležitosti řešení v </a:t>
            </a:r>
            <a:r>
              <a:rPr lang="cs-CZ" dirty="0" err="1"/>
              <a:t>BITs</a:t>
            </a:r>
            <a:r>
              <a:rPr lang="cs-CZ" dirty="0"/>
              <a:t> (znárodnění, arbitráž…)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968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985366-D93F-4A2B-91C1-13342ED51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TRIMs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F68B5D-6822-43BD-909E-6CCBE7C01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Typické pro asijské rozvojové země (Čína!)</a:t>
            </a:r>
          </a:p>
          <a:p>
            <a:r>
              <a:rPr lang="cs-CZ" dirty="0"/>
              <a:t>Často kombinováno s podporou FDI („Sice musíte používat místní vstupy, ale dáme vám daňovou úlevu.“)</a:t>
            </a:r>
          </a:p>
          <a:p>
            <a:endParaRPr lang="cs-CZ" dirty="0"/>
          </a:p>
          <a:p>
            <a:r>
              <a:rPr lang="cs-CZ" dirty="0"/>
              <a:t>Ale ta podpora nejsou </a:t>
            </a:r>
            <a:r>
              <a:rPr lang="cs-CZ" dirty="0" err="1"/>
              <a:t>TRIMs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83754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9835BC-EEC7-415C-9F1C-E7F516233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</a:t>
            </a:r>
            <a:r>
              <a:rPr lang="cs-CZ" dirty="0" err="1"/>
              <a:t>TRIMs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A4EE5-0D79-4BDF-A009-928A4DC56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USA – chtěly dalekosáhlou dohodu, něco jako GATT</a:t>
            </a:r>
          </a:p>
          <a:p>
            <a:r>
              <a:rPr lang="cs-CZ" dirty="0"/>
              <a:t>Velký odpor rozvojových zemí</a:t>
            </a:r>
          </a:p>
          <a:p>
            <a:r>
              <a:rPr lang="cs-CZ" dirty="0"/>
              <a:t>&gt; </a:t>
            </a:r>
            <a:r>
              <a:rPr lang="cs-CZ" b="1" dirty="0"/>
              <a:t>málo ambiciózní text</a:t>
            </a:r>
          </a:p>
          <a:p>
            <a:r>
              <a:rPr lang="cs-CZ" dirty="0"/>
              <a:t>Dohoda </a:t>
            </a:r>
            <a:r>
              <a:rPr lang="cs-CZ" dirty="0" err="1"/>
              <a:t>TRIMs</a:t>
            </a:r>
            <a:r>
              <a:rPr lang="cs-CZ" dirty="0"/>
              <a:t> je </a:t>
            </a:r>
            <a:r>
              <a:rPr lang="cs-CZ" b="1" dirty="0"/>
              <a:t>specializovaný doplněk ke GATT</a:t>
            </a:r>
            <a:r>
              <a:rPr lang="cs-CZ" dirty="0"/>
              <a:t>, stejně jako třeba Dohoda o technických překážkách obchodu</a:t>
            </a:r>
            <a:endParaRPr lang="cs-CZ" b="1" dirty="0"/>
          </a:p>
          <a:p>
            <a:r>
              <a:rPr lang="cs-CZ" dirty="0"/>
              <a:t>Není na stejné úrovni jako GATS a TRIPS! (i když má podobný název!)</a:t>
            </a:r>
          </a:p>
        </p:txBody>
      </p:sp>
    </p:spTree>
    <p:extLst>
      <p:ext uri="{BB962C8B-B14F-4D97-AF65-F5344CB8AC3E}">
        <p14:creationId xmlns:p14="http://schemas.microsoft.com/office/powerpoint/2010/main" val="23137818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4D9E61-DBDC-4E96-A454-85FC2A9BD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</a:t>
            </a:r>
            <a:r>
              <a:rPr lang="cs-CZ" dirty="0" err="1"/>
              <a:t>TRIMs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39DEFE-B6B3-47D2-BE1D-7BFCF2580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Zakazuje investiční opatření, která </a:t>
            </a:r>
            <a:r>
              <a:rPr lang="cs-CZ" b="1" dirty="0"/>
              <a:t>už jsou v rozporu s národních zacházením nebo se zákazem kvantitativních restrikcí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07643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985366-D93F-4A2B-91C1-13342ED51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TRIMs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F68B5D-6822-43BD-909E-6CCBE7C01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„performance </a:t>
            </a:r>
            <a:r>
              <a:rPr lang="cs-CZ" b="1" dirty="0" err="1"/>
              <a:t>requirements</a:t>
            </a:r>
            <a:r>
              <a:rPr lang="cs-CZ" b="1" dirty="0"/>
              <a:t>“ </a:t>
            </a:r>
            <a:r>
              <a:rPr lang="cs-CZ" dirty="0"/>
              <a:t>– vláda má na zahraniční investory požadavky:</a:t>
            </a:r>
          </a:p>
          <a:p>
            <a:r>
              <a:rPr lang="cs-CZ" dirty="0"/>
              <a:t>- </a:t>
            </a:r>
            <a:r>
              <a:rPr lang="cs-CZ" b="1" dirty="0"/>
              <a:t>Používejte vstupy </a:t>
            </a:r>
            <a:r>
              <a:rPr lang="cs-CZ" dirty="0"/>
              <a:t>od místních subdodavatelů (</a:t>
            </a:r>
            <a:r>
              <a:rPr lang="cs-CZ" b="1" dirty="0" err="1"/>
              <a:t>local</a:t>
            </a:r>
            <a:r>
              <a:rPr lang="cs-CZ" b="1" dirty="0"/>
              <a:t> </a:t>
            </a:r>
            <a:r>
              <a:rPr lang="cs-CZ" b="1" dirty="0" err="1"/>
              <a:t>content</a:t>
            </a:r>
            <a:r>
              <a:rPr lang="cs-CZ" dirty="0"/>
              <a:t>)</a:t>
            </a:r>
          </a:p>
          <a:p>
            <a:r>
              <a:rPr lang="cs-CZ" dirty="0"/>
              <a:t>- </a:t>
            </a:r>
            <a:r>
              <a:rPr lang="cs-CZ" b="1" dirty="0"/>
              <a:t>Převeďte technologii </a:t>
            </a:r>
            <a:r>
              <a:rPr lang="cs-CZ" dirty="0"/>
              <a:t>na místní firmy</a:t>
            </a:r>
          </a:p>
          <a:p>
            <a:r>
              <a:rPr lang="cs-CZ" dirty="0"/>
              <a:t>- </a:t>
            </a:r>
            <a:r>
              <a:rPr lang="cs-CZ" b="1" dirty="0"/>
              <a:t>Zboží exportujte </a:t>
            </a:r>
            <a:r>
              <a:rPr lang="cs-CZ" dirty="0"/>
              <a:t>(ať nekonkurujete místním firmám na našem trhu)</a:t>
            </a:r>
          </a:p>
          <a:p>
            <a:r>
              <a:rPr lang="cs-CZ" dirty="0"/>
              <a:t>- </a:t>
            </a:r>
            <a:r>
              <a:rPr lang="cs-CZ" b="1" dirty="0"/>
              <a:t>Nezhoršujte obchodní bilanci </a:t>
            </a:r>
            <a:r>
              <a:rPr lang="cs-CZ" dirty="0"/>
              <a:t>(když něco dovezete, musíte stejně vyvést)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80955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4D9E61-DBDC-4E96-A454-85FC2A9BD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</a:t>
            </a:r>
            <a:r>
              <a:rPr lang="cs-CZ" dirty="0" err="1"/>
              <a:t>TRIMs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39DEFE-B6B3-47D2-BE1D-7BFCF2580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Zakazuje investiční opatření, která </a:t>
            </a:r>
            <a:r>
              <a:rPr lang="cs-CZ" b="1" dirty="0"/>
              <a:t>už jsou v rozporu s národních zacházením nebo se zákazem kvantitativních restrikcí</a:t>
            </a:r>
          </a:p>
          <a:p>
            <a:r>
              <a:rPr lang="cs-CZ" dirty="0"/>
              <a:t>Příklad – povinnost používat domácí vstupy, která zavazuje jenom zahraniční investory, je diskriminační a rozlišuje mezi domácím a cizím zbožím – </a:t>
            </a:r>
            <a:r>
              <a:rPr lang="cs-CZ" dirty="0">
                <a:solidFill>
                  <a:srgbClr val="FF0000"/>
                </a:solidFill>
              </a:rPr>
              <a:t>porušení národního zacházení!</a:t>
            </a:r>
          </a:p>
          <a:p>
            <a:endParaRPr lang="cs-CZ" dirty="0"/>
          </a:p>
          <a:p>
            <a:r>
              <a:rPr lang="cs-CZ" b="1" dirty="0"/>
              <a:t>= dohoda potvrzuje, že režim GATT se vztahuje i na opatření spojená s investicemi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77695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6BBF10-7F71-4607-98EA-05BECDFF9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</a:t>
            </a:r>
            <a:r>
              <a:rPr lang="cs-CZ" dirty="0" err="1"/>
              <a:t>TRIMs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055958-D89E-442A-A4BF-1E6B8E941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Obsahuje </a:t>
            </a:r>
            <a:r>
              <a:rPr lang="cs-CZ" dirty="0">
                <a:solidFill>
                  <a:srgbClr val="FF0000"/>
                </a:solidFill>
              </a:rPr>
              <a:t>demonstrativní</a:t>
            </a:r>
            <a:r>
              <a:rPr lang="cs-CZ" dirty="0"/>
              <a:t> </a:t>
            </a:r>
            <a:r>
              <a:rPr lang="cs-CZ" b="1" dirty="0"/>
              <a:t>výčet zakázaných opatření – </a:t>
            </a:r>
            <a:r>
              <a:rPr lang="cs-CZ" dirty="0">
                <a:solidFill>
                  <a:srgbClr val="FF0000"/>
                </a:solidFill>
              </a:rPr>
              <a:t>příklady</a:t>
            </a:r>
            <a:r>
              <a:rPr lang="cs-CZ" dirty="0"/>
              <a:t> toho, co se nesmí</a:t>
            </a:r>
          </a:p>
          <a:p>
            <a:r>
              <a:rPr lang="cs-CZ" dirty="0"/>
              <a:t>= neuvedení ještě neznamená, že je nějaké opatření povolené!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9455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4D9E61-DBDC-4E96-A454-85FC2A9BD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</a:t>
            </a:r>
            <a:r>
              <a:rPr lang="cs-CZ" dirty="0" err="1"/>
              <a:t>TRIMs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39DEFE-B6B3-47D2-BE1D-7BFCF2580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Obsahuje demonstrativní </a:t>
            </a:r>
            <a:r>
              <a:rPr lang="cs-CZ" b="1" dirty="0"/>
              <a:t>výčet zakázaných opatření</a:t>
            </a:r>
          </a:p>
          <a:p>
            <a:r>
              <a:rPr lang="cs-CZ" b="1" dirty="0" err="1"/>
              <a:t>Local</a:t>
            </a:r>
            <a:r>
              <a:rPr lang="cs-CZ" b="1" dirty="0"/>
              <a:t> </a:t>
            </a:r>
            <a:r>
              <a:rPr lang="cs-CZ" b="1" dirty="0" err="1"/>
              <a:t>content</a:t>
            </a:r>
            <a:r>
              <a:rPr lang="cs-CZ" b="1" dirty="0"/>
              <a:t> – využívání místních vstupů</a:t>
            </a:r>
          </a:p>
          <a:p>
            <a:r>
              <a:rPr lang="cs-CZ" dirty="0"/>
              <a:t>Opatření na vyrovnání obchodní bilance (=vláda investorovi zakáže dovážet víc zboží, než vyváží) </a:t>
            </a:r>
          </a:p>
          <a:p>
            <a:r>
              <a:rPr lang="cs-CZ" dirty="0"/>
              <a:t>Opatření na ochranu devizových rezerv</a:t>
            </a:r>
          </a:p>
          <a:p>
            <a:endParaRPr lang="cs-CZ" b="1" dirty="0"/>
          </a:p>
          <a:p>
            <a:r>
              <a:rPr lang="cs-CZ" b="1" dirty="0"/>
              <a:t>Nezmiňuje povinnost exportovat </a:t>
            </a:r>
            <a:r>
              <a:rPr lang="cs-CZ" dirty="0"/>
              <a:t>– jedno z nejvýznamnějších TRIM x ale stejně je to v rozporu s národním zacházením, navíc výčet je jen demonstrativní</a:t>
            </a:r>
          </a:p>
        </p:txBody>
      </p:sp>
    </p:spTree>
    <p:extLst>
      <p:ext uri="{BB962C8B-B14F-4D97-AF65-F5344CB8AC3E}">
        <p14:creationId xmlns:p14="http://schemas.microsoft.com/office/powerpoint/2010/main" val="29984927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4D9E61-DBDC-4E96-A454-85FC2A9BD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</a:t>
            </a:r>
            <a:r>
              <a:rPr lang="cs-CZ" dirty="0" err="1"/>
              <a:t>TRIMs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39DEFE-B6B3-47D2-BE1D-7BFCF2580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Stále kontroverzní téma – spor mezi vyspělými a rozvojovými zeměmi</a:t>
            </a:r>
          </a:p>
          <a:p>
            <a:r>
              <a:rPr lang="cs-CZ" b="1" dirty="0"/>
              <a:t>Neochota zejména asijských zemí implementovat</a:t>
            </a:r>
          </a:p>
          <a:p>
            <a:endParaRPr lang="cs-CZ" b="1" dirty="0"/>
          </a:p>
          <a:p>
            <a:r>
              <a:rPr lang="cs-CZ" b="1" dirty="0"/>
              <a:t>= nepříliš úspěšná smlouva, další nepovedený pokus upravit na globální úrovni investice</a:t>
            </a:r>
          </a:p>
          <a:p>
            <a:r>
              <a:rPr lang="cs-CZ" dirty="0"/>
              <a:t>Zatím nedořešeno….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87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9BBE65-321E-463B-9C08-40354009F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C38D62-3F01-446D-9CA7-B7809B853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201603"/>
          </a:xfrm>
        </p:spPr>
        <p:txBody>
          <a:bodyPr/>
          <a:lstStyle/>
          <a:p>
            <a:r>
              <a:rPr lang="cs-CZ" dirty="0"/>
              <a:t>2) </a:t>
            </a:r>
            <a:r>
              <a:rPr lang="cs-CZ" b="1" dirty="0"/>
              <a:t>Dohody o podpoře a ochraně investic</a:t>
            </a:r>
          </a:p>
          <a:p>
            <a:r>
              <a:rPr lang="cs-CZ" dirty="0"/>
              <a:t>= </a:t>
            </a:r>
            <a:r>
              <a:rPr lang="cs-CZ" dirty="0" err="1"/>
              <a:t>bilateral</a:t>
            </a:r>
            <a:r>
              <a:rPr lang="cs-CZ" dirty="0"/>
              <a:t> </a:t>
            </a:r>
            <a:r>
              <a:rPr lang="cs-CZ" dirty="0" err="1"/>
              <a:t>investment</a:t>
            </a:r>
            <a:r>
              <a:rPr lang="cs-CZ" dirty="0"/>
              <a:t> </a:t>
            </a:r>
            <a:r>
              <a:rPr lang="cs-CZ" dirty="0" err="1"/>
              <a:t>treaties</a:t>
            </a:r>
            <a:r>
              <a:rPr lang="cs-CZ" dirty="0"/>
              <a:t>, </a:t>
            </a:r>
            <a:r>
              <a:rPr lang="cs-CZ" b="1" dirty="0" err="1"/>
              <a:t>BITs</a:t>
            </a:r>
            <a:endParaRPr lang="cs-CZ" b="1" dirty="0"/>
          </a:p>
          <a:p>
            <a:r>
              <a:rPr lang="cs-CZ" dirty="0"/>
              <a:t>Postavení investora v přijímající zemi, řešení sporů mezi investorem a státem</a:t>
            </a:r>
            <a:endParaRPr lang="en-US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Dle UNCTAD existuje </a:t>
            </a:r>
            <a:r>
              <a:rPr lang="cs-CZ" b="1" dirty="0">
                <a:solidFill>
                  <a:srgbClr val="FF0000"/>
                </a:solidFill>
              </a:rPr>
              <a:t>2 367 </a:t>
            </a:r>
            <a:r>
              <a:rPr lang="cs-CZ" b="1" dirty="0"/>
              <a:t>platných a účinných </a:t>
            </a:r>
            <a:r>
              <a:rPr lang="cs-CZ" b="1" dirty="0" err="1"/>
              <a:t>BITs</a:t>
            </a:r>
            <a:r>
              <a:rPr lang="cs-CZ" b="1" dirty="0"/>
              <a:t>!</a:t>
            </a:r>
            <a:r>
              <a:rPr lang="cs-CZ" dirty="0"/>
              <a:t> 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331775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CD7729-ADB1-4C8A-B6AA-8823C9679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C738B5-0B07-4AE7-8A98-921A17CEA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Děkuji za pozornost </a:t>
            </a:r>
            <a:r>
              <a:rPr lang="cs-CZ" dirty="0">
                <a:sym typeface="Wingdings" panose="05000000000000000000" pitchFamily="2" charset="2"/>
              </a:rPr>
              <a:t> </a:t>
            </a:r>
            <a:r>
              <a:rPr lang="cs-CZ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5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9BBE65-321E-463B-9C08-40354009F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C38D62-3F01-446D-9CA7-B7809B853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201603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2 367</a:t>
            </a:r>
          </a:p>
        </p:txBody>
      </p:sp>
      <p:pic>
        <p:nvPicPr>
          <p:cNvPr id="5" name="Obrázek 4" descr="Obsah obrázku žena, osoba, oblečení, interiér&#10;&#10;Popis byl vytvořen automaticky">
            <a:extLst>
              <a:ext uri="{FF2B5EF4-FFF2-40B4-BE49-F238E27FC236}">
                <a16:creationId xmlns:a16="http://schemas.microsoft.com/office/drawing/2014/main" id="{BF89D996-9F30-45CA-BC33-9B30A0A85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90" y="1810028"/>
            <a:ext cx="6764468" cy="436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91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9BBE65-321E-463B-9C08-40354009F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investiční právo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C38D62-3F01-446D-9CA7-B7809B853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Dle UNCTAD existuje </a:t>
            </a:r>
            <a:r>
              <a:rPr lang="cs-CZ" b="1" dirty="0">
                <a:solidFill>
                  <a:srgbClr val="FF0000"/>
                </a:solidFill>
              </a:rPr>
              <a:t>2 367 </a:t>
            </a:r>
            <a:r>
              <a:rPr lang="cs-CZ" b="1" dirty="0"/>
              <a:t>platných a účinných </a:t>
            </a:r>
            <a:r>
              <a:rPr lang="cs-CZ" b="1" dirty="0" err="1"/>
              <a:t>BITs</a:t>
            </a:r>
            <a:r>
              <a:rPr lang="cs-CZ" b="1" dirty="0"/>
              <a:t>!</a:t>
            </a:r>
            <a:r>
              <a:rPr lang="cs-CZ" dirty="0"/>
              <a:t> </a:t>
            </a:r>
          </a:p>
          <a:p>
            <a:r>
              <a:rPr lang="cs-CZ" dirty="0"/>
              <a:t>Ty zároveň ale pokrývají </a:t>
            </a:r>
            <a:r>
              <a:rPr lang="cs-CZ" b="1" dirty="0"/>
              <a:t>pouze 13 % bilaterálních vztahů</a:t>
            </a:r>
            <a:r>
              <a:rPr lang="cs-CZ" dirty="0"/>
              <a:t> mezi všemi státy světa </a:t>
            </a:r>
          </a:p>
          <a:p>
            <a:endParaRPr lang="cs-CZ" dirty="0"/>
          </a:p>
          <a:p>
            <a:r>
              <a:rPr lang="cs-CZ" dirty="0"/>
              <a:t>ČR má těchto smluv uzavřených 70!</a:t>
            </a:r>
          </a:p>
        </p:txBody>
      </p:sp>
    </p:spTree>
    <p:extLst>
      <p:ext uri="{BB962C8B-B14F-4D97-AF65-F5344CB8AC3E}">
        <p14:creationId xmlns:p14="http://schemas.microsoft.com/office/powerpoint/2010/main" val="2274064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25E586-A509-40BE-A521-D66417740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7D8020-181D-4358-8F5B-A3F4C15C8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Tedy – liberalizace přesunů kapitálu je řešená v dohodách o volném obchodu</a:t>
            </a:r>
          </a:p>
          <a:p>
            <a:r>
              <a:rPr lang="cs-CZ" dirty="0"/>
              <a:t>Ochrana investora je řešená zvlášť v </a:t>
            </a:r>
            <a:r>
              <a:rPr lang="cs-CZ" dirty="0" err="1"/>
              <a:t>BITs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22984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1748</Words>
  <Application>Microsoft Office PowerPoint</Application>
  <PresentationFormat>Širokoúhlá obrazovka</PresentationFormat>
  <Paragraphs>202</Paragraphs>
  <Slides>60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60</vt:i4>
      </vt:variant>
    </vt:vector>
  </HeadingPairs>
  <TitlesOfParts>
    <vt:vector size="64" baseType="lpstr">
      <vt:lpstr>Arial</vt:lpstr>
      <vt:lpstr>Calibri</vt:lpstr>
      <vt:lpstr>Calibri Light</vt:lpstr>
      <vt:lpstr>Motiv Office</vt:lpstr>
      <vt:lpstr>Mezinárodní investiční právo a TRIMs</vt:lpstr>
      <vt:lpstr>Mezinárodní investiční právo</vt:lpstr>
      <vt:lpstr>Mezinárodní investiční právo</vt:lpstr>
      <vt:lpstr>Mezinárodní investiční právo</vt:lpstr>
      <vt:lpstr>Mezinárodní investiční právo</vt:lpstr>
      <vt:lpstr> </vt:lpstr>
      <vt:lpstr> </vt:lpstr>
      <vt:lpstr>Mezinárodní investiční právo</vt:lpstr>
      <vt:lpstr>Prezentace aplikace PowerPoint</vt:lpstr>
      <vt:lpstr>Historický vývoj</vt:lpstr>
      <vt:lpstr>Historický vývoj</vt:lpstr>
      <vt:lpstr>Historický vývoj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Meziválečné období – postavení investora</vt:lpstr>
      <vt:lpstr>Meziválečné období – přesuny kapitálu</vt:lpstr>
      <vt:lpstr>Poválečné období</vt:lpstr>
      <vt:lpstr>Prezentace aplikace PowerPoint</vt:lpstr>
      <vt:lpstr>Poválečné období</vt:lpstr>
      <vt:lpstr>Bretton Woodský systém (1945-1971)</vt:lpstr>
      <vt:lpstr>Prezentace aplikace PowerPoint</vt:lpstr>
      <vt:lpstr>Bretton Woodský systém (1945-1971)</vt:lpstr>
      <vt:lpstr>Prezentace aplikace PowerPoint</vt:lpstr>
      <vt:lpstr>Trilema</vt:lpstr>
      <vt:lpstr>Prezentace aplikace PowerPoint</vt:lpstr>
      <vt:lpstr>Bretton Woodský systém</vt:lpstr>
      <vt:lpstr>Rozpad Bretton Woodu (70. léta)</vt:lpstr>
      <vt:lpstr>Prezentace aplikace PowerPoint</vt:lpstr>
      <vt:lpstr>Éra floatingu (1976 – současnost)</vt:lpstr>
      <vt:lpstr>Poválečné období</vt:lpstr>
      <vt:lpstr>Prezentace aplikace PowerPoint</vt:lpstr>
      <vt:lpstr>Prezentace aplikace PowerPoint</vt:lpstr>
      <vt:lpstr>Prezentace aplikace PowerPoint</vt:lpstr>
      <vt:lpstr>Bilaterální investiční smlouvy (BITs)</vt:lpstr>
      <vt:lpstr>Bilaterální investiční smlouvy (BITs)</vt:lpstr>
      <vt:lpstr>Bilaterální investiční smlouvy (BITs)</vt:lpstr>
      <vt:lpstr>Prezentace aplikace PowerPoint</vt:lpstr>
      <vt:lpstr>Bilaterální investiční smlouvy (BITs)</vt:lpstr>
      <vt:lpstr>Prezentace aplikace PowerPoint</vt:lpstr>
      <vt:lpstr>Snahy o vytvoření globální úpravy</vt:lpstr>
      <vt:lpstr>Současnost</vt:lpstr>
      <vt:lpstr>Současnost</vt:lpstr>
      <vt:lpstr>Smlouva TRIMs</vt:lpstr>
      <vt:lpstr>TRIMs</vt:lpstr>
      <vt:lpstr>Prezentace aplikace PowerPoint</vt:lpstr>
      <vt:lpstr>TRIMs</vt:lpstr>
      <vt:lpstr>TRIMs</vt:lpstr>
      <vt:lpstr>Dohoda o TRIMs</vt:lpstr>
      <vt:lpstr>Dohoda o TRIMs</vt:lpstr>
      <vt:lpstr>TRIMs</vt:lpstr>
      <vt:lpstr>Dohoda o TRIMs</vt:lpstr>
      <vt:lpstr>Dohoda o TRIMs</vt:lpstr>
      <vt:lpstr>Dohoda o TRIMs</vt:lpstr>
      <vt:lpstr>Dohoda o TRIMs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Mezinárodní investiční právo a TRIMs</dc:title>
  <dc:creator>Svatoň</dc:creator>
  <cp:lastModifiedBy>Svatoň</cp:lastModifiedBy>
  <cp:revision>31</cp:revision>
  <dcterms:created xsi:type="dcterms:W3CDTF">2020-03-26T16:10:25Z</dcterms:created>
  <dcterms:modified xsi:type="dcterms:W3CDTF">2020-04-22T11:01:17Z</dcterms:modified>
</cp:coreProperties>
</file>