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95" r:id="rId5"/>
    <p:sldId id="297" r:id="rId6"/>
    <p:sldId id="283" r:id="rId7"/>
    <p:sldId id="259" r:id="rId8"/>
    <p:sldId id="264" r:id="rId9"/>
    <p:sldId id="258" r:id="rId10"/>
    <p:sldId id="268" r:id="rId11"/>
    <p:sldId id="260" r:id="rId12"/>
    <p:sldId id="299" r:id="rId13"/>
    <p:sldId id="313" r:id="rId14"/>
    <p:sldId id="298" r:id="rId15"/>
    <p:sldId id="261" r:id="rId16"/>
    <p:sldId id="318" r:id="rId17"/>
    <p:sldId id="270" r:id="rId18"/>
    <p:sldId id="300" r:id="rId19"/>
    <p:sldId id="301" r:id="rId20"/>
    <p:sldId id="262" r:id="rId21"/>
    <p:sldId id="284" r:id="rId22"/>
    <p:sldId id="302" r:id="rId23"/>
    <p:sldId id="304" r:id="rId24"/>
    <p:sldId id="305" r:id="rId25"/>
    <p:sldId id="303" r:id="rId26"/>
    <p:sldId id="314" r:id="rId27"/>
    <p:sldId id="272" r:id="rId28"/>
    <p:sldId id="307" r:id="rId29"/>
    <p:sldId id="319" r:id="rId30"/>
    <p:sldId id="317" r:id="rId31"/>
    <p:sldId id="311" r:id="rId32"/>
    <p:sldId id="310" r:id="rId33"/>
    <p:sldId id="273" r:id="rId34"/>
    <p:sldId id="312" r:id="rId35"/>
    <p:sldId id="274" r:id="rId36"/>
    <p:sldId id="275" r:id="rId37"/>
    <p:sldId id="277" r:id="rId38"/>
    <p:sldId id="294" r:id="rId39"/>
    <p:sldId id="278" r:id="rId40"/>
    <p:sldId id="279" r:id="rId41"/>
    <p:sldId id="291" r:id="rId42"/>
    <p:sldId id="289" r:id="rId43"/>
    <p:sldId id="290" r:id="rId44"/>
    <p:sldId id="280" r:id="rId45"/>
    <p:sldId id="281" r:id="rId46"/>
    <p:sldId id="286" r:id="rId47"/>
    <p:sldId id="293" r:id="rId48"/>
    <p:sldId id="287" r:id="rId49"/>
    <p:sldId id="316" r:id="rId50"/>
    <p:sldId id="292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4FD27-0780-4312-A86B-9E68325E6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4CC72D-D5AE-4053-AF00-6084C4FDF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90BF28-236F-4583-859F-56FFE812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E0C87D-B903-4526-A1D7-1267595C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B0642E-5916-4755-9183-AB144584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7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4BE58-BD52-40A8-A992-53C01EA5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FF32DF-1B97-4414-8957-223806FC5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698908-A7CC-431C-99CD-643D3792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C827F2-5C59-49FA-97E1-BC8F7666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3B4FFB-F4B4-4FE7-9C48-FC3935DE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E815B1C-9297-4A39-B3B3-D81204F7E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218937-64E5-46FE-AF27-CD88F7F5A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420BB7-DDB2-4778-A04E-C4F8D9A4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86138B-1C9E-4659-8AAD-0CF35C6E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361051-3FF9-4909-A8DF-EF6150BC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3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8B828-EF47-4AD8-A9DA-AA18C1F3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126674-682E-4649-B797-512FD8C7B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A8DF77-DFCD-4AC6-BA1F-984DEA99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C5B994-9A82-4A55-9D8D-CBEE5230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1CABDF-180F-47FF-B314-1E4CC9F3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F5BF9-A627-4767-B0F4-205CE83B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1DF70C-9F7C-42F4-BBBE-5C9238884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69B8B0-9A79-46BA-B686-8EC7C68A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BCE75E-2065-4AB6-B96C-DDF9D827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6E11CB-5CB6-495A-8210-B59050D0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7241A-BDD3-4AC9-9581-B5E00730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48B26-DCB9-4D55-B4BC-06A85215F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8E8ED1-E789-4B74-BEEB-331E51660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C5B155-DAD2-42E4-BDA6-424A09E5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45E004-8402-43C3-BD38-DED8011F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A1CB4B-1BE7-4950-95DB-F3CF0A27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4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3DBF8-B05B-410B-AB36-830BACE4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10FE22-A9AE-46FD-9013-8668EBAA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184927-F00A-4E37-B84F-2B1683D4D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E999F8-611B-4957-BC95-B5F8BCBDE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8F1DF53-575A-440D-9188-9BEB55562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E9FB6A-2480-45E7-B1E1-80E66FE7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7BB8C96-3230-4C9F-BA34-B2B3E74D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B9FF2D-0826-4EAA-BEDD-E143F8E9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8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43BE6-E573-4A3B-ACFE-C09801F6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2744D39-4BC0-4563-8F93-E83F3D8D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A5E4C8-07BA-42F6-8CBE-3840E400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4B48E6-54E5-48B8-B16F-1CE745B0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37BBBB-9F54-4220-9853-51A62790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DDB51C-5289-4276-AE5D-4A38A15F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29B6E9-9302-4A3D-8F9D-4DC56815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BB1CB-0103-463B-B17C-5F84B2FF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26BC0F-3C5D-45DC-A024-291C0E81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01532F-E093-4AF4-B8B1-2B6FFD605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DEB103-9534-42D2-B191-80034BFC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34586D-8394-421F-B989-C673431D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5B4954-67C5-4C8C-890E-85FEAF86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7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C6CE0-2B02-4837-950E-84E7693E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8C1103E-F678-4C6C-AA18-79407DD47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BE0A5E-D6D0-446C-B545-8FF605101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DAAB3E-E17B-4986-8B80-E5B43659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077A-8D9D-4B6E-B4D9-39EA1C5B38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0F8DCF-1B4E-4495-8260-D162FEE3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110F40-C846-4022-9D6D-9C49B113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1EFDD3C-A826-43E2-A43C-9790A9B5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889515-DB46-403E-941F-A786162C6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64B67-204B-4D9A-8745-EE7A80B33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077A-8D9D-4B6E-B4D9-39EA1C5B38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97C683-C743-4E0A-97AF-0189ACC58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E5E160-D315-4774-9A7C-5306C74B1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8CE79-BF8C-472C-A6B3-F933BAA6B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4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theguardian.com/environment/2013/may/26/millions-march-against-monsanto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commentisfree/2020/mar/02/chlorinated-chicken-foods-us-trade-deal-uk-eu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B8F00-A909-4A62-865B-E6D0A399C4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Netarifní překážky mezinárodního obchodu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3590BD-53CF-4D54-AC9A-4B9D51C7A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2"/>
    </mc:Choice>
    <mc:Fallback xmlns="">
      <p:transition spd="slow" advTm="162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433918-C919-455F-9EFC-8AE79620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a zdravotní standardy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AEC45-9271-4DC6-815D-B1562F798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Usnadnění vs. překážka obchodu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752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84"/>
    </mc:Choice>
    <mc:Fallback xmlns="">
      <p:transition spd="slow" advTm="9768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Zájem v GATT od Tokijského kola</a:t>
            </a:r>
          </a:p>
          <a:p>
            <a:endParaRPr lang="cs-CZ" dirty="0"/>
          </a:p>
          <a:p>
            <a:r>
              <a:rPr lang="cs-CZ" dirty="0"/>
              <a:t>Po snížení cel na cca 5 % </a:t>
            </a:r>
            <a:r>
              <a:rPr lang="cs-CZ" b="1" dirty="0"/>
              <a:t>netarifní překážky převládají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5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21"/>
    </mc:Choice>
    <mc:Fallback xmlns="">
      <p:transition spd="slow" advTm="890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Ovšem obtížné téma </a:t>
            </a:r>
            <a:r>
              <a:rPr lang="cs-CZ" b="1" dirty="0"/>
              <a:t>– méně transparentní a kvantifikovatelné než cla</a:t>
            </a:r>
          </a:p>
          <a:p>
            <a:r>
              <a:rPr lang="cs-CZ" dirty="0">
                <a:solidFill>
                  <a:srgbClr val="FF0000"/>
                </a:solidFill>
              </a:rPr>
              <a:t>&gt; Co tam vůbec patří? Jak stanovit reciproční výhody?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8"/>
    </mc:Choice>
    <mc:Fallback xmlns="">
      <p:transition spd="slow" advTm="983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Ovšem obtížné téma </a:t>
            </a:r>
            <a:r>
              <a:rPr lang="cs-CZ" b="1" dirty="0"/>
              <a:t>– méně transparentní a kvantifikovatelné než cla</a:t>
            </a:r>
          </a:p>
          <a:p>
            <a:r>
              <a:rPr lang="cs-CZ" dirty="0"/>
              <a:t>&gt; Co tam vůbec patří? Jak stanovit reciproční výhody? </a:t>
            </a:r>
          </a:p>
          <a:p>
            <a:r>
              <a:rPr lang="cs-CZ" b="1" dirty="0"/>
              <a:t>Kontroverzní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17"/>
    </mc:Choice>
    <mc:Fallback xmlns="">
      <p:transition spd="slow" advTm="2521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Ovšem obtížné téma </a:t>
            </a:r>
            <a:r>
              <a:rPr lang="cs-CZ" b="1" dirty="0"/>
              <a:t>– méně transparentní a kvantifikovatelné než cla</a:t>
            </a:r>
          </a:p>
          <a:p>
            <a:r>
              <a:rPr lang="cs-CZ" dirty="0"/>
              <a:t>&gt; Co tam vůbec patří? Jak stanovit reciproční výhody? </a:t>
            </a:r>
          </a:p>
          <a:p>
            <a:r>
              <a:rPr lang="cs-CZ" b="1" dirty="0"/>
              <a:t>Kontroverzní </a:t>
            </a:r>
          </a:p>
          <a:p>
            <a:r>
              <a:rPr lang="cs-CZ" dirty="0">
                <a:solidFill>
                  <a:srgbClr val="FF0000"/>
                </a:solidFill>
              </a:rPr>
              <a:t>&gt; Mají vyjednávači ve WTO právo zasahovat do ochrany zdraví a životního prostředí?</a:t>
            </a:r>
          </a:p>
          <a:p>
            <a:r>
              <a:rPr lang="cs-CZ" dirty="0">
                <a:solidFill>
                  <a:srgbClr val="FF0000"/>
                </a:solidFill>
              </a:rPr>
              <a:t>&gt; Není to snaha obejít a odstranit výsledky dlouhodobé snahy o ochranu důležitých hodnot?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73"/>
    </mc:Choice>
    <mc:Fallback xmlns="">
      <p:transition spd="slow" advTm="9957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63F4D-8A06-4F5F-BCC1-D66F152C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A6CA6-5926-4CFE-B3B4-A6852688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pravidla se nachází v </a:t>
            </a:r>
            <a:r>
              <a:rPr lang="cs-CZ" b="1" dirty="0"/>
              <a:t>GATT: </a:t>
            </a:r>
          </a:p>
          <a:p>
            <a:r>
              <a:rPr lang="cs-CZ" b="1" dirty="0"/>
              <a:t>1) Národní zacházení</a:t>
            </a:r>
          </a:p>
          <a:p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zajišťuje nediskriminaci na vnitřním trhu – se stejnými a podobnými produkty by mělo být zacházeno stejně</a:t>
            </a:r>
          </a:p>
          <a:p>
            <a:r>
              <a:rPr lang="cs-CZ" dirty="0"/>
              <a:t>- </a:t>
            </a:r>
            <a:r>
              <a:rPr lang="cs-CZ" b="1" dirty="0"/>
              <a:t>ale neřeší rozdílnost standardů mezi státy!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90"/>
    </mc:Choice>
    <mc:Fallback xmlns="">
      <p:transition spd="slow" advTm="14859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63F4D-8A06-4F5F-BCC1-D66F152C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A6CA6-5926-4CFE-B3B4-A6852688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pravidla se nachází v </a:t>
            </a:r>
            <a:r>
              <a:rPr lang="cs-CZ" b="1" dirty="0"/>
              <a:t>GATT: </a:t>
            </a:r>
          </a:p>
          <a:p>
            <a:r>
              <a:rPr lang="cs-CZ" b="1" dirty="0"/>
              <a:t>1) Národní zacházení</a:t>
            </a:r>
          </a:p>
          <a:p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zajišťuje nediskriminaci na vnitřním trhu – se stejnými a podobnými produkty by mělo být zacházeno stejně</a:t>
            </a:r>
          </a:p>
          <a:p>
            <a:r>
              <a:rPr lang="cs-CZ" dirty="0"/>
              <a:t>- </a:t>
            </a:r>
            <a:r>
              <a:rPr lang="cs-CZ" b="1" dirty="0"/>
              <a:t>ale neřeší rozdílnost standardů mezi státy!</a:t>
            </a:r>
          </a:p>
          <a:p>
            <a:r>
              <a:rPr lang="cs-CZ" b="1" dirty="0">
                <a:solidFill>
                  <a:srgbClr val="FF0000"/>
                </a:solidFill>
              </a:rPr>
              <a:t>2) Doložka nejvyšších výhod </a:t>
            </a:r>
            <a:r>
              <a:rPr lang="cs-CZ" dirty="0"/>
              <a:t>– není možná ani diskriminace mezi ostatními státy navzájem, tj, nelze požadovat po produktech z určité země, aby splňovaly vyšší standard</a:t>
            </a:r>
            <a:endParaRPr lang="cs-CZ" b="1" dirty="0"/>
          </a:p>
          <a:p>
            <a:r>
              <a:rPr lang="cs-CZ" b="1" dirty="0"/>
              <a:t>3) Možnost omezit obchod pro ochranu zdraví a bezpečnosti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90"/>
    </mc:Choice>
    <mc:Fallback xmlns="">
      <p:transition spd="slow" advTm="14859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26718-F862-414A-870C-2AE2692D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E2446-74BB-4DD7-9029-1FCA5DE5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Ustanovení GATT jsou doplněna dvěma zvláštními smlouvami</a:t>
            </a:r>
          </a:p>
          <a:p>
            <a:endParaRPr lang="cs-CZ" dirty="0"/>
          </a:p>
          <a:p>
            <a:r>
              <a:rPr lang="cs-CZ" b="1" dirty="0"/>
              <a:t>&gt; Dohoda o technických překážkách obchodu (TBT)</a:t>
            </a:r>
          </a:p>
          <a:p>
            <a:r>
              <a:rPr lang="cs-CZ" dirty="0"/>
              <a:t>- věci, které nejsou určeny ke konzumaci</a:t>
            </a:r>
          </a:p>
          <a:p>
            <a:endParaRPr lang="cs-CZ" dirty="0"/>
          </a:p>
          <a:p>
            <a:r>
              <a:rPr lang="cs-CZ" b="1" dirty="0"/>
              <a:t>&gt; Dohoda o sanitárních a fytosanitárních opatření (SPS)</a:t>
            </a:r>
          </a:p>
          <a:p>
            <a:r>
              <a:rPr lang="cs-CZ" dirty="0"/>
              <a:t>- jídlo pro lidi a zvířata, hnojivo a pesticidy pro rostliny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22"/>
    </mc:Choice>
    <mc:Fallback xmlns="">
      <p:transition spd="slow" advTm="8622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3BF55-C55A-4150-A2F5-51818DA2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konzerva s tuňákem</a:t>
            </a:r>
            <a:endParaRPr lang="en-US" dirty="0"/>
          </a:p>
        </p:txBody>
      </p:sp>
      <p:pic>
        <p:nvPicPr>
          <p:cNvPr id="5" name="Zástupný obsah 4" descr="Obsah obrázku pánev&#10;&#10;Popis byl vytvořen automaticky">
            <a:extLst>
              <a:ext uri="{FF2B5EF4-FFF2-40B4-BE49-F238E27FC236}">
                <a16:creationId xmlns:a16="http://schemas.microsoft.com/office/drawing/2014/main" id="{7F8B89B4-9408-4925-ADD0-16756073A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6" y="1937845"/>
            <a:ext cx="3795712" cy="3535062"/>
          </a:xfrm>
        </p:spPr>
      </p:pic>
    </p:spTree>
    <p:extLst>
      <p:ext uri="{BB962C8B-B14F-4D97-AF65-F5344CB8AC3E}">
        <p14:creationId xmlns:p14="http://schemas.microsoft.com/office/powerpoint/2010/main" val="41707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5"/>
    </mc:Choice>
    <mc:Fallback xmlns="">
      <p:transition spd="slow" advTm="578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2A11D-7314-475C-BA03-1328A1C7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konzerva s tuňákem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F22569-70B4-4FCB-B4A4-C0D734A5F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SPS – vlastnosti masa, použité chemické látky &gt; není to nezdravé, například karcinogenní? </a:t>
            </a:r>
          </a:p>
          <a:p>
            <a:endParaRPr lang="cs-CZ" dirty="0"/>
          </a:p>
          <a:p>
            <a:r>
              <a:rPr lang="cs-CZ" dirty="0"/>
              <a:t>TBT – z čeho je vyrobené konzerva? Nemůže se spotřebitel při jejím otevírání pořezat?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42"/>
    </mc:Choice>
    <mc:Fallback xmlns="">
      <p:transition spd="slow" advTm="3624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99125-D804-4B5E-89E2-07BEA1A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86ABB-AE25-405C-BB86-CF470E38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Cla a kvantitativní restrikce jsou omezeny pravidly GATT/WTO – státy hledají jiné cesty k ochraně vlastního trhu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023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"/>
    </mc:Choice>
    <mc:Fallback xmlns="">
      <p:transition spd="slow" advTm="21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8EB82-C16C-497F-8416-0ACF4525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AAA57-184E-45E3-9E83-C4010065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TBT a SPS - lex </a:t>
            </a:r>
            <a:r>
              <a:rPr lang="cs-CZ" dirty="0" err="1"/>
              <a:t>specialis</a:t>
            </a:r>
            <a:r>
              <a:rPr lang="cs-CZ" dirty="0"/>
              <a:t> vůči GATT </a:t>
            </a:r>
          </a:p>
          <a:p>
            <a:r>
              <a:rPr lang="cs-CZ" dirty="0"/>
              <a:t>= speciální ustanovení má přednost před obecným</a:t>
            </a:r>
          </a:p>
          <a:p>
            <a:r>
              <a:rPr lang="cs-CZ" dirty="0"/>
              <a:t>= Upravuje to zvláštní smlouva? Pokud ne, použiji obecné pravidlo</a:t>
            </a:r>
          </a:p>
          <a:p>
            <a:r>
              <a:rPr lang="cs-CZ" b="1" dirty="0"/>
              <a:t>SPS &gt; TBT &gt; GATT 1994</a:t>
            </a:r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5" name="Obrázek 4" descr="Obsah obrázku místnost&#10;&#10;Popis byl vytvořen automaticky">
            <a:extLst>
              <a:ext uri="{FF2B5EF4-FFF2-40B4-BE49-F238E27FC236}">
                <a16:creationId xmlns:a16="http://schemas.microsoft.com/office/drawing/2014/main" id="{C124653F-F4AB-49BC-99AD-8EC0DF99F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18611" r="21874" b="17361"/>
          <a:stretch/>
        </p:blipFill>
        <p:spPr>
          <a:xfrm>
            <a:off x="4540705" y="3705225"/>
            <a:ext cx="2805789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32"/>
    </mc:Choice>
    <mc:Fallback xmlns="">
      <p:transition spd="slow" advTm="10333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CDC73-19E4-4F3A-9334-43F10F23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F3EFF-9345-4425-8311-9B8FB3E3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Zabývá se: </a:t>
            </a:r>
          </a:p>
          <a:p>
            <a:r>
              <a:rPr lang="cs-CZ" b="1" dirty="0"/>
              <a:t>1) Právně závaznými technickými regulacemi</a:t>
            </a:r>
          </a:p>
          <a:p>
            <a:r>
              <a:rPr lang="cs-CZ" b="1" dirty="0"/>
              <a:t>2) Nezávaznými standardy</a:t>
            </a:r>
          </a:p>
          <a:p>
            <a:r>
              <a:rPr lang="cs-CZ" b="1" dirty="0"/>
              <a:t>3) Testováním, jestli produkt splňuje 1 a 2</a:t>
            </a:r>
          </a:p>
        </p:txBody>
      </p:sp>
    </p:spTree>
    <p:extLst>
      <p:ext uri="{BB962C8B-B14F-4D97-AF65-F5344CB8AC3E}">
        <p14:creationId xmlns:p14="http://schemas.microsoft.com/office/powerpoint/2010/main" val="41318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90"/>
    </mc:Choice>
    <mc:Fallback xmlns="">
      <p:transition spd="slow" advTm="8059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ABD85-C3C8-4B12-8AAA-6EE6FA18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regulace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68D82-224E-420C-A2CB-DFE74025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Například nařízení EU, zákon, vyhláška</a:t>
            </a:r>
          </a:p>
        </p:txBody>
      </p:sp>
    </p:spTree>
    <p:extLst>
      <p:ext uri="{BB962C8B-B14F-4D97-AF65-F5344CB8AC3E}">
        <p14:creationId xmlns:p14="http://schemas.microsoft.com/office/powerpoint/2010/main" val="10254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4"/>
    </mc:Choice>
    <mc:Fallback xmlns="">
      <p:transition spd="slow" advTm="1667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ABD85-C3C8-4B12-8AAA-6EE6FA18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68D82-224E-420C-A2CB-DFE74025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Jsou vytvářené nestátními organizacemi </a:t>
            </a:r>
          </a:p>
          <a:p>
            <a:r>
              <a:rPr lang="cs-CZ" dirty="0"/>
              <a:t>– profesní asociace a komory</a:t>
            </a:r>
          </a:p>
          <a:p>
            <a:r>
              <a:rPr lang="cs-CZ" dirty="0"/>
              <a:t>Často fakticky nutné dodržovat, stát může vyžadovat při zakázkách</a:t>
            </a:r>
          </a:p>
          <a:p>
            <a:endParaRPr lang="cs-CZ" dirty="0"/>
          </a:p>
          <a:p>
            <a:r>
              <a:rPr lang="cs-CZ" b="1" dirty="0"/>
              <a:t>Česká agentura pro standardizaci </a:t>
            </a:r>
            <a:r>
              <a:rPr lang="cs-CZ" dirty="0"/>
              <a:t>- české technické normy – </a:t>
            </a:r>
            <a:r>
              <a:rPr lang="cs-CZ" b="1" dirty="0"/>
              <a:t>ČSN </a:t>
            </a:r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Standardization</a:t>
            </a:r>
            <a:r>
              <a:rPr lang="cs-CZ" dirty="0"/>
              <a:t> - </a:t>
            </a:r>
            <a:r>
              <a:rPr lang="cs-CZ" b="1" dirty="0"/>
              <a:t>EN</a:t>
            </a:r>
          </a:p>
          <a:p>
            <a:r>
              <a:rPr lang="cs-CZ" b="1" dirty="0"/>
              <a:t>International </a:t>
            </a:r>
            <a:r>
              <a:rPr lang="cs-CZ" b="1" dirty="0" err="1"/>
              <a:t>Organization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Standardization</a:t>
            </a:r>
            <a:r>
              <a:rPr lang="cs-CZ" b="1" dirty="0"/>
              <a:t> - ISO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8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221"/>
    </mc:Choice>
    <mc:Fallback xmlns="">
      <p:transition spd="slow" advTm="25722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2EBD5-A79A-497C-8C52-8738F6CC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CA50B-8B09-4401-B309-4D1C9399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Vztah mezi technickými regulacemi a standardy</a:t>
            </a:r>
          </a:p>
          <a:p>
            <a:r>
              <a:rPr lang="cs-CZ" dirty="0"/>
              <a:t>Stát často vezme něco, co vzniklo jako nezávazný standard, a prohlásí to za závaznou regulaci– například nařízení EU odkáže na seznam EN norem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69"/>
    </mc:Choice>
    <mc:Fallback xmlns="">
      <p:transition spd="slow" advTm="5626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51E9A-6B0D-468B-A4DE-F2622636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A7BB7-A321-4022-8888-DA694858D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Neformální standardy</a:t>
            </a:r>
            <a:r>
              <a:rPr lang="cs-CZ" dirty="0"/>
              <a:t>– VHS, Blue </a:t>
            </a:r>
            <a:r>
              <a:rPr lang="cs-CZ" dirty="0" err="1"/>
              <a:t>Ray</a:t>
            </a:r>
            <a:endParaRPr lang="cs-CZ" dirty="0"/>
          </a:p>
          <a:p>
            <a:r>
              <a:rPr lang="cs-CZ" dirty="0"/>
              <a:t>= produkt jedné firmy se stane vzorem</a:t>
            </a:r>
          </a:p>
          <a:p>
            <a:r>
              <a:rPr lang="cs-CZ" b="1" dirty="0"/>
              <a:t>Dobrovolná standardizace v soukromém sektoru, TBT to </a:t>
            </a:r>
            <a:r>
              <a:rPr lang="cs-CZ" b="1" dirty="0">
                <a:solidFill>
                  <a:srgbClr val="FF0000"/>
                </a:solidFill>
              </a:rPr>
              <a:t>neřeší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81"/>
    </mc:Choice>
    <mc:Fallback xmlns="">
      <p:transition spd="slow" advTm="4458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CDC73-19E4-4F3A-9334-43F10F23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F3EFF-9345-4425-8311-9B8FB3E3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Zabývá se: </a:t>
            </a:r>
          </a:p>
          <a:p>
            <a:r>
              <a:rPr lang="cs-CZ" b="1" dirty="0"/>
              <a:t>1) Právně závaznými technickými regulacemi</a:t>
            </a:r>
          </a:p>
          <a:p>
            <a:r>
              <a:rPr lang="cs-CZ" b="1" dirty="0"/>
              <a:t>2) Nezávaznými standardy</a:t>
            </a:r>
          </a:p>
          <a:p>
            <a:r>
              <a:rPr lang="cs-CZ" b="1" dirty="0"/>
              <a:t>3) Testováním, jestli produkt splňuje 1 a 2</a:t>
            </a:r>
          </a:p>
        </p:txBody>
      </p:sp>
    </p:spTree>
    <p:extLst>
      <p:ext uri="{BB962C8B-B14F-4D97-AF65-F5344CB8AC3E}">
        <p14:creationId xmlns:p14="http://schemas.microsoft.com/office/powerpoint/2010/main" val="21781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9"/>
    </mc:Choice>
    <mc:Fallback xmlns="">
      <p:transition spd="slow" advTm="1743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179C0-0370-4363-982C-F07963A9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1FC55-EC0A-45CE-8BFA-11DF05B19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Jde o to, aby </a:t>
            </a:r>
            <a:r>
              <a:rPr lang="cs-CZ" b="1" dirty="0"/>
              <a:t>technické regulace a standardy </a:t>
            </a:r>
            <a:r>
              <a:rPr lang="cs-CZ" dirty="0"/>
              <a:t>netvořily netarifní překážky obchodu</a:t>
            </a:r>
          </a:p>
          <a:p>
            <a:endParaRPr lang="cs-CZ" dirty="0"/>
          </a:p>
          <a:p>
            <a:r>
              <a:rPr lang="cs-CZ" dirty="0"/>
              <a:t>WTO sama </a:t>
            </a:r>
            <a:r>
              <a:rPr lang="cs-CZ" b="1" dirty="0"/>
              <a:t>nepožaduje žádné technické standardy, ani žádné nevydává</a:t>
            </a:r>
          </a:p>
          <a:p>
            <a:r>
              <a:rPr lang="cs-CZ" dirty="0"/>
              <a:t>Nebrání státům vyvíjet standardy nebo přejímat cizí</a:t>
            </a:r>
          </a:p>
          <a:p>
            <a:endParaRPr lang="cs-CZ" b="1" dirty="0"/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95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90"/>
    </mc:Choice>
    <mc:Fallback xmlns="">
      <p:transition spd="slow" advTm="3459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F6CA4-0D33-4CF3-AA91-5C4897FE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C1B09-9F05-4E96-85FF-06C5E6E8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Dvě zásadní pravidla pro posouzení, jestli nějaké opatření netvoří nepřijatelnou netarifní překážku: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6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32"/>
    </mc:Choice>
    <mc:Fallback xmlns="">
      <p:transition spd="slow" advTm="10673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F6CA4-0D33-4CF3-AA91-5C4897FE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C1B09-9F05-4E96-85FF-06C5E6E8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Dvě zásadní pravidla pro posouzení, jestli nějaké opatření netvoří nepřijatelnou netarifní překážku:</a:t>
            </a:r>
          </a:p>
          <a:p>
            <a:r>
              <a:rPr lang="cs-CZ" b="1" dirty="0"/>
              <a:t>1) Je to diskriminační? – </a:t>
            </a:r>
            <a:r>
              <a:rPr lang="cs-CZ" b="1" dirty="0">
                <a:solidFill>
                  <a:srgbClr val="FF0000"/>
                </a:solidFill>
              </a:rPr>
              <a:t>tedy v rozporu s národních zacházením nebo MFN?</a:t>
            </a:r>
          </a:p>
          <a:p>
            <a:r>
              <a:rPr lang="cs-CZ" dirty="0"/>
              <a:t>- na úmyslu zákonodárce nezáleží, mohli to udělat i omylem</a:t>
            </a:r>
          </a:p>
          <a:p>
            <a:r>
              <a:rPr lang="cs-CZ" b="1" dirty="0"/>
              <a:t>2) Neomezuje to obchod více, než je nutné?</a:t>
            </a:r>
          </a:p>
          <a:p>
            <a:r>
              <a:rPr lang="cs-CZ" b="1" dirty="0"/>
              <a:t>= zásada nutnosti</a:t>
            </a:r>
          </a:p>
          <a:p>
            <a:r>
              <a:rPr lang="cs-CZ" dirty="0"/>
              <a:t>- dalo by se stejného výsledku dosáhnout opatřením, </a:t>
            </a:r>
            <a:r>
              <a:rPr lang="cs-CZ" b="1" dirty="0"/>
              <a:t>které by méně omezilo obchod?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4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32"/>
    </mc:Choice>
    <mc:Fallback xmlns="">
      <p:transition spd="slow" advTm="1067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99125-D804-4B5E-89E2-07BEA1A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86ABB-AE25-405C-BB86-CF470E38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Cla a kvantitativní restrikce jsou omezeny pravidly GATT/WTO – státy hledají jiné cesty k ochraně vlastního trhu:</a:t>
            </a:r>
          </a:p>
          <a:p>
            <a:endParaRPr lang="cs-CZ" b="1" dirty="0"/>
          </a:p>
          <a:p>
            <a:r>
              <a:rPr lang="cs-CZ" b="1" dirty="0"/>
              <a:t>1) Netarifní překážky: technické a zdravotní standardy</a:t>
            </a:r>
          </a:p>
          <a:p>
            <a:endParaRPr lang="cs-CZ" b="1" dirty="0"/>
          </a:p>
          <a:p>
            <a:r>
              <a:rPr lang="cs-CZ" b="1" dirty="0"/>
              <a:t>2) Výjimky z režimu GATT</a:t>
            </a:r>
            <a:r>
              <a:rPr lang="cs-CZ" dirty="0"/>
              <a:t>: antisubvenční, antidumpingová opatření, nouzová opatření (=</a:t>
            </a:r>
            <a:r>
              <a:rPr lang="cs-CZ" dirty="0" err="1"/>
              <a:t>safeguards</a:t>
            </a:r>
            <a:r>
              <a:rPr lang="cs-CZ" dirty="0"/>
              <a:t>), platební bilance, národní bezpečnost.... &gt; </a:t>
            </a:r>
            <a:r>
              <a:rPr lang="cs-CZ" b="1" dirty="0"/>
              <a:t>speciální cla a kvóty</a:t>
            </a:r>
          </a:p>
        </p:txBody>
      </p:sp>
    </p:spTree>
    <p:extLst>
      <p:ext uri="{BB962C8B-B14F-4D97-AF65-F5344CB8AC3E}">
        <p14:creationId xmlns:p14="http://schemas.microsoft.com/office/powerpoint/2010/main" val="37591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82"/>
    </mc:Choice>
    <mc:Fallback xmlns="">
      <p:transition spd="slow" advTm="5458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F6CA4-0D33-4CF3-AA91-5C4897FE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C1B09-9F05-4E96-85FF-06C5E6E8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Regulace, standardy i testování by měly vycházet z mezinárodních standardů (ISO) &gt; </a:t>
            </a:r>
            <a:r>
              <a:rPr lang="cs-CZ" b="1" dirty="0">
                <a:solidFill>
                  <a:srgbClr val="FF0000"/>
                </a:solidFill>
              </a:rPr>
              <a:t>harmonizace</a:t>
            </a:r>
          </a:p>
          <a:p>
            <a:r>
              <a:rPr lang="cs-CZ" dirty="0"/>
              <a:t>Pokud má země přísnější pravidla, je potřeba to odůvodnit</a:t>
            </a:r>
          </a:p>
          <a:p>
            <a:endParaRPr lang="cs-CZ" dirty="0"/>
          </a:p>
          <a:p>
            <a:r>
              <a:rPr lang="cs-CZ" dirty="0"/>
              <a:t>U testování – TBT vyzývá státy, aby si navzájem vyjednaly dohody o </a:t>
            </a:r>
            <a:r>
              <a:rPr lang="cs-CZ" b="1" dirty="0"/>
              <a:t>vzájemném uznávání </a:t>
            </a:r>
            <a:r>
              <a:rPr lang="cs-CZ" dirty="0"/>
              <a:t>metod testování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17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61"/>
    </mc:Choice>
    <mc:Fallback xmlns="">
      <p:transition spd="slow" advTm="5846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72377-21FC-4C4B-86E6-3454A122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5F9C9-1B4D-4D34-9A5C-97B24A8B8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tady tedy dvě metody, jak překonat netarifní překážky:</a:t>
            </a:r>
          </a:p>
          <a:p>
            <a:r>
              <a:rPr lang="cs-CZ" b="1" dirty="0"/>
              <a:t>1) Máme společné regulace</a:t>
            </a:r>
          </a:p>
          <a:p>
            <a:r>
              <a:rPr lang="cs-CZ" b="1" dirty="0"/>
              <a:t>2) Máme sice jiné, ale vzájemně je uznáváme</a:t>
            </a:r>
          </a:p>
          <a:p>
            <a:endParaRPr lang="cs-CZ" dirty="0"/>
          </a:p>
          <a:p>
            <a:r>
              <a:rPr lang="cs-CZ" b="1" dirty="0"/>
              <a:t>Dohoda o TBT podporuje obě řešení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1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31"/>
    </mc:Choice>
    <mc:Fallback xmlns="">
      <p:transition spd="slow" advTm="8033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72377-21FC-4C4B-86E6-3454A122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5F9C9-1B4D-4D34-9A5C-97B24A8B8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Jsou tady tedy dvě metody, jak překonat netarifní překážky:</a:t>
            </a:r>
          </a:p>
          <a:p>
            <a:r>
              <a:rPr lang="cs-CZ" b="1" dirty="0"/>
              <a:t>1) Máme společné standardy (ISO)</a:t>
            </a:r>
          </a:p>
          <a:p>
            <a:r>
              <a:rPr lang="cs-CZ" dirty="0">
                <a:solidFill>
                  <a:srgbClr val="FF0000"/>
                </a:solidFill>
              </a:rPr>
              <a:t>Pokud dohodneme společné standardy, důvěřujeme africkým státům, že je dokáží implementovat…?</a:t>
            </a:r>
          </a:p>
          <a:p>
            <a:endParaRPr lang="cs-CZ" b="1" dirty="0"/>
          </a:p>
          <a:p>
            <a:r>
              <a:rPr lang="cs-CZ" b="1" dirty="0"/>
              <a:t>2) Máme sice jiné, ale vzájemně je uznáváme</a:t>
            </a:r>
          </a:p>
          <a:p>
            <a:r>
              <a:rPr lang="cs-CZ" dirty="0">
                <a:solidFill>
                  <a:srgbClr val="FF0000"/>
                </a:solidFill>
              </a:rPr>
              <a:t>Ale věříme například indickým standardům?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92"/>
    </mc:Choice>
    <mc:Fallback xmlns="">
      <p:transition spd="slow" advTm="10229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50F07-928C-4E1C-A79E-1A6BB40C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F421EC-7752-411F-906D-556582BF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Transparentnost</a:t>
            </a:r>
            <a:r>
              <a:rPr lang="cs-CZ" dirty="0"/>
              <a:t> – povinnost států </a:t>
            </a:r>
            <a:r>
              <a:rPr lang="cs-CZ" b="1" dirty="0"/>
              <a:t>nahlásit regulace, které se odchylují od mezinárodních standardů</a:t>
            </a:r>
          </a:p>
          <a:p>
            <a:r>
              <a:rPr lang="cs-CZ" dirty="0"/>
              <a:t>Ale přetrvává obrovská nejistota ohledně toho, kolik regulací vlastně existuje a které jsou nepřijatelné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94"/>
    </mc:Choice>
    <mc:Fallback xmlns="">
      <p:transition spd="slow" advTm="18294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B2849-7258-4E8B-8590-3F0B095D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dohody o TBT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FE81D3-EC9A-454E-AD5E-1B28C5507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Netvořte diskriminační a obchod zbytečně omezující regulace</a:t>
            </a:r>
          </a:p>
          <a:p>
            <a:endParaRPr lang="cs-CZ" b="1" dirty="0"/>
          </a:p>
          <a:p>
            <a:r>
              <a:rPr lang="cs-CZ" b="1" dirty="0"/>
              <a:t>Při tvorbě regulací vycházejte z mezinárodních standardů</a:t>
            </a:r>
          </a:p>
          <a:p>
            <a:endParaRPr lang="cs-CZ" b="1" dirty="0"/>
          </a:p>
          <a:p>
            <a:r>
              <a:rPr lang="cs-CZ" b="1" dirty="0"/>
              <a:t>Pokud se vaše regulace liší od mezinárodního standardu, nahlaste to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49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82"/>
    </mc:Choice>
    <mc:Fallback xmlns="">
      <p:transition spd="slow" advTm="6738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C502D-9650-4FE0-97FD-AF9F5B66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sanitárních a fytosanitárních opatřeních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CE05F7-3ABE-4010-B360-EE8E38D9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„Sanitární“ = zdraví lidí a zvířat</a:t>
            </a:r>
          </a:p>
          <a:p>
            <a:r>
              <a:rPr lang="cs-CZ" dirty="0"/>
              <a:t>„Fytosanitární“ = zdraví rostlin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Týká se </a:t>
            </a:r>
            <a:r>
              <a:rPr lang="cs-CZ" b="1" dirty="0"/>
              <a:t>zdravotních</a:t>
            </a:r>
            <a:r>
              <a:rPr lang="cs-CZ" dirty="0"/>
              <a:t> opatření</a:t>
            </a:r>
          </a:p>
          <a:p>
            <a:r>
              <a:rPr lang="cs-CZ" dirty="0"/>
              <a:t>Ta zajišťují </a:t>
            </a:r>
            <a:r>
              <a:rPr lang="cs-CZ" b="1" dirty="0"/>
              <a:t>nezávadnost potravin </a:t>
            </a:r>
            <a:r>
              <a:rPr lang="cs-CZ" dirty="0"/>
              <a:t>a </a:t>
            </a:r>
            <a:r>
              <a:rPr lang="cs-CZ" b="1" dirty="0"/>
              <a:t>zachování zdraví zvířat a rostlin</a:t>
            </a:r>
          </a:p>
          <a:p>
            <a:r>
              <a:rPr lang="cs-CZ" dirty="0"/>
              <a:t>- </a:t>
            </a:r>
            <a:r>
              <a:rPr lang="cs-CZ" b="1" dirty="0">
                <a:solidFill>
                  <a:srgbClr val="FF0000"/>
                </a:solidFill>
              </a:rPr>
              <a:t>nemoci</a:t>
            </a:r>
            <a:r>
              <a:rPr lang="cs-CZ" dirty="0"/>
              <a:t>, škůdci, nebezpečné pesticidy…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65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76"/>
    </mc:Choice>
    <mc:Fallback xmlns="">
      <p:transition spd="slow" advTm="22176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CCE87-53E3-4C49-95F1-558F0771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8BA370B3-BCC4-412F-9F37-229683454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87" y="454025"/>
            <a:ext cx="4529138" cy="6038850"/>
          </a:xfrm>
          <a:prstGeom prst="rect">
            <a:avLst/>
          </a:prstGeom>
        </p:spPr>
      </p:pic>
      <p:pic>
        <p:nvPicPr>
          <p:cNvPr id="8" name="Zástupný obsah 7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E9F50010-A938-45C5-B393-64B0F7E48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1" y="454025"/>
            <a:ext cx="4781974" cy="5967308"/>
          </a:xfrm>
        </p:spPr>
      </p:pic>
    </p:spTree>
    <p:extLst>
      <p:ext uri="{BB962C8B-B14F-4D97-AF65-F5344CB8AC3E}">
        <p14:creationId xmlns:p14="http://schemas.microsoft.com/office/powerpoint/2010/main" val="29821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8"/>
    </mc:Choice>
    <mc:Fallback xmlns="">
      <p:transition spd="slow" advTm="1069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02A65-7816-4258-8287-BCDB2415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0A251-06F2-4712-B1E9-BBF99AAC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Vyjednáno spolu s Dohodou o zemědělství, vyčleněno do zvláštní dohody</a:t>
            </a:r>
          </a:p>
          <a:p>
            <a:r>
              <a:rPr lang="cs-CZ" dirty="0"/>
              <a:t>Vlastnosti produktu, způsob produkce, testování a certifikace, karantény…</a:t>
            </a:r>
          </a:p>
          <a:p>
            <a:r>
              <a:rPr lang="cs-CZ" b="1" dirty="0"/>
              <a:t>Stejně jako u TBT – žádná povinnost ani zákaz regulace vytvářet</a:t>
            </a:r>
          </a:p>
        </p:txBody>
      </p:sp>
    </p:spTree>
    <p:extLst>
      <p:ext uri="{BB962C8B-B14F-4D97-AF65-F5344CB8AC3E}">
        <p14:creationId xmlns:p14="http://schemas.microsoft.com/office/powerpoint/2010/main" val="3631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34"/>
    </mc:Choice>
    <mc:Fallback xmlns="">
      <p:transition spd="slow" advTm="3863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02A65-7816-4258-8287-BCDB2415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0A251-06F2-4712-B1E9-BBF99AAC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Vazba na zemědělství &gt; </a:t>
            </a:r>
            <a:r>
              <a:rPr lang="cs-CZ" b="1" dirty="0"/>
              <a:t>tendence k protekcionismu</a:t>
            </a:r>
          </a:p>
          <a:p>
            <a:endParaRPr lang="cs-CZ" b="1" dirty="0"/>
          </a:p>
          <a:p>
            <a:r>
              <a:rPr lang="cs-CZ" b="1" dirty="0"/>
              <a:t>Více politicky citlivé než technické regulace - obava spotřebitelů o jejich zdraví </a:t>
            </a:r>
          </a:p>
          <a:p>
            <a:r>
              <a:rPr lang="cs-CZ" dirty="0"/>
              <a:t>(i technicky vadný produkt může člověka zabít nebo zranit, ale závadných potravin se lidé intuitivně více bojí)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Malá míra mezinárodní standardizace</a:t>
            </a:r>
          </a:p>
        </p:txBody>
      </p:sp>
    </p:spTree>
    <p:extLst>
      <p:ext uri="{BB962C8B-B14F-4D97-AF65-F5344CB8AC3E}">
        <p14:creationId xmlns:p14="http://schemas.microsoft.com/office/powerpoint/2010/main" val="41033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1"/>
    </mc:Choice>
    <mc:Fallback xmlns="">
      <p:transition spd="slow" advTm="725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81631-204C-4334-B88D-4FECC33C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20325-F4FB-420E-96D1-21C6D7321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Opatření: </a:t>
            </a:r>
          </a:p>
          <a:p>
            <a:r>
              <a:rPr lang="cs-CZ" b="1" dirty="0"/>
              <a:t>1) Nesmí být diskriminační</a:t>
            </a:r>
          </a:p>
          <a:p>
            <a:r>
              <a:rPr lang="cs-CZ" b="1" dirty="0"/>
              <a:t>2) Nesmí omezovat obchod více, než je nutné pro dosažení cíle</a:t>
            </a:r>
          </a:p>
          <a:p>
            <a:endParaRPr lang="cs-CZ" dirty="0"/>
          </a:p>
          <a:p>
            <a:r>
              <a:rPr lang="cs-CZ" b="1" dirty="0"/>
              <a:t>Měla by být založená na mezinárodních standardech (harmonizace)</a:t>
            </a:r>
          </a:p>
          <a:p>
            <a:r>
              <a:rPr lang="cs-CZ" b="1" dirty="0"/>
              <a:t>Odlišná opatření je třeba ohlásit WTO</a:t>
            </a:r>
          </a:p>
          <a:p>
            <a:r>
              <a:rPr lang="cs-CZ" b="1" dirty="0"/>
              <a:t>= velmi podobné jako u TBT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4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57"/>
    </mc:Choice>
    <mc:Fallback xmlns="">
      <p:transition spd="slow" advTm="735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99125-D804-4B5E-89E2-07BEA1A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86ABB-AE25-405C-BB86-CF470E38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Cla a kvantitativní restrikce jsou omezeny pravidly GATT/WTO – státy hledají jiné cesty k ochraně vlastního trhu:</a:t>
            </a:r>
          </a:p>
          <a:p>
            <a:endParaRPr lang="cs-CZ" b="1" dirty="0"/>
          </a:p>
          <a:p>
            <a:r>
              <a:rPr lang="cs-CZ" b="1" dirty="0"/>
              <a:t>1) Netarifní překážky: technické a zdravotní standardy</a:t>
            </a:r>
          </a:p>
          <a:p>
            <a:r>
              <a:rPr lang="cs-CZ" b="1" dirty="0"/>
              <a:t>- </a:t>
            </a:r>
            <a:r>
              <a:rPr lang="cs-CZ" dirty="0">
                <a:solidFill>
                  <a:srgbClr val="FF0000"/>
                </a:solidFill>
              </a:rPr>
              <a:t>ne nutně úmyslná snaha o ochranu vlastního trhu!</a:t>
            </a:r>
            <a:endParaRPr lang="cs-CZ" b="1" dirty="0"/>
          </a:p>
          <a:p>
            <a:r>
              <a:rPr lang="cs-CZ" b="1" dirty="0"/>
              <a:t>2) Výjimky z režimu GATT</a:t>
            </a:r>
            <a:r>
              <a:rPr lang="cs-CZ" dirty="0"/>
              <a:t>: antisubvenční, antidumpingová opatření, nouzová opatření (=</a:t>
            </a:r>
            <a:r>
              <a:rPr lang="cs-CZ" dirty="0" err="1"/>
              <a:t>safeguards</a:t>
            </a:r>
            <a:r>
              <a:rPr lang="cs-CZ" dirty="0"/>
              <a:t>), platební bilance, národní bezpečnost.... &gt; </a:t>
            </a:r>
            <a:r>
              <a:rPr lang="cs-CZ" b="1" dirty="0"/>
              <a:t>speciální cla a kvóty</a:t>
            </a:r>
          </a:p>
          <a:p>
            <a:r>
              <a:rPr lang="cs-CZ" dirty="0">
                <a:solidFill>
                  <a:srgbClr val="FF0000"/>
                </a:solidFill>
              </a:rPr>
              <a:t>- speciální případy, kdy je dovoleno zvýšit protekci</a:t>
            </a:r>
          </a:p>
        </p:txBody>
      </p:sp>
    </p:spTree>
    <p:extLst>
      <p:ext uri="{BB962C8B-B14F-4D97-AF65-F5344CB8AC3E}">
        <p14:creationId xmlns:p14="http://schemas.microsoft.com/office/powerpoint/2010/main" val="11970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1"/>
    </mc:Choice>
    <mc:Fallback xmlns="">
      <p:transition spd="slow" advTm="7214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9BB71-93E2-4D23-83D9-65F15FB8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AF405-A1AA-48AC-918F-A0AB03A1D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Rozdíl </a:t>
            </a:r>
            <a:r>
              <a:rPr lang="cs-CZ" dirty="0"/>
              <a:t>– pokud chceme přísnější regulaci než je mezinárodní standard, </a:t>
            </a:r>
            <a:r>
              <a:rPr lang="cs-CZ" b="1" dirty="0"/>
              <a:t>je potřeba to vědecky zdůvodnit</a:t>
            </a:r>
          </a:p>
          <a:p>
            <a:r>
              <a:rPr lang="cs-CZ" b="1" dirty="0"/>
              <a:t>Preventivní zákaz jen v situaci, kdy vědecké důkazy neexistují </a:t>
            </a:r>
            <a:r>
              <a:rPr lang="cs-CZ" dirty="0"/>
              <a:t>-  v Evropě jsou ale preventivní zákazy běžné!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7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22"/>
    </mc:Choice>
    <mc:Fallback xmlns="">
      <p:transition spd="slow" advTm="63922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9BB71-93E2-4D23-83D9-65F15FB8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SPS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1AF405-A1AA-48AC-918F-A0AB03A1D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Problém – </a:t>
            </a:r>
            <a:r>
              <a:rPr lang="cs-CZ" b="1" dirty="0"/>
              <a:t>Co když se veřejnost něčeho bojí, ale nelze vědecky prokázat, že je to škodlivé?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7"/>
    </mc:Choice>
    <mc:Fallback xmlns="">
      <p:transition spd="slow" advTm="16707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9D775-EFC2-467C-97DF-4D775010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</a:t>
            </a:r>
            <a:r>
              <a:rPr lang="cs-CZ" dirty="0" err="1"/>
              <a:t>GMOs</a:t>
            </a:r>
            <a:endParaRPr lang="en-US" dirty="0"/>
          </a:p>
        </p:txBody>
      </p:sp>
      <p:pic>
        <p:nvPicPr>
          <p:cNvPr id="11" name="Zástupný obsah 10" descr="Obsah obrázku text, podepsat, transparent, osoba&#10;&#10;Popis byl vytvořen automaticky">
            <a:extLst>
              <a:ext uri="{FF2B5EF4-FFF2-40B4-BE49-F238E27FC236}">
                <a16:creationId xmlns:a16="http://schemas.microsoft.com/office/drawing/2014/main" id="{55557BED-7073-47B6-96B5-9A67DD03B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89" y="1825625"/>
            <a:ext cx="6523821" cy="4351338"/>
          </a:xfrm>
        </p:spPr>
      </p:pic>
    </p:spTree>
    <p:extLst>
      <p:ext uri="{BB962C8B-B14F-4D97-AF65-F5344CB8AC3E}">
        <p14:creationId xmlns:p14="http://schemas.microsoft.com/office/powerpoint/2010/main" val="42430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4"/>
    </mc:Choice>
    <mc:Fallback xmlns="">
      <p:transition spd="slow" advTm="33274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3E01C-953E-4F67-A24D-601510C4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</a:t>
            </a:r>
            <a:r>
              <a:rPr lang="cs-CZ" dirty="0" err="1"/>
              <a:t>GMOs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888FC14-782F-4C91-B42F-1B606DDE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899"/>
            <a:ext cx="10515600" cy="4691063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https://www.theguardian.com/environment/2013/may/26/millions-march-against-monsanto</a:t>
            </a:r>
            <a:endParaRPr lang="cs-CZ" dirty="0"/>
          </a:p>
          <a:p>
            <a:endParaRPr lang="en-US" dirty="0"/>
          </a:p>
        </p:txBody>
      </p:sp>
      <p:pic>
        <p:nvPicPr>
          <p:cNvPr id="8" name="Obrázek 7" descr="Obsah obrázku exteriér, budova, osoba, silnice&#10;&#10;Popis byl vytvořen automaticky">
            <a:extLst>
              <a:ext uri="{FF2B5EF4-FFF2-40B4-BE49-F238E27FC236}">
                <a16:creationId xmlns:a16="http://schemas.microsoft.com/office/drawing/2014/main" id="{CEEEFBEB-4518-4CB8-B697-C3B7F4C4D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2462211"/>
            <a:ext cx="6191251" cy="3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94"/>
    </mc:Choice>
    <mc:Fallback xmlns="">
      <p:transition spd="slow" advTm="25994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AAC00-2DBA-49FC-9452-BB87ED20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</a:t>
            </a:r>
            <a:r>
              <a:rPr lang="cs-CZ" dirty="0" err="1"/>
              <a:t>GMOs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357DD-5DB8-45B7-8285-CF97C5DC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– </a:t>
            </a:r>
            <a:r>
              <a:rPr lang="cs-CZ" b="1" dirty="0"/>
              <a:t>velmi striktní regulace</a:t>
            </a:r>
          </a:p>
          <a:p>
            <a:r>
              <a:rPr lang="cs-CZ" dirty="0"/>
              <a:t>2004 – USA, Kanada a Argentina žalují - EU na nátlak veřejnosti zastavila certifikaci nových </a:t>
            </a:r>
            <a:r>
              <a:rPr lang="cs-CZ" dirty="0" err="1"/>
              <a:t>GMOs</a:t>
            </a:r>
            <a:r>
              <a:rPr lang="cs-CZ" dirty="0"/>
              <a:t>, i když předtím vytvořila pravidla pro jejich schvalování</a:t>
            </a:r>
          </a:p>
          <a:p>
            <a:r>
              <a:rPr lang="cs-CZ" dirty="0"/>
              <a:t>Některé členské státy zakázaly i </a:t>
            </a:r>
            <a:r>
              <a:rPr lang="cs-CZ" dirty="0" err="1"/>
              <a:t>GMOs</a:t>
            </a:r>
            <a:r>
              <a:rPr lang="cs-CZ" dirty="0"/>
              <a:t>, které již byly na úrovni EU povoleny</a:t>
            </a:r>
          </a:p>
          <a:p>
            <a:endParaRPr lang="cs-CZ" dirty="0"/>
          </a:p>
          <a:p>
            <a:r>
              <a:rPr lang="cs-CZ" dirty="0"/>
              <a:t>Frustrace Američanů - další úroveň evropského protekcionismu v zemědělství…?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76"/>
    </mc:Choice>
    <mc:Fallback xmlns="">
      <p:transition spd="slow" advTm="114376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B5C70-D250-4BE5-9E71-1BE143ED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hormony v hovězím mase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D443-9939-44B7-98D2-50D6E874F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 už 1988! &gt; Jeden z důvodů pro vznik dohody o SPS</a:t>
            </a:r>
          </a:p>
          <a:p>
            <a:r>
              <a:rPr lang="cs-CZ" dirty="0"/>
              <a:t>1996 – žaloba USA a Kanady </a:t>
            </a:r>
          </a:p>
          <a:p>
            <a:r>
              <a:rPr lang="cs-CZ" dirty="0"/>
              <a:t>Obrácení důkazního břemeno (USA a Kanada musely prokázat absenci vědeckého odůvodnění), přesto EU prohrála, nepodřídila se &gt; odvetná cla USA</a:t>
            </a:r>
          </a:p>
          <a:p>
            <a:r>
              <a:rPr lang="cs-CZ" dirty="0"/>
              <a:t>2003 - EU – „už máme vědecký důkaz, že je to škodlivé“ &gt; nový spor &gt; opět prohra EU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cs-CZ" dirty="0"/>
              <a:t>, pokračování odvety</a:t>
            </a:r>
          </a:p>
          <a:p>
            <a:r>
              <a:rPr lang="cs-CZ" dirty="0"/>
              <a:t>2009 – kvóta pro bez-hormonální hovězí, prodlouženo 2018</a:t>
            </a:r>
          </a:p>
        </p:txBody>
      </p:sp>
    </p:spTree>
    <p:extLst>
      <p:ext uri="{BB962C8B-B14F-4D97-AF65-F5344CB8AC3E}">
        <p14:creationId xmlns:p14="http://schemas.microsoft.com/office/powerpoint/2010/main" val="1937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54"/>
    </mc:Choice>
    <mc:Fallback xmlns="">
      <p:transition spd="slow" advTm="14215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6D4D5-1969-4712-9D6B-EAA06188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 : hormony v hovězím mase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4EEF9A-5F64-4F6F-8186-B1875BF7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Problém i při jednáních mezi UK a USA o budoucí obchodní dohodě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https://www.theguardian.com/commentisfree/2020/mar/02/chlorinated-chicken-foods-us-trade-deal-uk-eu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4"/>
    </mc:Choice>
    <mc:Fallback xmlns="">
      <p:transition spd="slow" advTm="6854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E7FC7-A238-4CEF-A6E9-AFED1D2D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noviny, budova, exteriér&#10;&#10;Popis byl vytvořen automaticky">
            <a:extLst>
              <a:ext uri="{FF2B5EF4-FFF2-40B4-BE49-F238E27FC236}">
                <a16:creationId xmlns:a16="http://schemas.microsoft.com/office/drawing/2014/main" id="{D92E9F2B-C9AE-426F-9BA2-FA6FAD1DC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87" y="1825625"/>
            <a:ext cx="5989625" cy="4351338"/>
          </a:xfrm>
        </p:spPr>
      </p:pic>
    </p:spTree>
    <p:extLst>
      <p:ext uri="{BB962C8B-B14F-4D97-AF65-F5344CB8AC3E}">
        <p14:creationId xmlns:p14="http://schemas.microsoft.com/office/powerpoint/2010/main" val="15733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"/>
    </mc:Choice>
    <mc:Fallback xmlns="">
      <p:transition spd="slow" advTm="2305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B5C70-D250-4BE5-9E71-1BE143ED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vs USA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5D443-9939-44B7-98D2-50D6E874F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Prohra ve WTO a americká odveta je pro EU politicky přijatelnější, než vlna odporu veřejnosti v případě povolení </a:t>
            </a:r>
            <a:r>
              <a:rPr lang="cs-CZ" b="1" dirty="0" err="1"/>
              <a:t>GMOs</a:t>
            </a:r>
            <a:r>
              <a:rPr lang="cs-CZ" b="1" dirty="0"/>
              <a:t>/hormonů v mase </a:t>
            </a:r>
          </a:p>
          <a:p>
            <a:endParaRPr lang="cs-CZ" dirty="0"/>
          </a:p>
          <a:p>
            <a:r>
              <a:rPr lang="cs-CZ" dirty="0"/>
              <a:t>&gt; z pohledu WTO je to zatím neřešitelný problém</a:t>
            </a:r>
          </a:p>
        </p:txBody>
      </p:sp>
    </p:spTree>
    <p:extLst>
      <p:ext uri="{BB962C8B-B14F-4D97-AF65-F5344CB8AC3E}">
        <p14:creationId xmlns:p14="http://schemas.microsoft.com/office/powerpoint/2010/main" val="14730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99"/>
    </mc:Choice>
    <mc:Fallback xmlns="">
      <p:transition spd="slow" advTm="62899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1D662-EFDD-4F73-ADFF-1EA7163C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 mimo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0EDB4E-3335-4408-86C6-D5AE68195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Řešeno na regionální úrovni: </a:t>
            </a:r>
          </a:p>
          <a:p>
            <a:r>
              <a:rPr lang="cs-CZ" b="1" dirty="0"/>
              <a:t>EU</a:t>
            </a:r>
            <a:r>
              <a:rPr lang="cs-CZ" dirty="0"/>
              <a:t> (</a:t>
            </a:r>
            <a:r>
              <a:rPr lang="cs-CZ" b="1" dirty="0"/>
              <a:t>role ESD!</a:t>
            </a:r>
            <a:r>
              <a:rPr lang="cs-CZ" dirty="0"/>
              <a:t>)</a:t>
            </a:r>
          </a:p>
          <a:p>
            <a:r>
              <a:rPr lang="cs-CZ" dirty="0"/>
              <a:t>Snaha o řešení v obchodních dohodách (TPP, TTIP…)</a:t>
            </a:r>
          </a:p>
          <a:p>
            <a:r>
              <a:rPr lang="cs-CZ" dirty="0"/>
              <a:t>Jako schůdnější metody překonání netarifních překážek se jeví </a:t>
            </a:r>
            <a:r>
              <a:rPr lang="cs-CZ" b="1" dirty="0"/>
              <a:t>vzájemné uznávání</a:t>
            </a:r>
          </a:p>
          <a:p>
            <a:r>
              <a:rPr lang="cs-CZ" dirty="0"/>
              <a:t>Tj. vpustíme americký produkt na unijní trh, na obal dáme varování, že to nesplňuje nějakou naši regulaci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08"/>
    </mc:Choice>
    <mc:Fallback xmlns="">
      <p:transition spd="slow" advTm="1580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99125-D804-4B5E-89E2-07BEA1A7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protekcionismus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86ABB-AE25-405C-BB86-CF470E382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GATT/WTO jako </a:t>
            </a:r>
            <a:r>
              <a:rPr lang="cs-CZ" b="1" dirty="0"/>
              <a:t>oběť vlastního úspěchu </a:t>
            </a:r>
            <a:r>
              <a:rPr lang="cs-CZ" dirty="0"/>
              <a:t>– když byly cla sníženy během </a:t>
            </a:r>
            <a:r>
              <a:rPr lang="cs-CZ" b="1" dirty="0"/>
              <a:t>Kennedyho a Tokijského kola</a:t>
            </a:r>
            <a:r>
              <a:rPr lang="cs-CZ" dirty="0"/>
              <a:t>, státy se snažily vymyslet jinou protekci</a:t>
            </a:r>
          </a:p>
          <a:p>
            <a:r>
              <a:rPr lang="cs-CZ" dirty="0"/>
              <a:t>Velký nárůst hlavně během stagflace v 70. letech</a:t>
            </a:r>
          </a:p>
          <a:p>
            <a:r>
              <a:rPr lang="cs-CZ" dirty="0"/>
              <a:t>&gt; snaha řešit </a:t>
            </a:r>
            <a:r>
              <a:rPr lang="cs-CZ" b="1" dirty="0"/>
              <a:t>už během těchto dvou kol</a:t>
            </a:r>
          </a:p>
          <a:p>
            <a:r>
              <a:rPr lang="cs-CZ" dirty="0"/>
              <a:t>&gt; vznik dobrovolných kodexů Tokijského kola</a:t>
            </a:r>
          </a:p>
          <a:p>
            <a:r>
              <a:rPr lang="cs-CZ" dirty="0"/>
              <a:t>&gt; Uruguayské kola &gt; </a:t>
            </a:r>
            <a:r>
              <a:rPr lang="cs-CZ" b="1" dirty="0"/>
              <a:t>speciální dohody doplňující GATT </a:t>
            </a:r>
            <a:r>
              <a:rPr lang="cs-CZ" dirty="0"/>
              <a:t>často řeší toto téma, </a:t>
            </a:r>
            <a:r>
              <a:rPr lang="cs-CZ" b="1" dirty="0"/>
              <a:t>tedy jak aplikaci výjimek, tak netarifní překážky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772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63"/>
    </mc:Choice>
    <mc:Fallback xmlns="">
      <p:transition spd="slow" advTm="149463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F955B-F8D3-45B8-AADE-00EA5A24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086D4-5D7F-424B-A43F-D4C99EE1C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19"/>
    </mc:Choice>
    <mc:Fallback xmlns="">
      <p:transition spd="slow" advTm="934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80CF4-0F99-4D21-B7E5-670738C90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87D0B-9CA1-4938-8FAF-C547DA54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non-</a:t>
            </a:r>
            <a:r>
              <a:rPr lang="cs-CZ" dirty="0" err="1"/>
              <a:t>tariff</a:t>
            </a:r>
            <a:r>
              <a:rPr lang="cs-CZ" dirty="0"/>
              <a:t> </a:t>
            </a:r>
            <a:r>
              <a:rPr lang="cs-CZ" dirty="0" err="1"/>
              <a:t>barriers</a:t>
            </a:r>
            <a:r>
              <a:rPr lang="cs-CZ" dirty="0"/>
              <a:t>, </a:t>
            </a:r>
            <a:r>
              <a:rPr lang="cs-CZ" dirty="0" err="1"/>
              <a:t>NTBs</a:t>
            </a:r>
            <a:endParaRPr lang="cs-CZ" dirty="0"/>
          </a:p>
          <a:p>
            <a:r>
              <a:rPr lang="cs-CZ"/>
              <a:t>= Jaké </a:t>
            </a:r>
            <a:r>
              <a:rPr lang="cs-CZ" dirty="0"/>
              <a:t>vlastnosti má </a:t>
            </a:r>
            <a:r>
              <a:rPr lang="cs-CZ"/>
              <a:t>produkt mít</a:t>
            </a:r>
            <a:endParaRPr lang="cs-CZ" dirty="0"/>
          </a:p>
          <a:p>
            <a:r>
              <a:rPr lang="cs-CZ" b="1" dirty="0"/>
              <a:t>Vztahují se i na domácí produkty</a:t>
            </a:r>
            <a:r>
              <a:rPr lang="cs-CZ" dirty="0"/>
              <a:t>, </a:t>
            </a:r>
            <a:r>
              <a:rPr lang="cs-CZ" b="1" dirty="0"/>
              <a:t>nejsou spojeny s přechodem zboží přes hranice</a:t>
            </a:r>
          </a:p>
          <a:p>
            <a:r>
              <a:rPr lang="cs-CZ" dirty="0"/>
              <a:t>Chrání především bezpečnost, zdraví a životní prostředí</a:t>
            </a:r>
          </a:p>
          <a:p>
            <a:r>
              <a:rPr lang="cs-CZ" dirty="0"/>
              <a:t>K technickým standardům patří i používané míry, ježdění autem vpravo…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80"/>
    </mc:Choice>
    <mc:Fallback xmlns="">
      <p:transition spd="slow" advTm="6338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1143A-EBEB-4AFB-BA41-6DD432F0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Netarifní překážky</a:t>
            </a:r>
            <a:endParaRPr lang="en-US" dirty="0"/>
          </a:p>
        </p:txBody>
      </p:sp>
      <p:pic>
        <p:nvPicPr>
          <p:cNvPr id="13" name="Zástupný obsah 12" descr="Obsah obrázku láhev, interiér, jídlo, nápoje&#10;&#10;Popis byl vytvořen automaticky">
            <a:extLst>
              <a:ext uri="{FF2B5EF4-FFF2-40B4-BE49-F238E27FC236}">
                <a16:creationId xmlns:a16="http://schemas.microsoft.com/office/drawing/2014/main" id="{C4989861-D35B-4472-B03C-7EC7C84AE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48125"/>
            <a:ext cx="2990850" cy="2809875"/>
          </a:xfrm>
        </p:spPr>
      </p:pic>
      <p:pic>
        <p:nvPicPr>
          <p:cNvPr id="15" name="Obrázek 14" descr="Obsah obrázku budova, exteriér, auto, silnice&#10;&#10;Popis byl vytvořen automaticky">
            <a:extLst>
              <a:ext uri="{FF2B5EF4-FFF2-40B4-BE49-F238E27FC236}">
                <a16:creationId xmlns:a16="http://schemas.microsoft.com/office/drawing/2014/main" id="{05E4AA5F-E23E-41CD-9F6C-58EF2568C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6" y="1354536"/>
            <a:ext cx="3442492" cy="2508945"/>
          </a:xfrm>
          <a:prstGeom prst="rect">
            <a:avLst/>
          </a:prstGeom>
        </p:spPr>
      </p:pic>
      <p:pic>
        <p:nvPicPr>
          <p:cNvPr id="17" name="Obrázek 16" descr="Obsah obrázku ovoce, jablko, žlutá, podepsat&#10;&#10;Popis byl vytvořen automaticky">
            <a:extLst>
              <a:ext uri="{FF2B5EF4-FFF2-40B4-BE49-F238E27FC236}">
                <a16:creationId xmlns:a16="http://schemas.microsoft.com/office/drawing/2014/main" id="{65E39F7F-AEF3-4D53-B429-50B40A5A2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9" y="1354536"/>
            <a:ext cx="3345261" cy="2505716"/>
          </a:xfrm>
          <a:prstGeom prst="rect">
            <a:avLst/>
          </a:prstGeom>
        </p:spPr>
      </p:pic>
      <p:pic>
        <p:nvPicPr>
          <p:cNvPr id="19" name="Obrázek 18" descr="Obsah obrázku interiér, stůl, jídlo, paluba&#10;&#10;Popis byl vytvořen automaticky">
            <a:extLst>
              <a:ext uri="{FF2B5EF4-FFF2-40B4-BE49-F238E27FC236}">
                <a16:creationId xmlns:a16="http://schemas.microsoft.com/office/drawing/2014/main" id="{F9B8FEC9-2BD3-46E7-9F22-ADC2B2FDA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9" y="4266756"/>
            <a:ext cx="3345261" cy="22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41"/>
    </mc:Choice>
    <mc:Fallback xmlns="">
      <p:transition spd="slow" advTm="2224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C9D73-6D6C-4732-9D85-598AA046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a zdravotní standardy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02140-168C-401F-84B0-D256188FF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Politicky nevyhnutelné </a:t>
            </a:r>
          </a:p>
          <a:p>
            <a:r>
              <a:rPr lang="cs-CZ" dirty="0"/>
              <a:t>&gt; legitimní zájem států regulovat </a:t>
            </a:r>
          </a:p>
          <a:p>
            <a:r>
              <a:rPr lang="cs-CZ" dirty="0"/>
              <a:t> &gt; odlišné veřejné mínění a hodnoty v jiných zemích</a:t>
            </a:r>
          </a:p>
          <a:p>
            <a:r>
              <a:rPr lang="cs-CZ" b="1" dirty="0"/>
              <a:t>Ekonomicky potřebné</a:t>
            </a:r>
          </a:p>
          <a:p>
            <a:r>
              <a:rPr lang="cs-CZ" dirty="0"/>
              <a:t>&gt; snižují transakční náklady</a:t>
            </a:r>
          </a:p>
          <a:p>
            <a:r>
              <a:rPr lang="cs-CZ" dirty="0"/>
              <a:t>&gt; řeší informační asymetrii mezi prodejcem a kupujícím</a:t>
            </a:r>
          </a:p>
          <a:p>
            <a:r>
              <a:rPr lang="cs-CZ" dirty="0"/>
              <a:t>&gt; úspory z rozsahu</a:t>
            </a:r>
          </a:p>
          <a:p>
            <a:r>
              <a:rPr lang="cs-CZ" dirty="0"/>
              <a:t>&gt; </a:t>
            </a:r>
            <a:r>
              <a:rPr lang="cs-CZ" b="1" dirty="0"/>
              <a:t>neoklasická ekonomie je na rozdíl od cel neodmítá!</a:t>
            </a:r>
            <a:endParaRPr lang="en-US" b="1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51"/>
    </mc:Choice>
    <mc:Fallback xmlns="">
      <p:transition spd="slow" advTm="1683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98221-62C3-4FFF-B9E3-493B9829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Technické a zdravotní standardy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589E0-B36D-43F3-A094-7A4B76D2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Problémy:</a:t>
            </a:r>
          </a:p>
          <a:p>
            <a:r>
              <a:rPr lang="cs-CZ" dirty="0"/>
              <a:t>Mohou zvyšovat náklady vstupu do odvětví</a:t>
            </a:r>
          </a:p>
          <a:p>
            <a:r>
              <a:rPr lang="cs-CZ" dirty="0"/>
              <a:t>Vyspělé země často mají vyšší standardy než rozvojové</a:t>
            </a:r>
          </a:p>
          <a:p>
            <a:r>
              <a:rPr lang="cs-CZ" b="1" dirty="0"/>
              <a:t>Tvrdší omezení než clo – </a:t>
            </a:r>
            <a:r>
              <a:rPr lang="cs-CZ" b="1" dirty="0">
                <a:solidFill>
                  <a:srgbClr val="FF0000"/>
                </a:solidFill>
              </a:rPr>
              <a:t>často úplný zákaz!</a:t>
            </a:r>
          </a:p>
          <a:p>
            <a:r>
              <a:rPr lang="cs-CZ" b="1" dirty="0"/>
              <a:t>Mohou být diskriminační</a:t>
            </a:r>
            <a:r>
              <a:rPr lang="cs-CZ" dirty="0"/>
              <a:t> – </a:t>
            </a:r>
            <a:r>
              <a:rPr lang="cs-CZ" b="1" dirty="0"/>
              <a:t>úmyslně či neúmyslně</a:t>
            </a:r>
            <a:r>
              <a:rPr lang="cs-CZ" dirty="0"/>
              <a:t> stanoveny tak, že neodůvodněně zakazují uvádět na trh zahraniční výrobky</a:t>
            </a:r>
          </a:p>
          <a:p>
            <a:r>
              <a:rPr lang="cs-CZ" dirty="0"/>
              <a:t>Možné úmyslně diskriminovat a vymyslet si </a:t>
            </a:r>
            <a:r>
              <a:rPr lang="cs-CZ" b="1" dirty="0"/>
              <a:t>zástupný důvod</a:t>
            </a:r>
          </a:p>
          <a:p>
            <a:endParaRPr lang="cs-CZ" dirty="0"/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28"/>
    </mc:Choice>
    <mc:Fallback xmlns="">
      <p:transition spd="slow" advTm="43828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1771</Words>
  <Application>Microsoft Office PowerPoint</Application>
  <PresentationFormat>Širokoúhlá obrazovka</PresentationFormat>
  <Paragraphs>224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Motiv Office</vt:lpstr>
      <vt:lpstr>Netarifní překážky mezinárodního obchodu</vt:lpstr>
      <vt:lpstr>Nový protekcionismus</vt:lpstr>
      <vt:lpstr>Nový protekcionismus</vt:lpstr>
      <vt:lpstr>Nový protekcionismus</vt:lpstr>
      <vt:lpstr>Nový protekcionismus</vt:lpstr>
      <vt:lpstr>Netarifní překážky</vt:lpstr>
      <vt:lpstr>Netarifní překážky</vt:lpstr>
      <vt:lpstr>Technické a zdravotní standardy</vt:lpstr>
      <vt:lpstr>Technické a zdravotní standardy</vt:lpstr>
      <vt:lpstr>Technické a zdravotní standardy</vt:lpstr>
      <vt:lpstr>Netarifní překážky a WTO</vt:lpstr>
      <vt:lpstr>Netarifní překážky a WTO</vt:lpstr>
      <vt:lpstr>Netarifní překážky a WTO</vt:lpstr>
      <vt:lpstr>Netarifní překážky a WTO</vt:lpstr>
      <vt:lpstr>Netarifní překážky a WTO</vt:lpstr>
      <vt:lpstr>Netarifní překážky a WTO</vt:lpstr>
      <vt:lpstr>Netarifní překážky a WTO</vt:lpstr>
      <vt:lpstr>Příklad – konzerva s tuňákem</vt:lpstr>
      <vt:lpstr>Příklad – konzerva s tuňákem</vt:lpstr>
      <vt:lpstr>Netarifní překážky a WTO</vt:lpstr>
      <vt:lpstr>Dohoda o TBT</vt:lpstr>
      <vt:lpstr>Technické regulace</vt:lpstr>
      <vt:lpstr>Standardy</vt:lpstr>
      <vt:lpstr>Prezentace aplikace PowerPoint</vt:lpstr>
      <vt:lpstr>Prezentace aplikace PowerPoint</vt:lpstr>
      <vt:lpstr>Dohoda o TBT</vt:lpstr>
      <vt:lpstr>Dohoda o TBT</vt:lpstr>
      <vt:lpstr>Dohoda o TBT</vt:lpstr>
      <vt:lpstr>Dohoda o TBT</vt:lpstr>
      <vt:lpstr>Dohoda o TBT</vt:lpstr>
      <vt:lpstr>Prezentace aplikace PowerPoint</vt:lpstr>
      <vt:lpstr>Prezentace aplikace PowerPoint</vt:lpstr>
      <vt:lpstr>Dohoda o TBT</vt:lpstr>
      <vt:lpstr>Shrnutí dohody o TBT</vt:lpstr>
      <vt:lpstr>Dohoda o sanitárních a fytosanitárních opatřeních</vt:lpstr>
      <vt:lpstr>Prezentace aplikace PowerPoint</vt:lpstr>
      <vt:lpstr>Dohoda o SPS</vt:lpstr>
      <vt:lpstr>Dohoda o SPS</vt:lpstr>
      <vt:lpstr>Dohoda o SPS</vt:lpstr>
      <vt:lpstr>Dohoda o SPS</vt:lpstr>
      <vt:lpstr>Dohoda o SPS</vt:lpstr>
      <vt:lpstr>EU vs USA : GMOs</vt:lpstr>
      <vt:lpstr>EU vs USA : GMOs</vt:lpstr>
      <vt:lpstr>EU vs USA : GMOs</vt:lpstr>
      <vt:lpstr>EU vs USA : hormony v hovězím mase</vt:lpstr>
      <vt:lpstr>EU vs USA : hormony v hovězím mase</vt:lpstr>
      <vt:lpstr>Prezentace aplikace PowerPoint</vt:lpstr>
      <vt:lpstr>EU vs USA</vt:lpstr>
      <vt:lpstr>Netarifní překážky mimo WTO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Netarifní překážky a výjimky</dc:title>
  <dc:creator>Svatoň</dc:creator>
  <cp:lastModifiedBy>Svatoň</cp:lastModifiedBy>
  <cp:revision>83</cp:revision>
  <dcterms:created xsi:type="dcterms:W3CDTF">2020-02-20T07:49:35Z</dcterms:created>
  <dcterms:modified xsi:type="dcterms:W3CDTF">2020-04-18T20:58:56Z</dcterms:modified>
</cp:coreProperties>
</file>