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344" r:id="rId11"/>
    <p:sldId id="265" r:id="rId12"/>
    <p:sldId id="345" r:id="rId13"/>
    <p:sldId id="267" r:id="rId14"/>
    <p:sldId id="266" r:id="rId15"/>
    <p:sldId id="268" r:id="rId16"/>
    <p:sldId id="343" r:id="rId17"/>
    <p:sldId id="325" r:id="rId18"/>
    <p:sldId id="346" r:id="rId19"/>
    <p:sldId id="331" r:id="rId20"/>
    <p:sldId id="333" r:id="rId21"/>
    <p:sldId id="269" r:id="rId22"/>
    <p:sldId id="270" r:id="rId23"/>
    <p:sldId id="347" r:id="rId24"/>
    <p:sldId id="317" r:id="rId25"/>
    <p:sldId id="271" r:id="rId26"/>
    <p:sldId id="315" r:id="rId27"/>
    <p:sldId id="334" r:id="rId28"/>
    <p:sldId id="335" r:id="rId29"/>
    <p:sldId id="275" r:id="rId30"/>
    <p:sldId id="348" r:id="rId31"/>
    <p:sldId id="316" r:id="rId32"/>
    <p:sldId id="272" r:id="rId33"/>
    <p:sldId id="319" r:id="rId34"/>
    <p:sldId id="336" r:id="rId35"/>
    <p:sldId id="323" r:id="rId36"/>
    <p:sldId id="273" r:id="rId37"/>
    <p:sldId id="322" r:id="rId38"/>
    <p:sldId id="320" r:id="rId39"/>
    <p:sldId id="321" r:id="rId40"/>
    <p:sldId id="326" r:id="rId41"/>
    <p:sldId id="327" r:id="rId42"/>
    <p:sldId id="338" r:id="rId43"/>
    <p:sldId id="349" r:id="rId44"/>
    <p:sldId id="339" r:id="rId45"/>
    <p:sldId id="340" r:id="rId46"/>
    <p:sldId id="276" r:id="rId47"/>
    <p:sldId id="350" r:id="rId48"/>
    <p:sldId id="341" r:id="rId49"/>
    <p:sldId id="352" r:id="rId50"/>
    <p:sldId id="277" r:id="rId51"/>
    <p:sldId id="329" r:id="rId52"/>
    <p:sldId id="278" r:id="rId53"/>
    <p:sldId id="342" r:id="rId5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4BD2B-137F-4CFE-9E83-05E53FE08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946B3-29F9-467F-A1A7-3ECFF906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DCB97-FA27-46BE-8B73-44F957B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03475-7CCB-46F6-B74A-8780C821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6BA02-EFB5-41EC-83CA-0A6EBCA8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A524E-8535-4764-B664-FAEB5BC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BDF63-DC02-49EF-95B0-CF2B0BF8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724C-189C-4D43-876A-B07A9B5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90560-5407-4942-ACDF-93C734EA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768F9-E7D1-41E5-A6A2-DE92720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B599A-0516-4541-8910-4E6C386E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E6419D-C2F8-4057-87C5-AD706634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71CC-D473-46BD-BFEF-BB3215E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EC94C-AF0B-4AA4-9F80-DE3ED99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8445-48F9-48F0-AD6C-1EFE6D6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9F9E-5668-458B-9A3F-3123710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26A-3F7B-4B0F-82C6-0A2B6BE8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4FD91-D2F6-4202-89A1-B296C0F6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5D56D-9424-41B2-88BF-8B25390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9A0DA-358A-41F5-8249-00F5FD9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0218-F81F-41AC-90DB-8027834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F83-C626-459E-A034-3531E21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F8C1F-FA63-4E84-A922-DEA749E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9936A-A384-4DF4-808A-E3BFF30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87942-4BB6-4785-B39D-D9BF087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5999-3507-46B2-9A4E-1DBEB602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0615E-3857-4D0D-9413-C6D4DBB3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C5673-FDA0-4F88-92DE-B895FC190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FE36F-2542-4207-BB49-ABD2F38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DBE2A-95C1-430D-8CED-92113F3A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19AD3A-0B97-4642-AFC8-4C7DB0C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C08C2-06ED-44FD-8EFE-FDA8D32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33CBB-AC43-465A-9997-DEFC46A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1D5B4-D5B2-4B38-9584-3451A621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DF8B9C-4646-4C68-9435-53D91227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8E1010-9513-44FC-92CE-43CF6E0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ABF0E-3485-4C10-87B8-59CA615D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356581-4302-487F-AE66-8AA3D6B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9131A9-A968-423D-B379-20AB69C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F719-A54D-474F-99DD-3FF267D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D24C63-B738-4699-A8B7-443DD7B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FF452-6439-4576-B7A6-EBC958C2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72907-141C-4824-BD8E-692EDE5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94D13B-D516-4409-B8F4-D4A09AD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525DBE-36A2-4AA1-A5D0-CEFFECCE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02B49-9F23-4E1E-8C0A-436C9AB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8F8F0-BD58-4FFB-8564-6D71C1E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51D1-A6E7-4701-985D-A923D179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4AB0F-8201-4DE4-888B-C6C4170E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2F33C8-C9D8-4C65-8F5E-1F63EFAF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56D7B-C55E-4593-BFC3-64D5974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7E5E2-B679-4843-8557-0E134F1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88FB2-FB83-426A-80CC-DCD6F7A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31978B-A30F-4FF3-9FFF-C08ADCAC1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98F48-98AF-46BE-8A63-C00E76DA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858CF9-D094-4998-B5BC-F353E1EE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6FA43-47BE-4DD4-81DC-E58660A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BF40F-2DCC-4CA9-8580-73AE4A9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025125-6F5B-4F3C-B313-DD61587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C69FE-ED5B-4F8C-B920-2CA884F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9A2E40-91EA-4F04-BFB8-2F3769E8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DBDF-DAF7-4EA9-AE4A-8F5BAF986AE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78F62-798F-41B5-AB46-4D399C1C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3AC4-0176-4225-A2AE-ECBA654B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B556-4388-4B40-9280-2437D3446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03344-7C6A-4E45-BF91-98572E91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  <a:p>
            <a:r>
              <a:rPr lang="cs-CZ" dirty="0"/>
              <a:t>Oproti tomu </a:t>
            </a:r>
            <a:r>
              <a:rPr lang="cs-CZ" b="1" dirty="0"/>
              <a:t>netarifní překážky </a:t>
            </a:r>
            <a:r>
              <a:rPr lang="cs-CZ" dirty="0">
                <a:solidFill>
                  <a:srgbClr val="FF0000"/>
                </a:solidFill>
              </a:rPr>
              <a:t>jsou diskriminační – vylučují cizince</a:t>
            </a:r>
            <a:endParaRPr lang="cs-CZ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</p:txBody>
      </p:sp>
    </p:spTree>
    <p:extLst>
      <p:ext uri="{BB962C8B-B14F-4D97-AF65-F5344CB8AC3E}">
        <p14:creationId xmlns:p14="http://schemas.microsoft.com/office/powerpoint/2010/main" val="228369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Překážky jsou </a:t>
            </a:r>
            <a:r>
              <a:rPr lang="cs-CZ" b="1" dirty="0">
                <a:solidFill>
                  <a:srgbClr val="FF0000"/>
                </a:solidFill>
              </a:rPr>
              <a:t>obtížně kvantifikovatelné, protože to nejsou cla &gt; těžko se o tom jedná</a:t>
            </a:r>
          </a:p>
          <a:p>
            <a:r>
              <a:rPr lang="cs-CZ" dirty="0"/>
              <a:t>= jak vyměňovat reciproční ústupky?</a:t>
            </a:r>
          </a:p>
        </p:txBody>
      </p:sp>
    </p:spTree>
    <p:extLst>
      <p:ext uri="{BB962C8B-B14F-4D97-AF65-F5344CB8AC3E}">
        <p14:creationId xmlns:p14="http://schemas.microsoft.com/office/powerpoint/2010/main" val="144948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Kontroverzní je přesun poskytovatelů </a:t>
            </a:r>
            <a:r>
              <a:rPr lang="cs-CZ" dirty="0"/>
              <a:t>(polští instalatéři) – tento mód tvoří </a:t>
            </a:r>
            <a:r>
              <a:rPr lang="cs-CZ" b="1" dirty="0"/>
              <a:t>jen asi 2 % exportu služeb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91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vadily jim hlavně služby poskytované komerčním zastoupením = FDI</a:t>
            </a:r>
          </a:p>
          <a:p>
            <a:r>
              <a:rPr lang="cs-CZ" dirty="0"/>
              <a:t>Odděleno od obchodu se zbožím &gt; </a:t>
            </a:r>
            <a:r>
              <a:rPr lang="cs-CZ" b="1" dirty="0"/>
              <a:t>GATS</a:t>
            </a:r>
          </a:p>
        </p:txBody>
      </p:sp>
    </p:spTree>
    <p:extLst>
      <p:ext uri="{BB962C8B-B14F-4D97-AF65-F5344CB8AC3E}">
        <p14:creationId xmlns:p14="http://schemas.microsoft.com/office/powerpoint/2010/main" val="297318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vázaná na obtížně srozumitelný soubor individuálních závazků jednotlivých členských států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Mnohem méně user-</a:t>
            </a:r>
            <a:r>
              <a:rPr lang="cs-CZ" dirty="0" err="1">
                <a:solidFill>
                  <a:srgbClr val="FF0000"/>
                </a:solidFill>
              </a:rPr>
              <a:t>friendly</a:t>
            </a:r>
            <a:r>
              <a:rPr lang="cs-CZ" dirty="0">
                <a:solidFill>
                  <a:srgbClr val="FF0000"/>
                </a:solidFill>
              </a:rPr>
              <a:t> instrument než GATT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E81E-61ED-4ACA-B4B0-20B35676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hledání, jídlo, tmavé&#10;&#10;Popis byl vytvořen automaticky">
            <a:extLst>
              <a:ext uri="{FF2B5EF4-FFF2-40B4-BE49-F238E27FC236}">
                <a16:creationId xmlns:a16="http://schemas.microsoft.com/office/drawing/2014/main" id="{220EB1C3-F6A4-40DA-BF84-16C010F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94" y="2390775"/>
            <a:ext cx="6323806" cy="3161903"/>
          </a:xfrm>
        </p:spPr>
      </p:pic>
    </p:spTree>
    <p:extLst>
      <p:ext uri="{BB962C8B-B14F-4D97-AF65-F5344CB8AC3E}">
        <p14:creationId xmlns:p14="http://schemas.microsoft.com/office/powerpoint/2010/main" val="156087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Zahrnuty </a:t>
            </a:r>
            <a:r>
              <a:rPr lang="cs-CZ" b="1" dirty="0"/>
              <a:t>všechny 4 módy poskytování</a:t>
            </a:r>
          </a:p>
          <a:p>
            <a:r>
              <a:rPr lang="cs-CZ" dirty="0"/>
              <a:t>Dohoda dopadá na </a:t>
            </a:r>
            <a:r>
              <a:rPr lang="cs-CZ" b="1" dirty="0"/>
              <a:t>jakékoliv opatření ovlivňující nabídku služeb</a:t>
            </a:r>
          </a:p>
        </p:txBody>
      </p:sp>
    </p:spTree>
    <p:extLst>
      <p:ext uri="{BB962C8B-B14F-4D97-AF65-F5344CB8AC3E}">
        <p14:creationId xmlns:p14="http://schemas.microsoft.com/office/powerpoint/2010/main" val="202418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Vyňaty</a:t>
            </a:r>
            <a:r>
              <a:rPr lang="cs-CZ" dirty="0"/>
              <a:t> – </a:t>
            </a:r>
            <a:r>
              <a:rPr lang="cs-CZ" b="1" dirty="0"/>
              <a:t>služby poskytované vládou </a:t>
            </a:r>
            <a:r>
              <a:rPr lang="cs-CZ" dirty="0"/>
              <a:t>( třeba domovy důchodců)</a:t>
            </a:r>
          </a:p>
          <a:p>
            <a:r>
              <a:rPr lang="cs-CZ" dirty="0"/>
              <a:t> - týkající se zaměstnávání cizinců nebo trvalého pobytu cizinců (pracovní agentura najímající Ukrajince – kontroverzní, spojené s migrací.)</a:t>
            </a:r>
          </a:p>
          <a:p>
            <a:r>
              <a:rPr lang="cs-CZ" dirty="0"/>
              <a:t>- letecká doprava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40D92-6519-41F6-AB72-2F1F6314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CEF15-5A56-4370-8C13-1616EBE3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Kontrolní otázka – má vynětí letecké dopravy vztah k vícestranné dohodě o obchodu s civilními letadly?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</p:txBody>
      </p:sp>
    </p:spTree>
    <p:extLst>
      <p:ext uri="{BB962C8B-B14F-4D97-AF65-F5344CB8AC3E}">
        <p14:creationId xmlns:p14="http://schemas.microsoft.com/office/powerpoint/2010/main" val="420658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40D92-6519-41F6-AB72-2F1F6314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CEF15-5A56-4370-8C13-1616EBE3B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Kontrolní otázka – má vynětí letecké dopravy vztah k vícestranné dohodě o obchodu s civilními letadly?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Ne! V té se jedná o fyzické prodání letadla, tady nám jde o službu v podobě přepravě cestujících.</a:t>
            </a:r>
          </a:p>
          <a:p>
            <a:r>
              <a:rPr lang="cs-CZ" dirty="0">
                <a:solidFill>
                  <a:srgbClr val="FF0000"/>
                </a:solidFill>
              </a:rPr>
              <a:t>Společné je to, že státy leteckou dopravu považují za strategickou a nechtějí se zavázat k liberalizaci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87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8D6F-9DCD-49E0-92FE-7AFD480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21C1A-50BB-4576-A776-AD88E230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/>
              <a:t>Služby rozděleny do </a:t>
            </a:r>
            <a:r>
              <a:rPr lang="cs-CZ" b="1" dirty="0"/>
              <a:t>12 kategorií</a:t>
            </a:r>
            <a:r>
              <a:rPr lang="cs-CZ" dirty="0"/>
              <a:t>:</a:t>
            </a:r>
          </a:p>
          <a:p>
            <a:r>
              <a:rPr lang="cs-CZ" dirty="0"/>
              <a:t>1. Obchodní služby</a:t>
            </a:r>
          </a:p>
          <a:p>
            <a:r>
              <a:rPr lang="cs-CZ" dirty="0"/>
              <a:t>2. Komunikační služby</a:t>
            </a:r>
          </a:p>
          <a:p>
            <a:r>
              <a:rPr lang="cs-CZ" dirty="0"/>
              <a:t>3. Stavební služby</a:t>
            </a:r>
          </a:p>
          <a:p>
            <a:r>
              <a:rPr lang="cs-CZ" dirty="0"/>
              <a:t>4. Distributorské služby</a:t>
            </a:r>
          </a:p>
          <a:p>
            <a:r>
              <a:rPr lang="cs-CZ" dirty="0"/>
              <a:t>5. Vzdělávací služby</a:t>
            </a:r>
          </a:p>
          <a:p>
            <a:r>
              <a:rPr lang="cs-CZ" dirty="0"/>
              <a:t>6. Enviromentální služby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7. Finanční služby</a:t>
            </a:r>
          </a:p>
          <a:p>
            <a:r>
              <a:rPr lang="cs-CZ" dirty="0"/>
              <a:t>8. Zdravotní a sociální služby</a:t>
            </a:r>
          </a:p>
          <a:p>
            <a:r>
              <a:rPr lang="cs-CZ" dirty="0"/>
              <a:t>9. Turistický ruch a cestování</a:t>
            </a:r>
          </a:p>
          <a:p>
            <a:r>
              <a:rPr lang="cs-CZ" dirty="0"/>
              <a:t>10. Rekreační, kulturní a sportovní služby</a:t>
            </a:r>
          </a:p>
          <a:p>
            <a:r>
              <a:rPr lang="cs-CZ" dirty="0"/>
              <a:t>11. Dopravní služby</a:t>
            </a:r>
          </a:p>
          <a:p>
            <a:r>
              <a:rPr lang="cs-CZ" dirty="0"/>
              <a:t>12. Ostatní</a:t>
            </a:r>
          </a:p>
        </p:txBody>
      </p:sp>
    </p:spTree>
    <p:extLst>
      <p:ext uri="{BB962C8B-B14F-4D97-AF65-F5344CB8AC3E}">
        <p14:creationId xmlns:p14="http://schemas.microsoft.com/office/powerpoint/2010/main" val="2828887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– </a:t>
            </a:r>
            <a:r>
              <a:rPr lang="cs-CZ" b="1" dirty="0"/>
              <a:t>Doložka nejvyšších výhod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  <a:p>
            <a:r>
              <a:rPr lang="cs-CZ" dirty="0"/>
              <a:t>je možné vyhradit si </a:t>
            </a:r>
            <a:r>
              <a:rPr lang="cs-CZ" b="1" dirty="0"/>
              <a:t>výjimky!</a:t>
            </a:r>
          </a:p>
          <a:p>
            <a:r>
              <a:rPr lang="cs-CZ" dirty="0"/>
              <a:t>&gt; seznamy výjimek jednotlivých států – tvoří součást GATS</a:t>
            </a:r>
          </a:p>
        </p:txBody>
      </p:sp>
    </p:spTree>
    <p:extLst>
      <p:ext uri="{BB962C8B-B14F-4D97-AF65-F5344CB8AC3E}">
        <p14:creationId xmlns:p14="http://schemas.microsoft.com/office/powerpoint/2010/main" val="37476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– </a:t>
            </a:r>
            <a:r>
              <a:rPr lang="cs-CZ" b="1" dirty="0"/>
              <a:t>Doložka nejvyšších výhod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požadují </a:t>
            </a:r>
            <a:r>
              <a:rPr lang="cs-CZ" b="1" dirty="0"/>
              <a:t>reciprocitu</a:t>
            </a:r>
            <a:r>
              <a:rPr lang="cs-CZ" dirty="0"/>
              <a:t>, například u financí a telekomunikací </a:t>
            </a:r>
          </a:p>
          <a:p>
            <a:r>
              <a:rPr lang="cs-CZ" dirty="0"/>
              <a:t>= </a:t>
            </a:r>
            <a:r>
              <a:rPr lang="cs-CZ" b="1" dirty="0"/>
              <a:t>výhody vám poskytneme, jen pokud vy sami liberalizujete tento trh</a:t>
            </a:r>
          </a:p>
          <a:p>
            <a:r>
              <a:rPr lang="cs-CZ" dirty="0"/>
              <a:t>- strach z černých pasažérů</a:t>
            </a:r>
          </a:p>
        </p:txBody>
      </p:sp>
    </p:spTree>
    <p:extLst>
      <p:ext uri="{BB962C8B-B14F-4D97-AF65-F5344CB8AC3E}">
        <p14:creationId xmlns:p14="http://schemas.microsoft.com/office/powerpoint/2010/main" val="25165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- </a:t>
            </a:r>
            <a:r>
              <a:rPr lang="cs-CZ" b="1" dirty="0"/>
              <a:t>Transparentnost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– povinnost států zřídit místo pro dotazy, kde budou poskytovány informace o účinných regulacích</a:t>
            </a:r>
          </a:p>
          <a:p>
            <a:r>
              <a:rPr lang="cs-CZ" dirty="0"/>
              <a:t>myslí se především nějaký úřad, který informace zveřejní na webových stránkách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0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-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</a:t>
            </a:r>
          </a:p>
          <a:p>
            <a:r>
              <a:rPr lang="cs-CZ" dirty="0"/>
              <a:t>= </a:t>
            </a:r>
            <a:r>
              <a:rPr lang="cs-CZ" b="1" dirty="0"/>
              <a:t>Stát se musí aktivně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/>
              <a:t>seznamu závazků (</a:t>
            </a:r>
            <a:r>
              <a:rPr lang="cs-CZ" b="1" dirty="0" err="1"/>
              <a:t>schedule</a:t>
            </a:r>
            <a:r>
              <a:rPr lang="cs-CZ" b="1" dirty="0"/>
              <a:t>)</a:t>
            </a:r>
          </a:p>
          <a:p>
            <a:endParaRPr lang="cs-CZ" dirty="0"/>
          </a:p>
          <a:p>
            <a:r>
              <a:rPr lang="cs-CZ" dirty="0"/>
              <a:t>Rozdělení – </a:t>
            </a:r>
            <a:r>
              <a:rPr lang="cs-CZ" dirty="0">
                <a:solidFill>
                  <a:srgbClr val="FF0000"/>
                </a:solidFill>
              </a:rPr>
              <a:t>12 sektorů</a:t>
            </a:r>
            <a:r>
              <a:rPr lang="cs-CZ" dirty="0"/>
              <a:t>, </a:t>
            </a:r>
            <a:r>
              <a:rPr lang="cs-CZ" dirty="0">
                <a:solidFill>
                  <a:srgbClr val="0070C0"/>
                </a:solidFill>
              </a:rPr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1228678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47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b="1" dirty="0"/>
              <a:t>Velká role seznamů závazků (</a:t>
            </a:r>
            <a:r>
              <a:rPr lang="cs-CZ" b="1" dirty="0" err="1"/>
              <a:t>schedules</a:t>
            </a:r>
            <a:r>
              <a:rPr lang="cs-CZ" b="1" dirty="0"/>
              <a:t>) </a:t>
            </a:r>
            <a:r>
              <a:rPr lang="cs-CZ" dirty="0"/>
              <a:t>– 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</p:txBody>
      </p:sp>
    </p:spTree>
    <p:extLst>
      <p:ext uri="{BB962C8B-B14F-4D97-AF65-F5344CB8AC3E}">
        <p14:creationId xmlns:p14="http://schemas.microsoft.com/office/powerpoint/2010/main" val="45439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  <a:p>
            <a:r>
              <a:rPr lang="cs-CZ" dirty="0">
                <a:solidFill>
                  <a:srgbClr val="FF0000"/>
                </a:solidFill>
              </a:rPr>
              <a:t>Ano! </a:t>
            </a:r>
            <a:r>
              <a:rPr lang="cs-CZ" dirty="0"/>
              <a:t>Jsou to schémata maximálních cel</a:t>
            </a:r>
          </a:p>
          <a:p>
            <a:r>
              <a:rPr lang="cs-CZ" dirty="0"/>
              <a:t>Nicméně tady je to důležitější, až v seznamu zjistím, jestli národní zacházení vůbec existuje…</a:t>
            </a:r>
          </a:p>
        </p:txBody>
      </p:sp>
    </p:spTree>
    <p:extLst>
      <p:ext uri="{BB962C8B-B14F-4D97-AF65-F5344CB8AC3E}">
        <p14:creationId xmlns:p14="http://schemas.microsoft.com/office/powerpoint/2010/main" val="866239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b="1" dirty="0"/>
              <a:t>Úplná liberalizace </a:t>
            </a:r>
            <a:r>
              <a:rPr lang="cs-CZ" dirty="0"/>
              <a:t>(full </a:t>
            </a:r>
            <a:r>
              <a:rPr lang="cs-CZ" dirty="0" err="1"/>
              <a:t>commitment</a:t>
            </a:r>
            <a:r>
              <a:rPr lang="cs-CZ" dirty="0"/>
              <a:t>)</a:t>
            </a:r>
          </a:p>
          <a:p>
            <a:r>
              <a:rPr lang="cs-CZ" b="1" dirty="0"/>
              <a:t>= </a:t>
            </a:r>
            <a:r>
              <a:rPr lang="cs-CZ" dirty="0"/>
              <a:t>plné zavedení národního zacházení </a:t>
            </a:r>
          </a:p>
          <a:p>
            <a:r>
              <a:rPr lang="cs-CZ" dirty="0"/>
              <a:t>B) </a:t>
            </a:r>
            <a:r>
              <a:rPr lang="cs-CZ" b="1" dirty="0"/>
              <a:t>Specifický závazek </a:t>
            </a:r>
            <a:r>
              <a:rPr lang="cs-CZ" dirty="0"/>
              <a:t>(</a:t>
            </a:r>
            <a:r>
              <a:rPr lang="cs-CZ" dirty="0" err="1"/>
              <a:t>commitment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limitations</a:t>
            </a:r>
            <a:r>
              <a:rPr lang="cs-CZ" dirty="0"/>
              <a:t>)</a:t>
            </a:r>
          </a:p>
          <a:p>
            <a:r>
              <a:rPr lang="cs-CZ" b="1" dirty="0"/>
              <a:t>- omezení je potřeba ve </a:t>
            </a:r>
            <a:r>
              <a:rPr lang="cs-CZ" b="1" dirty="0" err="1"/>
              <a:t>schedule</a:t>
            </a:r>
            <a:r>
              <a:rPr lang="cs-CZ" b="1" dirty="0"/>
              <a:t> vypsat </a:t>
            </a:r>
            <a:r>
              <a:rPr lang="cs-CZ" dirty="0"/>
              <a:t>(„zvýhodňovat domácí firmy budeme takto a takto“)</a:t>
            </a:r>
          </a:p>
          <a:p>
            <a:r>
              <a:rPr lang="cs-CZ" dirty="0"/>
              <a:t>C) </a:t>
            </a:r>
            <a:r>
              <a:rPr lang="cs-CZ" b="1" dirty="0"/>
              <a:t>Žádný závazek </a:t>
            </a:r>
            <a:r>
              <a:rPr lang="cs-CZ" dirty="0"/>
              <a:t>(no </a:t>
            </a:r>
            <a:r>
              <a:rPr lang="cs-CZ" dirty="0" err="1"/>
              <a:t>commitment</a:t>
            </a:r>
            <a:r>
              <a:rPr lang="cs-CZ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8861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  <a:p>
            <a:r>
              <a:rPr lang="cs-CZ" dirty="0"/>
              <a:t>Turistický ruch</a:t>
            </a:r>
          </a:p>
          <a:p>
            <a:r>
              <a:rPr lang="cs-CZ" dirty="0"/>
              <a:t>Bankovnictví</a:t>
            </a:r>
          </a:p>
          <a:p>
            <a:r>
              <a:rPr lang="cs-CZ" dirty="0"/>
              <a:t>Telekomunikace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Právní a daňové poradenství</a:t>
            </a:r>
          </a:p>
          <a:p>
            <a:r>
              <a:rPr lang="cs-CZ" dirty="0"/>
              <a:t>Online kurzy</a:t>
            </a:r>
          </a:p>
        </p:txBody>
      </p:sp>
    </p:spTree>
    <p:extLst>
      <p:ext uri="{BB962C8B-B14F-4D97-AF65-F5344CB8AC3E}">
        <p14:creationId xmlns:p14="http://schemas.microsoft.com/office/powerpoint/2010/main" val="1699765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</a:t>
            </a:r>
            <a:r>
              <a:rPr lang="cs-CZ" b="1" dirty="0"/>
              <a:t>v rozsahu plného závazku </a:t>
            </a:r>
            <a:r>
              <a:rPr lang="cs-CZ" dirty="0"/>
              <a:t>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990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Vůbec se nevztahuje na </a:t>
            </a:r>
            <a:r>
              <a:rPr lang="cs-CZ" b="1" dirty="0"/>
              <a:t>veřejné zakázky a subvence </a:t>
            </a:r>
            <a:r>
              <a:rPr lang="cs-CZ" dirty="0"/>
              <a:t>– stejně jako u GATT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GATS je koncipováno jako analogická dohoda GATT, v mnohém ho kopíruje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4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- </a:t>
            </a:r>
            <a:r>
              <a:rPr lang="cs-CZ" b="1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</a:t>
            </a:r>
            <a:r>
              <a:rPr lang="en-US" b="1" dirty="0"/>
              <a:t>it must indicate for each mode of supply what limitations, if any, it maintains on market access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1323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GATS - </a:t>
            </a:r>
            <a:r>
              <a:rPr lang="cs-CZ" b="1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nový princip, který v GATT není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it must indicate for each mode of supply what limitations, if any, it maintains on market access</a:t>
            </a:r>
            <a:r>
              <a:rPr lang="cs-CZ" dirty="0"/>
              <a:t>“</a:t>
            </a:r>
          </a:p>
          <a:p>
            <a:r>
              <a:rPr lang="cs-CZ" b="1" dirty="0"/>
              <a:t>= U každého sektoru uvedeného ve </a:t>
            </a:r>
            <a:r>
              <a:rPr lang="cs-CZ" b="1" dirty="0" err="1"/>
              <a:t>schedule</a:t>
            </a:r>
            <a:r>
              <a:rPr lang="cs-CZ" b="1" dirty="0"/>
              <a:t> vypsat, jestli existují nějaké </a:t>
            </a:r>
            <a:r>
              <a:rPr lang="cs-CZ" b="1" dirty="0">
                <a:solidFill>
                  <a:srgbClr val="FF0000"/>
                </a:solidFill>
              </a:rPr>
              <a:t>další </a:t>
            </a:r>
            <a:r>
              <a:rPr lang="cs-CZ" b="1" dirty="0"/>
              <a:t>bariéry vstupu na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912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b="1" dirty="0"/>
              <a:t>Není to diskriminační – neporušuje to národní zacházení!</a:t>
            </a:r>
          </a:p>
          <a:p>
            <a:r>
              <a:rPr lang="cs-CZ" dirty="0"/>
              <a:t>Protože je to stejné i pro české firmy</a:t>
            </a:r>
          </a:p>
          <a:p>
            <a:r>
              <a:rPr lang="cs-CZ" dirty="0"/>
              <a:t>Ale přesto je to překážka</a:t>
            </a:r>
          </a:p>
          <a:p>
            <a:r>
              <a:rPr lang="cs-CZ" b="1" dirty="0"/>
              <a:t>Princip přístupu na trh státům ukládá, aby tyto překážky specifikovaly</a:t>
            </a:r>
          </a:p>
        </p:txBody>
      </p:sp>
    </p:spTree>
    <p:extLst>
      <p:ext uri="{BB962C8B-B14F-4D97-AF65-F5344CB8AC3E}">
        <p14:creationId xmlns:p14="http://schemas.microsoft.com/office/powerpoint/2010/main" val="84935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2BC6-1769-40EA-BB82-A8A1A5C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F916-59B4-4AEE-9239-E8472F05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Národní zacházení – diskriminace!</a:t>
            </a:r>
          </a:p>
          <a:p>
            <a:r>
              <a:rPr lang="cs-CZ" b="1" dirty="0"/>
              <a:t>Přístup na trh – nediskriminační překážky!</a:t>
            </a:r>
          </a:p>
          <a:p>
            <a:endParaRPr lang="cs-CZ" b="1" dirty="0"/>
          </a:p>
          <a:p>
            <a:r>
              <a:rPr lang="cs-CZ" dirty="0"/>
              <a:t>Národní zacházení i přístup na trh jsou </a:t>
            </a:r>
            <a:r>
              <a:rPr lang="cs-CZ" dirty="0">
                <a:solidFill>
                  <a:srgbClr val="FF0000"/>
                </a:solidFill>
              </a:rPr>
              <a:t>specifické principy – vázané na to, co stát uvede ve svém seznamu závazků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Defaultně jsou zakázána </a:t>
            </a:r>
            <a:r>
              <a:rPr lang="cs-CZ" dirty="0"/>
              <a:t>tato omezení:</a:t>
            </a:r>
          </a:p>
          <a:p>
            <a:r>
              <a:rPr lang="cs-CZ" dirty="0"/>
              <a:t>1) počtu firem</a:t>
            </a:r>
          </a:p>
          <a:p>
            <a:r>
              <a:rPr lang="cs-CZ" dirty="0"/>
              <a:t>2) hodnoty transakcí nebo aktiv</a:t>
            </a:r>
          </a:p>
          <a:p>
            <a:r>
              <a:rPr lang="cs-CZ" dirty="0"/>
              <a:t>3) množství poskytnutých služeb</a:t>
            </a:r>
          </a:p>
          <a:p>
            <a:r>
              <a:rPr lang="cs-CZ" dirty="0"/>
              <a:t>4) počet zaměstnanců</a:t>
            </a:r>
          </a:p>
          <a:p>
            <a:r>
              <a:rPr lang="cs-CZ" dirty="0"/>
              <a:t>5) právní forma poskytovatele</a:t>
            </a:r>
          </a:p>
          <a:p>
            <a:r>
              <a:rPr lang="cs-CZ" dirty="0"/>
              <a:t>6) kapitálová participace cizinců</a:t>
            </a:r>
          </a:p>
        </p:txBody>
      </p:sp>
    </p:spTree>
    <p:extLst>
      <p:ext uri="{BB962C8B-B14F-4D97-AF65-F5344CB8AC3E}">
        <p14:creationId xmlns:p14="http://schemas.microsoft.com/office/powerpoint/2010/main" val="3717019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Pokud si přeji některé z těchto omezení zachovat, musím to ve </a:t>
            </a:r>
            <a:r>
              <a:rPr lang="cs-CZ" b="1" dirty="0" err="1"/>
              <a:t>schedule</a:t>
            </a:r>
            <a:r>
              <a:rPr lang="cs-CZ" b="1" dirty="0"/>
              <a:t> explicitně uvést, jinak se předpokládá, že jsem se zavázal je zrušit!</a:t>
            </a:r>
          </a:p>
        </p:txBody>
      </p:sp>
    </p:spTree>
    <p:extLst>
      <p:ext uri="{BB962C8B-B14F-4D97-AF65-F5344CB8AC3E}">
        <p14:creationId xmlns:p14="http://schemas.microsoft.com/office/powerpoint/2010/main" val="3180177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Defaultně jsou zakázána </a:t>
            </a:r>
            <a:r>
              <a:rPr lang="cs-CZ" dirty="0"/>
              <a:t>tato omezení:</a:t>
            </a:r>
          </a:p>
          <a:p>
            <a:r>
              <a:rPr lang="cs-CZ" dirty="0"/>
              <a:t>1) počtu firem</a:t>
            </a:r>
          </a:p>
          <a:p>
            <a:r>
              <a:rPr lang="cs-CZ" dirty="0"/>
              <a:t>2) hodnoty transakcí nebo aktiv</a:t>
            </a:r>
          </a:p>
          <a:p>
            <a:r>
              <a:rPr lang="cs-CZ" dirty="0"/>
              <a:t>3) množství poskytnutých služeb</a:t>
            </a:r>
          </a:p>
          <a:p>
            <a:r>
              <a:rPr lang="cs-CZ" dirty="0"/>
              <a:t>4) počet zaměstnanců</a:t>
            </a:r>
          </a:p>
          <a:p>
            <a:r>
              <a:rPr lang="cs-CZ" dirty="0"/>
              <a:t>= </a:t>
            </a:r>
            <a:r>
              <a:rPr lang="cs-CZ" b="1" dirty="0"/>
              <a:t>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219872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Defaultně jsou zakázána </a:t>
            </a:r>
            <a:r>
              <a:rPr lang="cs-CZ" dirty="0"/>
              <a:t>tato omezení:</a:t>
            </a:r>
          </a:p>
          <a:p>
            <a:r>
              <a:rPr lang="cs-CZ" dirty="0"/>
              <a:t>5) právní forma poskytovatele – </a:t>
            </a:r>
            <a:r>
              <a:rPr lang="cs-CZ" dirty="0">
                <a:solidFill>
                  <a:srgbClr val="FF0000"/>
                </a:solidFill>
              </a:rPr>
              <a:t>např. může to dělat jenom akciová společnost </a:t>
            </a:r>
          </a:p>
          <a:p>
            <a:r>
              <a:rPr lang="cs-CZ" dirty="0"/>
              <a:t>6) kapitálová participace cizinců </a:t>
            </a:r>
            <a:r>
              <a:rPr lang="cs-CZ" dirty="0">
                <a:solidFill>
                  <a:srgbClr val="FF0000"/>
                </a:solidFill>
              </a:rPr>
              <a:t>– investice </a:t>
            </a:r>
            <a:r>
              <a:rPr lang="cs-CZ" dirty="0"/>
              <a:t>– jediné diskriminační opatření – </a:t>
            </a:r>
            <a:r>
              <a:rPr lang="cs-CZ" b="1" dirty="0"/>
              <a:t>je to i v rozporu s národním zacházením</a:t>
            </a:r>
          </a:p>
          <a:p>
            <a:r>
              <a:rPr lang="cs-CZ" dirty="0"/>
              <a:t>Proč je 6 znovu uváděná tady - ?????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66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Nehmotné &gt; toky služeb je obtížné sledovat!</a:t>
            </a:r>
          </a:p>
          <a:p>
            <a:r>
              <a:rPr lang="cs-CZ" dirty="0"/>
              <a:t>Heterogenní – přizpůsobují se zákazníkovi, obtížně klasifikovatelné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FFA5-5651-4BC5-8477-6BAFEE0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A08DB-3DB9-4B39-A347-FB083E4C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your country intended to schedule the following services: </a:t>
            </a:r>
            <a:r>
              <a:rPr lang="en-US" b="1" dirty="0">
                <a:solidFill>
                  <a:srgbClr val="00B050"/>
                </a:solidFill>
              </a:rPr>
              <a:t>telecommunications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banking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7030A0"/>
                </a:solidFill>
              </a:rPr>
              <a:t>rail transport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1) </a:t>
            </a:r>
            <a:r>
              <a:rPr lang="en-US" dirty="0"/>
              <a:t>What could be an example of a </a:t>
            </a:r>
            <a:r>
              <a:rPr lang="en-US" b="1" dirty="0"/>
              <a:t>market access restriction</a:t>
            </a:r>
            <a:r>
              <a:rPr lang="en-US" dirty="0"/>
              <a:t> in these sectors?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dirty="0"/>
              <a:t>2) </a:t>
            </a:r>
            <a:r>
              <a:rPr lang="en-US" dirty="0"/>
              <a:t>What could be an example of a </a:t>
            </a:r>
            <a:r>
              <a:rPr lang="en-US" b="1" dirty="0"/>
              <a:t>national treatment restriction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248F-2475-4092-AAE5-993E8D00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54B49-B3D2-495E-8AAE-C0371856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reply:</a:t>
            </a:r>
          </a:p>
          <a:p>
            <a:endParaRPr lang="cs-CZ" dirty="0"/>
          </a:p>
          <a:p>
            <a:r>
              <a:rPr lang="cs-CZ" b="1" dirty="0"/>
              <a:t>Market </a:t>
            </a:r>
            <a:r>
              <a:rPr lang="cs-CZ" b="1" dirty="0" err="1"/>
              <a:t>access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Existence of exclusive or monopoly operators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Prescribed forms of legal incorporation </a:t>
            </a:r>
            <a:r>
              <a:rPr lang="en-US" dirty="0"/>
              <a:t>(e.g. joint stock companies). </a:t>
            </a:r>
            <a:r>
              <a:rPr lang="en-US" dirty="0">
                <a:solidFill>
                  <a:srgbClr val="7030A0"/>
                </a:solidFill>
              </a:rPr>
              <a:t>Quantitative restrictions on presence of natural persons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Restrictions on foreigners’ participation in company boards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Prohibition of foreign land ownership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Discriminatory minimum capital or minimum reserve requirements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6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B5D30-5411-4777-9290-49EA1A96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závazků - Tádžikistán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D8543A9-ACB8-4647-98B5-F8E8ABE9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0924" r="14587" b="35446"/>
          <a:stretch/>
        </p:blipFill>
        <p:spPr>
          <a:xfrm>
            <a:off x="435713" y="1257300"/>
            <a:ext cx="11091974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/>
              <a:t>“ = plný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Unbound</a:t>
            </a:r>
            <a:r>
              <a:rPr lang="cs-CZ" dirty="0"/>
              <a:t>“ = žádný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except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following</a:t>
            </a:r>
            <a:r>
              <a:rPr lang="cs-CZ" dirty="0"/>
              <a:t>“ = specifický závazek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405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0F718-2AAB-418D-BE7B-4F6A35EF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Horizontální závazky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2FA6C-48E8-4E2A-89CA-B57FCC4B0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Stát si může vyhradit nějaké omezení napříč všemi sektory</a:t>
            </a:r>
          </a:p>
          <a:p>
            <a:r>
              <a:rPr lang="cs-CZ" dirty="0"/>
              <a:t>Národní zacházení, i přístup na trh</a:t>
            </a:r>
          </a:p>
          <a:p>
            <a:r>
              <a:rPr lang="cs-CZ" dirty="0">
                <a:solidFill>
                  <a:srgbClr val="FF0000"/>
                </a:solidFill>
              </a:rPr>
              <a:t>Například – „zakazujeme poskytování služeb vstupem pracovníků“ – mód 2</a:t>
            </a:r>
          </a:p>
          <a:p>
            <a:r>
              <a:rPr lang="cs-CZ" dirty="0"/>
              <a:t>Je to uvedené na začátku </a:t>
            </a:r>
            <a:r>
              <a:rPr lang="cs-CZ" dirty="0" err="1"/>
              <a:t>schedule</a:t>
            </a:r>
            <a:r>
              <a:rPr lang="cs-CZ" dirty="0"/>
              <a:t>, pak už se to neopakuje</a:t>
            </a:r>
          </a:p>
          <a:p>
            <a:endParaRPr lang="cs-CZ" dirty="0"/>
          </a:p>
          <a:p>
            <a:r>
              <a:rPr lang="cs-CZ" dirty="0"/>
              <a:t>= najdu si svůj sektor ve </a:t>
            </a:r>
            <a:r>
              <a:rPr lang="cs-CZ" dirty="0" err="1"/>
              <a:t>schedule</a:t>
            </a:r>
            <a:r>
              <a:rPr lang="cs-CZ" dirty="0"/>
              <a:t>, myslím si, že mám vyhráno, ale ono je to zakázáno plošně</a:t>
            </a:r>
          </a:p>
        </p:txBody>
      </p:sp>
    </p:spTree>
    <p:extLst>
      <p:ext uri="{BB962C8B-B14F-4D97-AF65-F5344CB8AC3E}">
        <p14:creationId xmlns:p14="http://schemas.microsoft.com/office/powerpoint/2010/main" val="4113390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16B2-D441-45ED-A864-EAE0A6B8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F62330-9D10-4B74-8946-E2B548ABC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16928" r="33870" b="12148"/>
          <a:stretch/>
        </p:blipFill>
        <p:spPr>
          <a:xfrm>
            <a:off x="1838121" y="857250"/>
            <a:ext cx="8401255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Mají hrát stejnou roli jako celní závazky u GATT </a:t>
            </a:r>
            <a:r>
              <a:rPr lang="cs-CZ" dirty="0"/>
              <a:t>– ale jsou méně přehledné</a:t>
            </a:r>
          </a:p>
          <a:p>
            <a:r>
              <a:rPr lang="cs-CZ" dirty="0"/>
              <a:t>USA – seznam má 78 stran, k němu jsou tři další dokumenty s dodatky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488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Závazků opět existuje více u vyspělých než u rozvojových zemí</a:t>
            </a:r>
          </a:p>
          <a:p>
            <a:r>
              <a:rPr lang="cs-CZ" b="1" dirty="0"/>
              <a:t>Vyspělé státy </a:t>
            </a:r>
            <a:r>
              <a:rPr lang="cs-CZ" dirty="0"/>
              <a:t>mají nějaký závazek pro více než </a:t>
            </a:r>
            <a:r>
              <a:rPr lang="cs-CZ" b="1" dirty="0"/>
              <a:t>polovinu služeb</a:t>
            </a:r>
            <a:r>
              <a:rPr lang="cs-CZ" dirty="0"/>
              <a:t>, asi </a:t>
            </a:r>
            <a:r>
              <a:rPr lang="cs-CZ" b="1" dirty="0"/>
              <a:t>u třetiny zavedly úplně volný obchod </a:t>
            </a:r>
          </a:p>
          <a:p>
            <a:r>
              <a:rPr lang="cs-CZ" dirty="0"/>
              <a:t>Rozvojové země mají závazky jen u asi 15 %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2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93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osoba, malé, kočka, mladý&#10;&#10;Popis byl vytvořen automaticky">
            <a:extLst>
              <a:ext uri="{FF2B5EF4-FFF2-40B4-BE49-F238E27FC236}">
                <a16:creationId xmlns:a16="http://schemas.microsoft.com/office/drawing/2014/main" id="{B5988B69-B5D1-4B7E-B805-16B740AD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6" y="2771775"/>
            <a:ext cx="8292699" cy="30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endParaRPr lang="cs-CZ" dirty="0"/>
          </a:p>
          <a:p>
            <a:r>
              <a:rPr lang="cs-CZ" dirty="0"/>
              <a:t>WTO toho se služby dělá ve smlouvě GATS, tj. není to jenom teoretické rozdělení!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47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Naprostý krach jednání</a:t>
            </a:r>
          </a:p>
          <a:p>
            <a:r>
              <a:rPr lang="cs-CZ" dirty="0"/>
              <a:t>Rozvojové země nebyly ochotné dělat žádné ústupky, pokud nebude liberalizován </a:t>
            </a:r>
            <a:r>
              <a:rPr lang="cs-CZ" b="1" dirty="0"/>
              <a:t>pohyb poskytovatelů </a:t>
            </a:r>
          </a:p>
          <a:p>
            <a:r>
              <a:rPr lang="cs-CZ" b="1" dirty="0"/>
              <a:t>Nezájem exportní lobby ve vyspělých zemích</a:t>
            </a:r>
          </a:p>
          <a:p>
            <a:r>
              <a:rPr lang="cs-CZ" b="1" dirty="0"/>
              <a:t>Strach spotřebitelů </a:t>
            </a:r>
            <a:r>
              <a:rPr lang="cs-CZ" dirty="0"/>
              <a:t>a národních regulátorů z liberalizace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liberalizaci obchodu se službami </a:t>
            </a:r>
            <a:r>
              <a:rPr lang="cs-CZ" b="1" dirty="0"/>
              <a:t>mimo GATS a WTO</a:t>
            </a:r>
          </a:p>
          <a:p>
            <a:r>
              <a:rPr lang="cs-CZ" b="1" dirty="0"/>
              <a:t>= jednostranně, případně regionálně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9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b="1" dirty="0"/>
              <a:t>Signatáři jsou univerzálně vázáni pouze principy MFN (s výjimkami) a transparentnosti</a:t>
            </a:r>
          </a:p>
          <a:p>
            <a:r>
              <a:rPr lang="cs-CZ" b="1" dirty="0"/>
              <a:t>Národní zacházení a přístup na trh se aplikují pouze když se k tomu stát zaváže ve svém seznamu závazků</a:t>
            </a:r>
          </a:p>
          <a:p>
            <a:endParaRPr lang="cs-CZ" dirty="0"/>
          </a:p>
          <a:p>
            <a:r>
              <a:rPr lang="cs-CZ" dirty="0"/>
              <a:t>&gt; GATS tvoří právní rámec pro budoucí jednání ve WTO</a:t>
            </a:r>
          </a:p>
          <a:p>
            <a:r>
              <a:rPr lang="cs-CZ" b="1" dirty="0"/>
              <a:t>Úspěch – větší transparentnost překážek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91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904EA-DB36-49F9-B6AC-39611113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B0209-BBED-4CE5-9F49-1D0F7415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pozornost, zvládli jste dost možná nejnáročnější téma kurzu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01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Přesto služby tvoří přibližně </a:t>
            </a:r>
            <a:r>
              <a:rPr lang="cs-CZ" b="1" dirty="0">
                <a:sym typeface="Wingdings" panose="05000000000000000000" pitchFamily="2" charset="2"/>
              </a:rPr>
              <a:t>20 % světového obchodu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  <a:p>
            <a:r>
              <a:rPr lang="cs-CZ" dirty="0"/>
              <a:t>Velké propojení s FDI – </a:t>
            </a:r>
            <a:r>
              <a:rPr lang="cs-CZ" b="1" dirty="0"/>
              <a:t>2005 do služeb směřovalo cca 60 % FDI! </a:t>
            </a:r>
            <a:r>
              <a:rPr lang="cs-CZ" dirty="0"/>
              <a:t>(banky, mobilní operátoři…)</a:t>
            </a:r>
          </a:p>
        </p:txBody>
      </p:sp>
    </p:spTree>
    <p:extLst>
      <p:ext uri="{BB962C8B-B14F-4D97-AF65-F5344CB8AC3E}">
        <p14:creationId xmlns:p14="http://schemas.microsoft.com/office/powerpoint/2010/main" val="173476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cla!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monopol na produkci elektřiny…)</a:t>
            </a:r>
          </a:p>
          <a:p>
            <a:r>
              <a:rPr lang="cs-CZ" b="1" dirty="0"/>
              <a:t>Netarifní překážky </a:t>
            </a:r>
            <a:r>
              <a:rPr lang="cs-CZ" dirty="0"/>
              <a:t>– zákaz migrace, přesunů kapitálu</a:t>
            </a:r>
          </a:p>
          <a:p>
            <a:r>
              <a:rPr lang="cs-CZ" dirty="0"/>
              <a:t>- službu smí vykonávat jen rezident/občan</a:t>
            </a:r>
          </a:p>
          <a:p>
            <a:r>
              <a:rPr lang="cs-CZ" dirty="0"/>
              <a:t>- nejvíce uzavřené – „profesionální služby“ – advokáti, architekti, lékaři atd. - právo poskytovat vázané na členství v komoře, získání certifikátu, diplom z domácí univerzity</a:t>
            </a:r>
          </a:p>
        </p:txBody>
      </p:sp>
    </p:spTree>
    <p:extLst>
      <p:ext uri="{BB962C8B-B14F-4D97-AF65-F5344CB8AC3E}">
        <p14:creationId xmlns:p14="http://schemas.microsoft.com/office/powerpoint/2010/main" val="2665334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1972</Words>
  <Application>Microsoft Office PowerPoint</Application>
  <PresentationFormat>Širokoúhlá obrazovka</PresentationFormat>
  <Paragraphs>239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Motiv Office</vt:lpstr>
      <vt:lpstr>Obchod se službami</vt:lpstr>
      <vt:lpstr>Obchod se službami</vt:lpstr>
      <vt:lpstr>Obchod se službami</vt:lpstr>
      <vt:lpstr>Služby</vt:lpstr>
      <vt:lpstr>Obchod se službami</vt:lpstr>
      <vt:lpstr>Obchod se službami</vt:lpstr>
      <vt:lpstr>Obchod se službami</vt:lpstr>
      <vt:lpstr>Obchod se službami</vt:lpstr>
      <vt:lpstr>Překážky obchodu se službami</vt:lpstr>
      <vt:lpstr>Prezentace aplikace PowerPoint</vt:lpstr>
      <vt:lpstr>Překážky obchodu se službami</vt:lpstr>
      <vt:lpstr>Překážky obchodu se službami</vt:lpstr>
      <vt:lpstr>Politická ekonomie obchodu se službami</vt:lpstr>
      <vt:lpstr>Služby a WTO</vt:lpstr>
      <vt:lpstr>GATS</vt:lpstr>
      <vt:lpstr>Prezentace aplikace PowerPoint</vt:lpstr>
      <vt:lpstr>GATS</vt:lpstr>
      <vt:lpstr>GATS</vt:lpstr>
      <vt:lpstr>Prezentace aplikace PowerPoint</vt:lpstr>
      <vt:lpstr>Prezentace aplikace PowerPoint</vt:lpstr>
      <vt:lpstr>GATS</vt:lpstr>
      <vt:lpstr>Principy GATS – Doložka nejvyšších výhod</vt:lpstr>
      <vt:lpstr>Principy GATS – Doložka nejvyšších výhod</vt:lpstr>
      <vt:lpstr>Principy GATS - Transparentnost</vt:lpstr>
      <vt:lpstr>Principy GATS - Národní zacházení</vt:lpstr>
      <vt:lpstr>Národní zacházení</vt:lpstr>
      <vt:lpstr>Prezentace aplikace PowerPoint</vt:lpstr>
      <vt:lpstr>Prezentace aplikace PowerPoint</vt:lpstr>
      <vt:lpstr>Typy závazků uváděné v seznamech</vt:lpstr>
      <vt:lpstr>Národní zacházení</vt:lpstr>
      <vt:lpstr>Národní zacházení</vt:lpstr>
      <vt:lpstr>Principy GATS - Přístup na trh</vt:lpstr>
      <vt:lpstr>Principy GATS - Přístup na trh</vt:lpstr>
      <vt:lpstr>Přístup na trh a národní zacházení</vt:lpstr>
      <vt:lpstr>Přístup na trh a národní zacházení</vt:lpstr>
      <vt:lpstr>Přístup na trh</vt:lpstr>
      <vt:lpstr>Přístup na trh</vt:lpstr>
      <vt:lpstr>Přístup na trh</vt:lpstr>
      <vt:lpstr>Přístup na trh</vt:lpstr>
      <vt:lpstr>Kontrolní otázky ze stránek WTO</vt:lpstr>
      <vt:lpstr>Kontrolní otázky ze stránek WTO</vt:lpstr>
      <vt:lpstr>Příklad závazků - Tádžikistán</vt:lpstr>
      <vt:lpstr>Typy závazků uváděné v seznamech</vt:lpstr>
      <vt:lpstr>Horizontální závazky</vt:lpstr>
      <vt:lpstr>Prezentace aplikace PowerPoint</vt:lpstr>
      <vt:lpstr>Seznamy závazků</vt:lpstr>
      <vt:lpstr>Seznamy závazků</vt:lpstr>
      <vt:lpstr>Prezentace aplikace PowerPoint</vt:lpstr>
      <vt:lpstr>Prezentace aplikace PowerPoint</vt:lpstr>
      <vt:lpstr>Jednání během Katarského kola (2001 - ???)</vt:lpstr>
      <vt:lpstr>Jednání během Katarského kola (2001 - ???)</vt:lpstr>
      <vt:lpstr>GATS –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službami; mezinárodní investiční právo</dc:title>
  <dc:creator>Svatoň</dc:creator>
  <cp:lastModifiedBy>Svatoň</cp:lastModifiedBy>
  <cp:revision>89</cp:revision>
  <dcterms:created xsi:type="dcterms:W3CDTF">2020-03-03T14:14:51Z</dcterms:created>
  <dcterms:modified xsi:type="dcterms:W3CDTF">2020-04-21T18:16:16Z</dcterms:modified>
</cp:coreProperties>
</file>