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276" r:id="rId4"/>
    <p:sldId id="316" r:id="rId5"/>
    <p:sldId id="277" r:id="rId6"/>
    <p:sldId id="282" r:id="rId7"/>
    <p:sldId id="278" r:id="rId8"/>
    <p:sldId id="281" r:id="rId9"/>
    <p:sldId id="317" r:id="rId10"/>
    <p:sldId id="283" r:id="rId11"/>
    <p:sldId id="288" r:id="rId12"/>
    <p:sldId id="284" r:id="rId13"/>
    <p:sldId id="285" r:id="rId14"/>
    <p:sldId id="286" r:id="rId15"/>
    <p:sldId id="287" r:id="rId16"/>
    <p:sldId id="290" r:id="rId17"/>
    <p:sldId id="257" r:id="rId18"/>
    <p:sldId id="292" r:id="rId19"/>
    <p:sldId id="293" r:id="rId20"/>
    <p:sldId id="294" r:id="rId21"/>
    <p:sldId id="291" r:id="rId22"/>
    <p:sldId id="295" r:id="rId23"/>
    <p:sldId id="296" r:id="rId24"/>
    <p:sldId id="297" r:id="rId25"/>
    <p:sldId id="303" r:id="rId26"/>
    <p:sldId id="258" r:id="rId27"/>
    <p:sldId id="264" r:id="rId28"/>
    <p:sldId id="318" r:id="rId29"/>
    <p:sldId id="270" r:id="rId30"/>
    <p:sldId id="312" r:id="rId31"/>
    <p:sldId id="319" r:id="rId32"/>
    <p:sldId id="265" r:id="rId33"/>
    <p:sldId id="298" r:id="rId34"/>
    <p:sldId id="266" r:id="rId35"/>
    <p:sldId id="299" r:id="rId36"/>
    <p:sldId id="304" r:id="rId37"/>
    <p:sldId id="263" r:id="rId38"/>
    <p:sldId id="259" r:id="rId39"/>
    <p:sldId id="300" r:id="rId40"/>
    <p:sldId id="260" r:id="rId41"/>
    <p:sldId id="301" r:id="rId42"/>
    <p:sldId id="262" r:id="rId43"/>
    <p:sldId id="302" r:id="rId44"/>
    <p:sldId id="261" r:id="rId45"/>
    <p:sldId id="321" r:id="rId46"/>
    <p:sldId id="268" r:id="rId47"/>
    <p:sldId id="311" r:id="rId48"/>
    <p:sldId id="267" r:id="rId49"/>
    <p:sldId id="310" r:id="rId50"/>
    <p:sldId id="320" r:id="rId51"/>
    <p:sldId id="322" r:id="rId52"/>
    <p:sldId id="271" r:id="rId53"/>
    <p:sldId id="334" r:id="rId54"/>
    <p:sldId id="272" r:id="rId55"/>
    <p:sldId id="273" r:id="rId56"/>
    <p:sldId id="324" r:id="rId57"/>
    <p:sldId id="326" r:id="rId58"/>
    <p:sldId id="327" r:id="rId59"/>
    <p:sldId id="328" r:id="rId60"/>
    <p:sldId id="330" r:id="rId61"/>
    <p:sldId id="329" r:id="rId62"/>
    <p:sldId id="325" r:id="rId63"/>
    <p:sldId id="333" r:id="rId64"/>
    <p:sldId id="331" r:id="rId65"/>
    <p:sldId id="323" r:id="rId6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0A4B8-ED57-46E7-AA74-1617F4C5A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0FB297-BDB4-42FB-8275-1A4DBC1DD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3E34EC-5EBE-4348-914B-443132C8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F6CB3C-0AB4-411F-9911-09180004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2B6F66-8CF8-417E-B55E-2E15687E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7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91A6B-0C2B-4AAA-A433-97D58F22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17C5A1-B471-43FB-AD55-D20BEB019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5ED576-7E71-421C-9370-1CF3FFED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13E414-4536-4A36-A18A-AF6A6F53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69F479-2420-4304-BE9F-AB711B3F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5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5C196F7-238B-4C84-9C3B-B6D9338EE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2C73E9-7BC8-4C34-B338-08CAC0B0C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9D1C0D-0539-4EA7-B032-545E943E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B6FC88-4906-4F37-8256-40660E37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556850-D15B-4767-A230-FC4DF938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2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4FE83-849C-4EDA-A534-D7D41350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6537E1-E834-42DF-BE5D-D387D52BD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15DF2C-04A0-4C00-BB0C-267E93E71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14D5C7-413E-4494-A36B-EB099184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8D3613-A44B-4954-BFED-A9BA510D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3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F7131-6797-4F8B-842E-295030B0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3F7DF9-DF25-4235-9DC1-AD6F6D4BC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0CDE33-8757-42BF-94D2-CA1A9690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604549-C057-4C4A-A83C-B5D8086B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94FAB7-3EF7-4CDD-8888-C5B30E0E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3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312D8-21EC-47E7-B4EF-563F23E7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8E159-2725-477F-B55E-10A9B55E5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B3E201-C0D2-49D9-A3FD-3B4FFAF45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9B87B7-A14C-41B9-86FE-AABC369B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A518E5-01AA-4B83-B695-82391DAC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9EEF66-4F00-400D-80FE-93081126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5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B1342-5454-429E-90AA-F970EC9F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1C30F8-1638-4BBF-9946-C446B9553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BE84AF-9EBD-409B-AF71-BF03BF840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58E683-D94E-48FF-A9EA-6F5C1699A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260F98-BC99-4B43-9017-B11AF66EA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50BDC30-13BF-4502-9BB2-323392B0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4C4DB21-CCF1-4251-9E92-BB6AE6C0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232D95F-ECE1-4B1F-A667-F853E6BE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5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F5F31-960B-4BA7-9947-A9A57D9F8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6CED9B1-1DF1-49AE-90D5-C4C7D901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6B2026-D098-485B-BE6E-B08574C0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48A24F-7D12-4AE3-A868-616011E6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174B5B9-68A0-4671-B227-7D7CBC65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8A60325-447C-48E4-A271-05BE2477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DC7CB0-DAC6-4262-9E74-868CD8F0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2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227107-41A5-48CE-BFF2-49CDF339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209B83-052A-4012-80AC-9E1B8A717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7E7AA4-3FDA-49D6-AB0E-AFFB6BEC7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BFCB45-CC93-48AD-820C-15D988F9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2CFBDA-1A83-438A-B117-F2557E45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3357AE-9596-4A75-B25E-C990560F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3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137E1-5758-4664-B716-53678F76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CD2FBBB-407E-486E-9557-575680D48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1F8D73-730E-4EA7-B620-673D53D71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F850BA-FAE5-4493-954D-460AA5FB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0B6209-4079-4F51-A219-E63D88E9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95ACC3-E258-4652-82C2-C45B8D84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7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8BC0545-9152-43D8-A51C-67D7538A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9D2BE2-A2C5-46E0-B346-BF757D997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469100-6707-4B5E-862B-4D56BAD16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5C45-05C1-443A-912F-9E265ABEB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80C0CD-86C8-4DAA-902C-13E210691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C25DC9-F159-45FE-9752-1C7BFBD76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5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82E3F-CABF-478E-A6AB-08B5C9A3AC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 GATT k WTO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D83EE1-0E3D-4445-A372-FF8E91A500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Mezinárodní obchodní režim, jaro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7"/>
    </mc:Choice>
    <mc:Fallback xmlns="">
      <p:transition spd="slow" advTm="642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6E46A-9305-4B0A-BD96-C1306F9C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9B193A-5C80-4273-9CC2-9F76C8D81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Co významného pro mezinárodní obchod se stalo v roce 1957?</a:t>
            </a:r>
          </a:p>
          <a:p>
            <a:endParaRPr lang="cs-CZ" dirty="0"/>
          </a:p>
          <a:p>
            <a:r>
              <a:rPr lang="cs-CZ" dirty="0" err="1"/>
              <a:t>Hoeckman</a:t>
            </a:r>
            <a:r>
              <a:rPr lang="cs-CZ" dirty="0"/>
              <a:t> a </a:t>
            </a:r>
            <a:r>
              <a:rPr lang="cs-CZ" dirty="0" err="1"/>
              <a:t>Kostecki</a:t>
            </a:r>
            <a:r>
              <a:rPr lang="cs-CZ" dirty="0"/>
              <a:t> str. 136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9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6E46A-9305-4B0A-BD96-C1306F9C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9B193A-5C80-4273-9CC2-9F76C8D81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Obrázek 6" descr="Obsah obrázku budova, exteriér, osoba, fotka&#10;&#10;Popis byl vytvořen automaticky">
            <a:extLst>
              <a:ext uri="{FF2B5EF4-FFF2-40B4-BE49-F238E27FC236}">
                <a16:creationId xmlns:a16="http://schemas.microsoft.com/office/drawing/2014/main" id="{39766E3B-3576-4BE0-868C-CFBB35F84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929046"/>
            <a:ext cx="7334249" cy="53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5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8960F-3C3D-4789-843F-93D89C4F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A1774A-1CD5-4626-BD34-FB7B050F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Jak se změnila jednání o clech během Kennedyho kola?</a:t>
            </a:r>
          </a:p>
          <a:p>
            <a:endParaRPr lang="cs-CZ" dirty="0"/>
          </a:p>
          <a:p>
            <a:r>
              <a:rPr lang="cs-CZ" dirty="0" err="1"/>
              <a:t>Hoeckman</a:t>
            </a:r>
            <a:r>
              <a:rPr lang="cs-CZ" dirty="0"/>
              <a:t> a </a:t>
            </a:r>
            <a:r>
              <a:rPr lang="cs-CZ" dirty="0" err="1"/>
              <a:t>Kostecki</a:t>
            </a:r>
            <a:r>
              <a:rPr lang="cs-CZ" dirty="0"/>
              <a:t> str. 136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43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Jaká témata se v rámci GATT nedařilo řešit?</a:t>
            </a:r>
          </a:p>
        </p:txBody>
      </p:sp>
    </p:spTree>
    <p:extLst>
      <p:ext uri="{BB962C8B-B14F-4D97-AF65-F5344CB8AC3E}">
        <p14:creationId xmlns:p14="http://schemas.microsoft.com/office/powerpoint/2010/main" val="3951935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Jaká témata se v rámci GATT nedařilo řešit?</a:t>
            </a:r>
          </a:p>
          <a:p>
            <a:r>
              <a:rPr lang="cs-CZ" dirty="0"/>
              <a:t>= věci důležité pro světovou ekonomiku, které nejsou obchod s průmyslovým zbožím</a:t>
            </a:r>
          </a:p>
        </p:txBody>
      </p:sp>
    </p:spTree>
    <p:extLst>
      <p:ext uri="{BB962C8B-B14F-4D97-AF65-F5344CB8AC3E}">
        <p14:creationId xmlns:p14="http://schemas.microsoft.com/office/powerpoint/2010/main" val="391601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Jaká témata se v rámci GATT nedařilo řešit?</a:t>
            </a:r>
          </a:p>
          <a:p>
            <a:r>
              <a:rPr lang="cs-CZ" dirty="0"/>
              <a:t>= věci důležité pro světovou ekonomiku, které nejsou cla na obchod s průmyslovým zbožím</a:t>
            </a:r>
          </a:p>
          <a:p>
            <a:r>
              <a:rPr lang="cs-CZ" b="1" dirty="0"/>
              <a:t>Zemědělství, textil</a:t>
            </a:r>
          </a:p>
          <a:p>
            <a:r>
              <a:rPr lang="cs-CZ" b="1" dirty="0"/>
              <a:t>Služby</a:t>
            </a:r>
          </a:p>
          <a:p>
            <a:r>
              <a:rPr lang="cs-CZ" b="1" dirty="0"/>
              <a:t>Investice</a:t>
            </a:r>
          </a:p>
          <a:p>
            <a:r>
              <a:rPr lang="cs-CZ" b="1" dirty="0"/>
              <a:t>Duševní vlastnictví</a:t>
            </a:r>
          </a:p>
          <a:p>
            <a:r>
              <a:rPr lang="cs-CZ" b="1" dirty="0"/>
              <a:t>Netarifní překážky obchodu</a:t>
            </a:r>
          </a:p>
        </p:txBody>
      </p:sp>
    </p:spTree>
    <p:extLst>
      <p:ext uri="{BB962C8B-B14F-4D97-AF65-F5344CB8AC3E}">
        <p14:creationId xmlns:p14="http://schemas.microsoft.com/office/powerpoint/2010/main" val="1962774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0843A-8CF2-4FD0-BC9F-2F6D08C6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C3388-94CB-4530-A7EC-04E8C8CB8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WTO</a:t>
            </a:r>
          </a:p>
          <a:p>
            <a:r>
              <a:rPr lang="cs-CZ" dirty="0"/>
              <a:t>Orgány a fungování WTO</a:t>
            </a:r>
          </a:p>
          <a:p>
            <a:r>
              <a:rPr lang="cs-CZ" dirty="0"/>
              <a:t>Přehled smluv existujících v rámci WTO</a:t>
            </a:r>
          </a:p>
          <a:p>
            <a:r>
              <a:rPr lang="cs-CZ" dirty="0"/>
              <a:t>Specifikace režimu pro obchod s průmyslovým zbožím – pokračování z minula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62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0EB12-A627-48BA-8E5A-3C9358C1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br>
              <a:rPr lang="cs-CZ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80AA2-5011-4749-B9EB-438BD702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1986 - 1993</a:t>
            </a:r>
          </a:p>
        </p:txBody>
      </p:sp>
    </p:spTree>
    <p:extLst>
      <p:ext uri="{BB962C8B-B14F-4D97-AF65-F5344CB8AC3E}">
        <p14:creationId xmlns:p14="http://schemas.microsoft.com/office/powerpoint/2010/main" val="246565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A0C80-21B0-40EA-8C49-F06A2E16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83B09-0DEC-4019-9A7E-DA71DA0C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ve vyspělých zemích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9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A0C80-21B0-40EA-8C49-F06A2E16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83B09-0DEC-4019-9A7E-DA71DA0C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Neoliberální obrat </a:t>
            </a:r>
            <a:r>
              <a:rPr lang="cs-CZ" dirty="0"/>
              <a:t>ve vyspělých zemích</a:t>
            </a:r>
          </a:p>
          <a:p>
            <a:r>
              <a:rPr lang="cs-CZ" dirty="0"/>
              <a:t>Předtím – Keynesiánství</a:t>
            </a:r>
          </a:p>
          <a:p>
            <a:r>
              <a:rPr lang="cs-CZ" dirty="0"/>
              <a:t>Progresivní daně, státní podniky</a:t>
            </a:r>
          </a:p>
          <a:p>
            <a:r>
              <a:rPr lang="cs-CZ" b="1" dirty="0"/>
              <a:t>Silné odbory, sociální stát &gt; posilování AD</a:t>
            </a:r>
          </a:p>
          <a:p>
            <a:r>
              <a:rPr lang="cs-CZ" dirty="0"/>
              <a:t>70s – stagflace – problém s vysokou inflací i nezaměstnaností</a:t>
            </a:r>
          </a:p>
          <a:p>
            <a:r>
              <a:rPr lang="cs-CZ" dirty="0"/>
              <a:t>Řešení – oslabení odborů a restriktivní MON &gt; pokles cen a mezd = omezení inflace </a:t>
            </a:r>
            <a:r>
              <a:rPr lang="cs-CZ" dirty="0">
                <a:sym typeface="Wingdings" panose="05000000000000000000" pitchFamily="2" charset="2"/>
              </a:rPr>
              <a:t>, více pracovních míst  </a:t>
            </a:r>
          </a:p>
          <a:p>
            <a:r>
              <a:rPr lang="cs-CZ" dirty="0">
                <a:sym typeface="Wingdings" panose="05000000000000000000" pitchFamily="2" charset="2"/>
              </a:rPr>
              <a:t>Obrat k volnému trhu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1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8C2BCF-1C89-4004-895E-13951153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GATT 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3DF5C0-EEC6-4A8D-9005-E9C0662F4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Nejdůležitější přednáška – pokud to bude možné, projdeme si ji znovu společně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Dlouhá a náročná  , ale měla by vám pomoci pochopit nejzásadnější témata kurzu 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3138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F669C-67AE-4D95-AA8B-B0B0ADA4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Winter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discontent</a:t>
            </a:r>
            <a:r>
              <a:rPr lang="cs-CZ" dirty="0"/>
              <a:t> 1978-79</a:t>
            </a:r>
            <a:endParaRPr lang="en-US" dirty="0"/>
          </a:p>
        </p:txBody>
      </p:sp>
      <p:pic>
        <p:nvPicPr>
          <p:cNvPr id="5" name="Zástupný obsah 4" descr="Obsah obrázku exteriér, budova, město, ulice&#10;&#10;Popis byl vytvořen automaticky">
            <a:extLst>
              <a:ext uri="{FF2B5EF4-FFF2-40B4-BE49-F238E27FC236}">
                <a16:creationId xmlns:a16="http://schemas.microsoft.com/office/drawing/2014/main" id="{00F67ACC-A320-4FA4-8AA2-BC436E687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7" y="1953418"/>
            <a:ext cx="5870012" cy="3856831"/>
          </a:xfrm>
        </p:spPr>
      </p:pic>
    </p:spTree>
    <p:extLst>
      <p:ext uri="{BB962C8B-B14F-4D97-AF65-F5344CB8AC3E}">
        <p14:creationId xmlns:p14="http://schemas.microsoft.com/office/powerpoint/2010/main" val="146413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66C87-3F5C-4F69-AF92-140D0928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už, osoba, oblek, nošení&#10;&#10;Popis byl vytvořen automaticky">
            <a:extLst>
              <a:ext uri="{FF2B5EF4-FFF2-40B4-BE49-F238E27FC236}">
                <a16:creationId xmlns:a16="http://schemas.microsoft.com/office/drawing/2014/main" id="{98B67CF7-98A6-43E7-9E08-C5B5E273B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7" y="1815306"/>
            <a:ext cx="3776663" cy="4716131"/>
          </a:xfrm>
        </p:spPr>
      </p:pic>
      <p:pic>
        <p:nvPicPr>
          <p:cNvPr id="7" name="Obrázek 6" descr="Obsah obrázku osoba, muž, stojící, držení&#10;&#10;Popis byl vytvořen automaticky">
            <a:extLst>
              <a:ext uri="{FF2B5EF4-FFF2-40B4-BE49-F238E27FC236}">
                <a16:creationId xmlns:a16="http://schemas.microsoft.com/office/drawing/2014/main" id="{10AE925A-A123-4070-87E7-A04332DC1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15306"/>
            <a:ext cx="3434715" cy="477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61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E4DCE-4D3A-4E2C-8197-2F051053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80D00-D6F5-4A0B-9B35-45508C98E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také </a:t>
            </a:r>
            <a:r>
              <a:rPr lang="cs-CZ" b="1" dirty="0"/>
              <a:t>v rozvojových zemích</a:t>
            </a:r>
          </a:p>
          <a:p>
            <a:r>
              <a:rPr lang="cs-CZ" dirty="0"/>
              <a:t>Předtím – protekcionismus, strategie nahrazování importu (</a:t>
            </a:r>
            <a:r>
              <a:rPr lang="cs-CZ" b="1" dirty="0"/>
              <a:t>ISI</a:t>
            </a:r>
            <a:r>
              <a:rPr lang="cs-CZ" dirty="0"/>
              <a:t>)</a:t>
            </a:r>
          </a:p>
          <a:p>
            <a:r>
              <a:rPr lang="cs-CZ" dirty="0"/>
              <a:t>Dluhová krize – kvůli uvolnění kapitálových kontrol a posílení </a:t>
            </a:r>
            <a:r>
              <a:rPr lang="cs-CZ" dirty="0" err="1"/>
              <a:t>dollaru</a:t>
            </a:r>
            <a:endParaRPr lang="cs-CZ" dirty="0"/>
          </a:p>
          <a:p>
            <a:r>
              <a:rPr lang="cs-CZ" dirty="0"/>
              <a:t>&gt; IMF a WB – šetření, privatizace státních podniků, </a:t>
            </a:r>
            <a:r>
              <a:rPr lang="cs-CZ" b="1" dirty="0"/>
              <a:t>liberalizace zahraničního obchodu</a:t>
            </a:r>
          </a:p>
          <a:p>
            <a:r>
              <a:rPr lang="cs-CZ" b="1" dirty="0"/>
              <a:t>Přijímáno dobrovolně! </a:t>
            </a:r>
            <a:r>
              <a:rPr lang="cs-CZ" dirty="0"/>
              <a:t>– soft </a:t>
            </a:r>
            <a:r>
              <a:rPr lang="cs-CZ" dirty="0" err="1"/>
              <a:t>power</a:t>
            </a:r>
            <a:r>
              <a:rPr lang="cs-CZ" dirty="0"/>
              <a:t> Západu</a:t>
            </a:r>
          </a:p>
          <a:p>
            <a:r>
              <a:rPr lang="cs-CZ" dirty="0"/>
              <a:t>&gt; </a:t>
            </a:r>
            <a:r>
              <a:rPr lang="cs-CZ" b="1" dirty="0"/>
              <a:t>ochota rozvojových zemí zapojit se do systému GATT!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48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963DD-13FA-4EDF-B7D6-638CFA8E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BFCB43-ECB0-444A-8FC0-7201BE1B8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Zemědělství, textil</a:t>
            </a:r>
          </a:p>
          <a:p>
            <a:r>
              <a:rPr lang="cs-CZ" dirty="0"/>
              <a:t>Služby</a:t>
            </a:r>
          </a:p>
          <a:p>
            <a:r>
              <a:rPr lang="cs-CZ" dirty="0"/>
              <a:t>Investice</a:t>
            </a:r>
          </a:p>
          <a:p>
            <a:r>
              <a:rPr lang="cs-CZ" dirty="0"/>
              <a:t>Duševní vlastnictví</a:t>
            </a:r>
          </a:p>
          <a:p>
            <a:r>
              <a:rPr lang="cs-CZ" dirty="0"/>
              <a:t>Netarifní překážky</a:t>
            </a:r>
          </a:p>
          <a:p>
            <a:endParaRPr lang="cs-CZ" dirty="0"/>
          </a:p>
          <a:p>
            <a:r>
              <a:rPr lang="cs-CZ" b="1" dirty="0"/>
              <a:t>&gt; Potřeba nových smluv, které upraví tyto otázky</a:t>
            </a:r>
          </a:p>
          <a:p>
            <a:r>
              <a:rPr lang="cs-CZ" dirty="0"/>
              <a:t>= GATT už nebyl dostačující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93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4C3D-E955-46AB-A670-71A0278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F510-3DB1-4873-991A-0DE5825A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Návrh Kanady – </a:t>
            </a:r>
            <a:r>
              <a:rPr lang="cs-CZ" b="1" dirty="0"/>
              <a:t>založení mezinárodní organizace, která by spravovala GATT + nové smlouvy uzavřené během </a:t>
            </a:r>
            <a:r>
              <a:rPr lang="cs-CZ" b="1" dirty="0" err="1"/>
              <a:t>Tokyjského</a:t>
            </a:r>
            <a:r>
              <a:rPr lang="cs-CZ" b="1" dirty="0"/>
              <a:t> a Uruguayského kola</a:t>
            </a:r>
          </a:p>
          <a:p>
            <a:endParaRPr lang="cs-CZ" b="1" dirty="0"/>
          </a:p>
          <a:p>
            <a:r>
              <a:rPr lang="cs-CZ" dirty="0"/>
              <a:t>&gt; </a:t>
            </a:r>
            <a:r>
              <a:rPr lang="cs-CZ" dirty="0" err="1"/>
              <a:t>Marakéšská</a:t>
            </a:r>
            <a:r>
              <a:rPr lang="cs-CZ" dirty="0"/>
              <a:t> dohoda = </a:t>
            </a:r>
            <a:r>
              <a:rPr lang="cs-CZ" b="1" dirty="0"/>
              <a:t>Dohoda o zřízení WTO </a:t>
            </a:r>
            <a:r>
              <a:rPr lang="cs-CZ" dirty="0"/>
              <a:t>&gt; vznik WTO k 1. 1. </a:t>
            </a:r>
            <a:r>
              <a:rPr lang="cs-CZ" b="1" dirty="0"/>
              <a:t>1995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8767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9B7DC-1C1F-4F19-96C5-38DB2564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299A2C4-D3F0-4975-9357-96C89DE5D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28862"/>
            <a:ext cx="4889046" cy="2737866"/>
          </a:xfrm>
        </p:spPr>
      </p:pic>
      <p:pic>
        <p:nvPicPr>
          <p:cNvPr id="7" name="Obrázek 6" descr="Obsah obrázku budova, exteriér, město, velké&#10;&#10;Popis byl vytvořen automaticky">
            <a:extLst>
              <a:ext uri="{FF2B5EF4-FFF2-40B4-BE49-F238E27FC236}">
                <a16:creationId xmlns:a16="http://schemas.microsoft.com/office/drawing/2014/main" id="{7A1C55E8-E8A6-41FD-9E35-299FE2F49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7412"/>
            <a:ext cx="4889046" cy="32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84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771E7-20FB-4519-B146-F81107C8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21439-C733-413E-A60A-7AA4C3EC7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Dohoda o zřízení WTO </a:t>
            </a:r>
            <a:r>
              <a:rPr lang="cs-CZ" dirty="0"/>
              <a:t>= „ústava WTO“</a:t>
            </a:r>
          </a:p>
          <a:p>
            <a:r>
              <a:rPr lang="cs-CZ" dirty="0"/>
              <a:t>Ustanovuje orgány WTO a jejich pravomoci (viz dále)</a:t>
            </a:r>
          </a:p>
          <a:p>
            <a:r>
              <a:rPr lang="cs-CZ" dirty="0"/>
              <a:t>Upravuje vnitřní fungování WTO </a:t>
            </a:r>
          </a:p>
          <a:p>
            <a:endParaRPr lang="cs-CZ" dirty="0"/>
          </a:p>
          <a:p>
            <a:r>
              <a:rPr lang="cs-CZ" dirty="0"/>
              <a:t>Odkazuje na </a:t>
            </a:r>
            <a:r>
              <a:rPr lang="cs-CZ" b="1" dirty="0"/>
              <a:t>přílohy</a:t>
            </a:r>
            <a:r>
              <a:rPr lang="cs-CZ" dirty="0"/>
              <a:t>, které obsahují mezinárodní </a:t>
            </a:r>
            <a:r>
              <a:rPr lang="cs-CZ" b="1" dirty="0"/>
              <a:t>smlouvy</a:t>
            </a:r>
          </a:p>
          <a:p>
            <a:r>
              <a:rPr lang="cs-CZ" dirty="0"/>
              <a:t>Nejdůležitější je příloha 1 – </a:t>
            </a:r>
            <a:r>
              <a:rPr lang="cs-CZ" b="1" dirty="0"/>
              <a:t>mnohostranné (</a:t>
            </a:r>
            <a:r>
              <a:rPr lang="cs-CZ" b="1" dirty="0" err="1"/>
              <a:t>multilateral</a:t>
            </a:r>
            <a:r>
              <a:rPr lang="cs-CZ" b="1" dirty="0"/>
              <a:t>) smlouvy</a:t>
            </a:r>
            <a:r>
              <a:rPr lang="cs-CZ" dirty="0"/>
              <a:t>, </a:t>
            </a:r>
            <a:r>
              <a:rPr lang="cs-CZ" b="1" dirty="0"/>
              <a:t>které obsahují závazky, kterými se musí řídit všichni členové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53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1A </a:t>
            </a:r>
            <a:r>
              <a:rPr lang="cs-CZ" dirty="0"/>
              <a:t>– </a:t>
            </a:r>
            <a:r>
              <a:rPr lang="cs-CZ" b="1" dirty="0"/>
              <a:t>GATT 1994 </a:t>
            </a:r>
            <a:r>
              <a:rPr lang="cs-CZ" dirty="0"/>
              <a:t>- </a:t>
            </a:r>
            <a:r>
              <a:rPr lang="cs-CZ" b="1" dirty="0"/>
              <a:t>novelizovaný GATT 1947</a:t>
            </a:r>
          </a:p>
          <a:p>
            <a:r>
              <a:rPr lang="cs-CZ" dirty="0"/>
              <a:t>byl doplněn 6 dohodami o interpretaci sporných článků</a:t>
            </a:r>
          </a:p>
          <a:p>
            <a:r>
              <a:rPr lang="cs-CZ" b="1" dirty="0"/>
              <a:t>jsou k němu připojeny schémata maximálních cel, ke kterým se státy zavázaly</a:t>
            </a:r>
          </a:p>
          <a:p>
            <a:r>
              <a:rPr lang="cs-CZ" b="1" dirty="0"/>
              <a:t>Aplikované clo x celní závazek</a:t>
            </a:r>
          </a:p>
        </p:txBody>
      </p:sp>
    </p:spTree>
    <p:extLst>
      <p:ext uri="{BB962C8B-B14F-4D97-AF65-F5344CB8AC3E}">
        <p14:creationId xmlns:p14="http://schemas.microsoft.com/office/powerpoint/2010/main" val="1165670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0105E-C426-4E6E-86E7-471FC1E8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Aplikované clo x celní závazek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65CAC-990D-4AED-9021-DAEF9C5DF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Aplikované clo – to clo, které země skutečně vybírá</a:t>
            </a:r>
          </a:p>
          <a:p>
            <a:r>
              <a:rPr lang="cs-CZ" dirty="0"/>
              <a:t>Celní závazek – maximální clo, nad které země podle svého závazku ve WTO nesmí aplikované clo zvýšit</a:t>
            </a:r>
          </a:p>
          <a:p>
            <a:r>
              <a:rPr lang="cs-CZ" b="1" dirty="0"/>
              <a:t>V GATT/WTO se jedná o celních závazcích!</a:t>
            </a:r>
          </a:p>
          <a:p>
            <a:r>
              <a:rPr lang="cs-CZ" dirty="0"/>
              <a:t>Země mohou aplikovaná cla samy dále snižovat a potom zvyšovat, vázány jsou v tom pouze principem MFN</a:t>
            </a:r>
          </a:p>
          <a:p>
            <a:r>
              <a:rPr lang="cs-CZ" dirty="0"/>
              <a:t>Vyspělé země – cla jsou většinou zavázána na úrovni aplikovaného cla x rozvojové země si nechávají prostor cla zvyšovat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29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1CC68-9952-408F-9DA4-19418A43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53458-0C74-470F-92C8-72A899952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Celní závazky nelze obcházet opatřeními s ekvivalentním účinkem („</a:t>
            </a:r>
            <a:r>
              <a:rPr lang="cs-CZ" dirty="0" err="1"/>
              <a:t>paratarify</a:t>
            </a:r>
            <a:r>
              <a:rPr lang="cs-CZ" dirty="0"/>
              <a:t>“ – poplatek za celní prohlídku, za směnu peněz…)</a:t>
            </a:r>
          </a:p>
          <a:p>
            <a:r>
              <a:rPr lang="cs-CZ" b="1" dirty="0"/>
              <a:t>Bezpodmínečnost </a:t>
            </a:r>
            <a:r>
              <a:rPr lang="cs-CZ" dirty="0"/>
              <a:t>– ne výměnou za ochranu ŽP nebo pracovníků</a:t>
            </a:r>
          </a:p>
          <a:p>
            <a:r>
              <a:rPr lang="cs-CZ" dirty="0"/>
              <a:t>X preference pro rozvojové země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3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BF453D-5888-4262-825C-95D2A6E4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Otestování znalostí z minula</a:t>
            </a:r>
            <a:r>
              <a:rPr lang="cs-CZ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B16411-8C50-40A8-A24D-51DCED4B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samostudiu – pokud nevíte, naleznete detailní odpovědi v knize nahrané ve studijních materiálech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24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Kromě GATT 1994 sem patří </a:t>
            </a:r>
            <a:r>
              <a:rPr lang="cs-CZ" b="1" dirty="0"/>
              <a:t>13 specifických dohod</a:t>
            </a:r>
            <a:r>
              <a:rPr lang="cs-CZ" dirty="0"/>
              <a:t>, které fungují jako </a:t>
            </a:r>
            <a:r>
              <a:rPr lang="cs-CZ" i="1" dirty="0"/>
              <a:t>lex </a:t>
            </a:r>
            <a:r>
              <a:rPr lang="cs-CZ" i="1" dirty="0" err="1"/>
              <a:t>specialis</a:t>
            </a:r>
            <a:r>
              <a:rPr lang="cs-CZ" dirty="0"/>
              <a:t>, tj. použijí se na danou problematiku přednostně před GATT 1994</a:t>
            </a:r>
          </a:p>
          <a:p>
            <a:endParaRPr lang="cs-CZ" dirty="0"/>
          </a:p>
          <a:p>
            <a:r>
              <a:rPr lang="cs-CZ" b="1" dirty="0"/>
              <a:t>Zemědělství, textil, technické překážky, sanitární fytosanitární opatření, s obchodem spojená investiční opatření (</a:t>
            </a:r>
            <a:r>
              <a:rPr lang="cs-CZ" b="1" dirty="0" err="1"/>
              <a:t>TRIMs</a:t>
            </a:r>
            <a:r>
              <a:rPr lang="cs-CZ" b="1" dirty="0"/>
              <a:t>), nouzová opatření</a:t>
            </a:r>
            <a:r>
              <a:rPr lang="cs-CZ" dirty="0"/>
              <a:t>, opatření pro ochranu platební bilance, </a:t>
            </a:r>
            <a:r>
              <a:rPr lang="cs-CZ" b="1" dirty="0"/>
              <a:t>antidumpingová opatření, subvence </a:t>
            </a:r>
            <a:r>
              <a:rPr lang="cs-CZ" dirty="0"/>
              <a:t>a vyvažující opatření, určování původu, celní oceňování, </a:t>
            </a:r>
            <a:r>
              <a:rPr lang="cs-CZ" dirty="0" err="1"/>
              <a:t>předzásilkové</a:t>
            </a:r>
            <a:r>
              <a:rPr lang="cs-CZ" dirty="0"/>
              <a:t> inspekce, importní licence, usnadňování obchodu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99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05479-1A22-421E-8F07-5FCDDE18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829E6-0A24-4935-B410-E51ADB22E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něco neupravují, použije se obecné pravidlo uvedené v GATT</a:t>
            </a:r>
          </a:p>
          <a:p>
            <a:endParaRPr lang="cs-CZ" dirty="0"/>
          </a:p>
          <a:p>
            <a:r>
              <a:rPr lang="cs-CZ" dirty="0"/>
              <a:t>Upravují sporné otázky, které v původním GATT nebyly dostatečně konkrétní vyřešeny</a:t>
            </a:r>
          </a:p>
        </p:txBody>
      </p:sp>
    </p:spTree>
    <p:extLst>
      <p:ext uri="{BB962C8B-B14F-4D97-AF65-F5344CB8AC3E}">
        <p14:creationId xmlns:p14="http://schemas.microsoft.com/office/powerpoint/2010/main" val="1139597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AD4F-2C23-4D0C-B6A6-23112982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8F7FD-993B-407B-8886-EFA4B238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Příloha 1B – GATS </a:t>
            </a:r>
            <a:r>
              <a:rPr lang="cs-CZ" dirty="0"/>
              <a:t>– </a:t>
            </a:r>
            <a:r>
              <a:rPr lang="cs-CZ" b="1" dirty="0"/>
              <a:t>Všeobecná dohoda o obchodu se službami</a:t>
            </a:r>
          </a:p>
          <a:p>
            <a:r>
              <a:rPr lang="cs-CZ" dirty="0"/>
              <a:t>Žádné speciální dohody, celkově menší liberalizace než u zboží</a:t>
            </a:r>
          </a:p>
          <a:p>
            <a:r>
              <a:rPr lang="cs-CZ" b="1" dirty="0"/>
              <a:t>Příloha 1C – TRIPS – Dohoda o obchodních aspektech práv duševního vlastnictví</a:t>
            </a:r>
          </a:p>
          <a:p>
            <a:r>
              <a:rPr lang="cs-CZ" dirty="0"/>
              <a:t>Jiná problematika! TRIPS neliberalizuje obchod, ale vytváří minimální standard ochrany patentů, autorských práv atd.</a:t>
            </a:r>
          </a:p>
          <a:p>
            <a:endParaRPr lang="cs-CZ" dirty="0"/>
          </a:p>
          <a:p>
            <a:r>
              <a:rPr lang="cs-CZ" b="1" dirty="0"/>
              <a:t>GATT 1994, GATS a TRIPS – tři základní smlouvy!</a:t>
            </a:r>
          </a:p>
        </p:txBody>
      </p:sp>
    </p:spTree>
    <p:extLst>
      <p:ext uri="{BB962C8B-B14F-4D97-AF65-F5344CB8AC3E}">
        <p14:creationId xmlns:p14="http://schemas.microsoft.com/office/powerpoint/2010/main" val="459366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350A5-4CC8-47B3-AF3C-9926AA65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1A7961-4964-4F2D-9770-84AD51F5F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hmotné právo (</a:t>
            </a:r>
            <a:r>
              <a:rPr lang="cs-CZ" b="1" dirty="0"/>
              <a:t>co stát ve své obchodní politice a může a nemůže dělat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b="1" dirty="0"/>
              <a:t>Jediný závazek </a:t>
            </a:r>
            <a:r>
              <a:rPr lang="cs-CZ" dirty="0"/>
              <a:t>– členové v principu musí přijmout všechny závazky z těchto smluv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57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D69BE-CEA0-4CEE-B42C-F4AFB8E5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8D26E-C42A-4B0C-A3A7-76C993757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2 – Ujednání o pravidlech a řízení při řešení sporů</a:t>
            </a:r>
          </a:p>
          <a:p>
            <a:r>
              <a:rPr lang="cs-CZ" dirty="0"/>
              <a:t>Jakým způsobem se budou řešit spory mezi členskými státy o tom, že někdo porušuje smluvní závazek</a:t>
            </a:r>
          </a:p>
          <a:p>
            <a:r>
              <a:rPr lang="cs-CZ" b="1" dirty="0"/>
              <a:t>Příloha 3 – Mechanismus přezkoumávání obchodní politiky</a:t>
            </a:r>
          </a:p>
          <a:p>
            <a:r>
              <a:rPr lang="cs-CZ" dirty="0"/>
              <a:t>Má zajistit transparentnost obchodní politiky a možnost exportérů a importérů seznámit se se svými povinnostmi</a:t>
            </a:r>
          </a:p>
        </p:txBody>
      </p:sp>
    </p:spTree>
    <p:extLst>
      <p:ext uri="{BB962C8B-B14F-4D97-AF65-F5344CB8AC3E}">
        <p14:creationId xmlns:p14="http://schemas.microsoft.com/office/powerpoint/2010/main" val="2322798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083C6-A9D0-46F6-B9E2-E64073E4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7A23E6-A474-47D0-94C0-EF5059FC8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Příloha 4 – Vícestranné (=</a:t>
            </a:r>
            <a:r>
              <a:rPr lang="cs-CZ" b="1" dirty="0" err="1"/>
              <a:t>plurilateral</a:t>
            </a:r>
            <a:r>
              <a:rPr lang="cs-CZ" b="1" dirty="0"/>
              <a:t>) dohody</a:t>
            </a:r>
          </a:p>
          <a:p>
            <a:r>
              <a:rPr lang="cs-CZ" b="1" dirty="0"/>
              <a:t>Dobrovolné</a:t>
            </a:r>
            <a:r>
              <a:rPr lang="cs-CZ" dirty="0"/>
              <a:t>, jenom pro signatáře, </a:t>
            </a:r>
            <a:r>
              <a:rPr lang="cs-CZ" b="1" dirty="0"/>
              <a:t>ne moc důležité</a:t>
            </a:r>
          </a:p>
          <a:p>
            <a:r>
              <a:rPr lang="cs-CZ" dirty="0"/>
              <a:t>Existují dvě - obchod s civilními letadly, pravidla pro veřejné zakázky</a:t>
            </a:r>
          </a:p>
          <a:p>
            <a:r>
              <a:rPr lang="cs-CZ" dirty="0"/>
              <a:t>Vznikly během Tokijského kola jako „kodexy“, protože část států nesouhlasila s jejich zařazením mezi všeobecně závazné mnohostranné dohody</a:t>
            </a:r>
          </a:p>
          <a:p>
            <a:endParaRPr lang="cs-CZ" dirty="0"/>
          </a:p>
          <a:p>
            <a:r>
              <a:rPr lang="cs-CZ" dirty="0"/>
              <a:t>Tuto povahu původně měla řada speciálních dohod (technické překážky, subvence…), </a:t>
            </a:r>
            <a:r>
              <a:rPr lang="cs-CZ" b="1" dirty="0"/>
              <a:t>ve WTO se z nich staly smlouvy mnohostranné</a:t>
            </a:r>
          </a:p>
        </p:txBody>
      </p:sp>
    </p:spTree>
    <p:extLst>
      <p:ext uri="{BB962C8B-B14F-4D97-AF65-F5344CB8AC3E}">
        <p14:creationId xmlns:p14="http://schemas.microsoft.com/office/powerpoint/2010/main" val="1874246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75AA4-A4C3-4F37-ADF4-0A87DA52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Zástupný obsah 12" descr="Obsah obrázku snímek obrazovky&#10;&#10;Popis byl vytvořen automaticky">
            <a:extLst>
              <a:ext uri="{FF2B5EF4-FFF2-40B4-BE49-F238E27FC236}">
                <a16:creationId xmlns:a16="http://schemas.microsoft.com/office/drawing/2014/main" id="{F996E2F9-2738-42EA-8361-B4DCB1459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3" y="638176"/>
            <a:ext cx="10368297" cy="5854700"/>
          </a:xfrm>
        </p:spPr>
      </p:pic>
    </p:spTree>
    <p:extLst>
      <p:ext uri="{BB962C8B-B14F-4D97-AF65-F5344CB8AC3E}">
        <p14:creationId xmlns:p14="http://schemas.microsoft.com/office/powerpoint/2010/main" val="579305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1109A-9143-4F3B-921E-E4154221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C5C8E8-5A01-4F64-8BC7-A7AAF74A0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b="1" dirty="0"/>
              <a:t>Ministerská konference </a:t>
            </a:r>
            <a:r>
              <a:rPr lang="cs-CZ" dirty="0"/>
              <a:t>– schází se alespoň </a:t>
            </a:r>
            <a:r>
              <a:rPr lang="cs-CZ" b="1" dirty="0"/>
              <a:t>jednou za dva roky</a:t>
            </a:r>
            <a:r>
              <a:rPr lang="cs-CZ" dirty="0"/>
              <a:t>, má pravomoc rozhodovat o všech otázkách týkajících se všech smluv, které WTO spravuje – nejvyšší orgán</a:t>
            </a:r>
          </a:p>
          <a:p>
            <a:r>
              <a:rPr lang="cs-CZ" dirty="0"/>
              <a:t>Jsou zastoupeny všechny členské státy, </a:t>
            </a:r>
            <a:r>
              <a:rPr lang="cs-CZ" b="1" dirty="0"/>
              <a:t>celní unie (EU!) vystupují jako celek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08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1E357-9940-4B2D-9818-A8E81A5D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D5D135-B8DD-4888-A8EE-89C22CB7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2) </a:t>
            </a:r>
            <a:r>
              <a:rPr lang="cs-CZ" b="1" dirty="0"/>
              <a:t>Generální rada </a:t>
            </a:r>
            <a:r>
              <a:rPr lang="cs-CZ" dirty="0"/>
              <a:t>– stálý orgán, rozhoduje o běžných záležitostech mezi konáním konferencí</a:t>
            </a:r>
          </a:p>
          <a:p>
            <a:r>
              <a:rPr lang="cs-CZ" dirty="0"/>
              <a:t>Státy zastupují kariérní diplomaté</a:t>
            </a:r>
          </a:p>
          <a:p>
            <a:r>
              <a:rPr lang="cs-CZ" dirty="0"/>
              <a:t>Schází se jako </a:t>
            </a:r>
            <a:r>
              <a:rPr lang="cs-CZ" b="1" dirty="0"/>
              <a:t>orgán pro řešení sporů </a:t>
            </a:r>
            <a:r>
              <a:rPr lang="cs-CZ" dirty="0"/>
              <a:t>a orgán pro </a:t>
            </a:r>
            <a:r>
              <a:rPr lang="cs-CZ" b="1" dirty="0"/>
              <a:t>přezkum obchodní politiky</a:t>
            </a:r>
          </a:p>
        </p:txBody>
      </p:sp>
    </p:spTree>
    <p:extLst>
      <p:ext uri="{BB962C8B-B14F-4D97-AF65-F5344CB8AC3E}">
        <p14:creationId xmlns:p14="http://schemas.microsoft.com/office/powerpoint/2010/main" val="3649434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94ED1-7413-4510-B393-0406D21A9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66069-AF03-4AC7-99A7-9ED3CEDE0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3) </a:t>
            </a:r>
            <a:r>
              <a:rPr lang="cs-CZ" b="1" dirty="0"/>
              <a:t>Další rady a výbory </a:t>
            </a:r>
            <a:r>
              <a:rPr lang="cs-CZ" dirty="0"/>
              <a:t>– Rada pro obchod se </a:t>
            </a:r>
            <a:r>
              <a:rPr lang="cs-CZ" b="1" dirty="0"/>
              <a:t>zbožím</a:t>
            </a:r>
            <a:r>
              <a:rPr lang="cs-CZ" dirty="0"/>
              <a:t>, Rada pro obchod se </a:t>
            </a:r>
            <a:r>
              <a:rPr lang="cs-CZ" b="1" dirty="0"/>
              <a:t>službami</a:t>
            </a:r>
            <a:r>
              <a:rPr lang="cs-CZ" dirty="0"/>
              <a:t>, Rada pro </a:t>
            </a:r>
            <a:r>
              <a:rPr lang="cs-CZ" b="1" dirty="0"/>
              <a:t>TRIPS</a:t>
            </a:r>
            <a:r>
              <a:rPr lang="cs-CZ" dirty="0"/>
              <a:t>; </a:t>
            </a:r>
          </a:p>
          <a:p>
            <a:r>
              <a:rPr lang="cs-CZ" dirty="0"/>
              <a:t>velké množství výborů: pro anti-dumpingové praktiky, pro obchod a rozvoj, pro obchod s civilními letadly….</a:t>
            </a:r>
          </a:p>
          <a:p>
            <a:endParaRPr lang="cs-CZ" dirty="0"/>
          </a:p>
          <a:p>
            <a:r>
              <a:rPr lang="cs-CZ" dirty="0"/>
              <a:t>Státy opět zastupované diplomaty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7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BF453D-5888-4262-825C-95D2A6E4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Otestování znalostí z minula</a:t>
            </a:r>
            <a:r>
              <a:rPr lang="cs-CZ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B16411-8C50-40A8-A24D-51DCED4B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Jaká dvě pravidla zahrnuje princip nediskriminace?</a:t>
            </a:r>
          </a:p>
          <a:p>
            <a:endParaRPr lang="cs-CZ" dirty="0"/>
          </a:p>
          <a:p>
            <a:r>
              <a:rPr lang="cs-CZ" dirty="0" err="1"/>
              <a:t>Hoeckman</a:t>
            </a:r>
            <a:r>
              <a:rPr lang="cs-CZ" dirty="0"/>
              <a:t> a </a:t>
            </a:r>
            <a:r>
              <a:rPr lang="cs-CZ" dirty="0" err="1"/>
              <a:t>Kostecki</a:t>
            </a:r>
            <a:r>
              <a:rPr lang="cs-CZ" dirty="0"/>
              <a:t> – str. 41 – 43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63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3BBAA-5870-486F-9E3B-C1849E86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1F1692-2528-4F8C-96EC-E1A630DF9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4) </a:t>
            </a:r>
            <a:r>
              <a:rPr lang="cs-CZ" b="1" dirty="0"/>
              <a:t>Sekretariát</a:t>
            </a:r>
            <a:r>
              <a:rPr lang="cs-CZ" dirty="0"/>
              <a:t> – nemá rozhodovací pravomoci, WTO řídí členské státy</a:t>
            </a:r>
          </a:p>
          <a:p>
            <a:r>
              <a:rPr lang="cs-CZ" dirty="0"/>
              <a:t>Generální ředitel a úředníci, kteří zajišťují hladké fungování organizace, připravují materiály pro jednání</a:t>
            </a:r>
          </a:p>
          <a:p>
            <a:r>
              <a:rPr lang="cs-CZ" b="1" dirty="0"/>
              <a:t>Neformální vliv </a:t>
            </a:r>
            <a:r>
              <a:rPr lang="cs-CZ" dirty="0"/>
              <a:t>– experti, mohou předsedat jednání států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86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4AC40-99C4-4CF2-BB8B-FF86ECB1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3C7AAB-9E2A-466E-88F5-886CA52C5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Zachován systém kol!</a:t>
            </a:r>
          </a:p>
          <a:p>
            <a:r>
              <a:rPr lang="cs-CZ" b="1" dirty="0"/>
              <a:t>Od roku 2001 Katarské kolo (Doha </a:t>
            </a:r>
            <a:r>
              <a:rPr lang="cs-CZ" b="1" dirty="0" err="1"/>
              <a:t>round</a:t>
            </a:r>
            <a:r>
              <a:rPr lang="cs-CZ" b="1" dirty="0"/>
              <a:t>)</a:t>
            </a:r>
          </a:p>
          <a:p>
            <a:r>
              <a:rPr lang="cs-CZ" dirty="0"/>
              <a:t>Kolo = jednání o nových závazcích</a:t>
            </a:r>
          </a:p>
          <a:p>
            <a:r>
              <a:rPr lang="cs-CZ" dirty="0"/>
              <a:t>Mezitím implementace a vymáhání stávajících závazků </a:t>
            </a:r>
            <a:r>
              <a:rPr lang="cs-CZ" b="1" dirty="0"/>
              <a:t>(orgán pro řešení sporů)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71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42F0A-8F15-49D7-90C8-9AFF2280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28B82-74F1-420D-B163-023DA6B9B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Tradičně konsensuální</a:t>
            </a:r>
            <a:r>
              <a:rPr lang="cs-CZ" dirty="0"/>
              <a:t>, i když 164 členů WTO se reálně nemůže shodnout</a:t>
            </a:r>
          </a:p>
          <a:p>
            <a:r>
              <a:rPr lang="cs-CZ" b="1" dirty="0"/>
              <a:t>=nikdo není tak moc proti, že by vyvolal hlasování</a:t>
            </a:r>
          </a:p>
          <a:p>
            <a:r>
              <a:rPr lang="cs-CZ" dirty="0"/>
              <a:t>Důležité je jednání a uzavírání kompromisů, </a:t>
            </a:r>
            <a:r>
              <a:rPr lang="cs-CZ" b="1" dirty="0"/>
              <a:t>než je návrh předložen</a:t>
            </a:r>
          </a:p>
        </p:txBody>
      </p:sp>
    </p:spTree>
    <p:extLst>
      <p:ext uri="{BB962C8B-B14F-4D97-AF65-F5344CB8AC3E}">
        <p14:creationId xmlns:p14="http://schemas.microsoft.com/office/powerpoint/2010/main" val="2556037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6D785-87B3-4492-9859-B9A3FA5F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39A86A-0B00-49D4-8667-6471FD2F4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Jednání o návrzích se často vedou za zavřenými dveřmi mezi omezeným počtem zemí:</a:t>
            </a:r>
          </a:p>
          <a:p>
            <a:r>
              <a:rPr lang="cs-CZ" dirty="0"/>
              <a:t>1) aktéři </a:t>
            </a:r>
            <a:r>
              <a:rPr lang="cs-CZ" b="1" dirty="0"/>
              <a:t>s největším HDP</a:t>
            </a:r>
            <a:r>
              <a:rPr lang="cs-CZ" dirty="0"/>
              <a:t>(USA, EU, Čína)</a:t>
            </a:r>
          </a:p>
          <a:p>
            <a:r>
              <a:rPr lang="cs-CZ" dirty="0"/>
              <a:t>2) </a:t>
            </a:r>
            <a:r>
              <a:rPr lang="cs-CZ" b="1" dirty="0"/>
              <a:t>země zainteresované v konkrétní věc</a:t>
            </a:r>
            <a:r>
              <a:rPr lang="cs-CZ" dirty="0"/>
              <a:t>i (třeba exportéři bavlny atd, Argentina u zemědělství)</a:t>
            </a:r>
          </a:p>
          <a:p>
            <a:r>
              <a:rPr lang="cs-CZ" dirty="0"/>
              <a:t>3) </a:t>
            </a:r>
            <a:r>
              <a:rPr lang="cs-CZ" b="1" dirty="0"/>
              <a:t>tradičně aktivní země </a:t>
            </a:r>
            <a:r>
              <a:rPr lang="cs-CZ" dirty="0"/>
              <a:t>- Austrálie, Kanada, Švýcarsko; Brazílie, Indie</a:t>
            </a:r>
          </a:p>
          <a:p>
            <a:endParaRPr lang="cs-CZ" dirty="0"/>
          </a:p>
          <a:p>
            <a:r>
              <a:rPr lang="cs-CZ" dirty="0"/>
              <a:t>= Green </a:t>
            </a:r>
            <a:r>
              <a:rPr lang="cs-CZ" dirty="0" err="1"/>
              <a:t>Room</a:t>
            </a:r>
            <a:r>
              <a:rPr lang="cs-CZ" dirty="0"/>
              <a:t> </a:t>
            </a:r>
            <a:r>
              <a:rPr lang="cs-CZ" dirty="0" err="1"/>
              <a:t>meetings</a:t>
            </a:r>
            <a:endParaRPr lang="cs-CZ" dirty="0"/>
          </a:p>
          <a:p>
            <a:r>
              <a:rPr lang="cs-CZ" dirty="0"/>
              <a:t>Role předsedajícího, formování koalic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93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085F7-1A9C-4630-8119-ADF8697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E2AEB-1D6D-43AA-A1B4-A6C6424B3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je vyvoláno hlasování - </a:t>
            </a:r>
            <a:r>
              <a:rPr lang="cs-CZ" b="1" dirty="0"/>
              <a:t>každá země má jeden hlas </a:t>
            </a:r>
            <a:r>
              <a:rPr lang="cs-CZ" dirty="0"/>
              <a:t>(x IMF, WB)</a:t>
            </a:r>
            <a:endParaRPr lang="cs-CZ" b="1" dirty="0"/>
          </a:p>
          <a:p>
            <a:r>
              <a:rPr lang="cs-CZ" dirty="0"/>
              <a:t>Změny základních principů práva WTO (MFN atd.) jednohlasně</a:t>
            </a:r>
          </a:p>
          <a:p>
            <a:r>
              <a:rPr lang="cs-CZ" dirty="0"/>
              <a:t>Udělování výjimek státům (chceme něco porušovat) – 3/4</a:t>
            </a:r>
          </a:p>
          <a:p>
            <a:r>
              <a:rPr lang="cs-CZ" dirty="0"/>
              <a:t>Partikulární změny práva WTO – 2/3</a:t>
            </a:r>
          </a:p>
          <a:p>
            <a:r>
              <a:rPr lang="cs-CZ" dirty="0"/>
              <a:t>Ostatní – prostá většina</a:t>
            </a:r>
          </a:p>
          <a:p>
            <a:endParaRPr lang="cs-CZ" dirty="0"/>
          </a:p>
          <a:p>
            <a:r>
              <a:rPr lang="cs-CZ" b="1" dirty="0"/>
              <a:t>Málo časté!</a:t>
            </a:r>
          </a:p>
          <a:p>
            <a:r>
              <a:rPr lang="cs-CZ" dirty="0"/>
              <a:t>Mezinárodní organizace obvykle </a:t>
            </a:r>
            <a:r>
              <a:rPr lang="cs-CZ" b="1" dirty="0"/>
              <a:t>stojí na konsensu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37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5AB07-5FBF-443C-8E67-0A1A5781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WTO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E3F4D-1ED0-4B5B-BDE9-029A5D01D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Liberalizace obchodu na multilaterálních jednáních &gt; vymáhání závazků před orgánem pro řešení sporů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3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4F3C3-996E-41DE-B7E0-9B37FE18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 nových členů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81F58D-F3BD-4645-ACBA-E2EA0463F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Žádající země pošle dopis generálnímu řediteli, zformuje se </a:t>
            </a:r>
            <a:r>
              <a:rPr lang="cs-CZ" b="1" dirty="0"/>
              <a:t>pracovní skupina členských států</a:t>
            </a:r>
            <a:r>
              <a:rPr lang="cs-CZ" dirty="0"/>
              <a:t>, která bude se žadatelem jednat</a:t>
            </a:r>
          </a:p>
          <a:p>
            <a:r>
              <a:rPr lang="cs-CZ" dirty="0"/>
              <a:t>Žadatel poskytne memorandum, kde uvede svůj obchodní režim</a:t>
            </a:r>
          </a:p>
          <a:p>
            <a:r>
              <a:rPr lang="cs-CZ" dirty="0"/>
              <a:t>Členské státy budou požadovat liberalizaci, </a:t>
            </a:r>
            <a:r>
              <a:rPr lang="cs-CZ" b="1" dirty="0"/>
              <a:t>žadatel je ve slabém postavení </a:t>
            </a:r>
          </a:p>
          <a:p>
            <a:r>
              <a:rPr lang="cs-CZ" dirty="0"/>
              <a:t>&gt; </a:t>
            </a:r>
            <a:r>
              <a:rPr lang="cs-CZ" b="1" dirty="0"/>
              <a:t>požadavky často jdou výrazně nad rámec WTO povinností </a:t>
            </a:r>
            <a:r>
              <a:rPr lang="cs-CZ" dirty="0"/>
              <a:t>– privatizace, deregulace vnitřních trhů</a:t>
            </a:r>
          </a:p>
        </p:txBody>
      </p:sp>
    </p:spTree>
    <p:extLst>
      <p:ext uri="{BB962C8B-B14F-4D97-AF65-F5344CB8AC3E}">
        <p14:creationId xmlns:p14="http://schemas.microsoft.com/office/powerpoint/2010/main" val="4249735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4F3C3-996E-41DE-B7E0-9B37FE18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 nových členů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81F58D-F3BD-4645-ACBA-E2EA0463F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Dlouhá, složitá, tvrdá jednání</a:t>
            </a:r>
          </a:p>
          <a:p>
            <a:r>
              <a:rPr lang="cs-CZ" dirty="0"/>
              <a:t>Rusku trval vstup 16 let! </a:t>
            </a:r>
          </a:p>
          <a:p>
            <a:r>
              <a:rPr lang="cs-CZ" dirty="0"/>
              <a:t>x v GATT mohly bývalé kolonie vstoupit bez podmínek</a:t>
            </a:r>
          </a:p>
          <a:p>
            <a:r>
              <a:rPr lang="cs-CZ" dirty="0"/>
              <a:t>Výsledek je </a:t>
            </a:r>
            <a:r>
              <a:rPr lang="cs-CZ" b="1" dirty="0"/>
              <a:t>protokol o vstupu</a:t>
            </a:r>
            <a:r>
              <a:rPr lang="cs-CZ" dirty="0"/>
              <a:t>, kde jsou uvedeny dohodnuté závazky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3105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EB911-570D-4EC9-903A-43BFF68A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416C7D-62BD-4785-81AC-B5F4AA302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„Drákulův princip“ – problém zmizí, když se na něj posvítí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cs-CZ" dirty="0"/>
              <a:t>Všechny obchodní regulace států musí být zveřejněny, WTO musí být notifikována o změnách</a:t>
            </a:r>
          </a:p>
        </p:txBody>
      </p:sp>
    </p:spTree>
    <p:extLst>
      <p:ext uri="{BB962C8B-B14F-4D97-AF65-F5344CB8AC3E}">
        <p14:creationId xmlns:p14="http://schemas.microsoft.com/office/powerpoint/2010/main" val="2223073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EB911-570D-4EC9-903A-43BFF68A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416C7D-62BD-4785-81AC-B5F4AA302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Mechanismus pro přezkoumání obchodní politiky </a:t>
            </a:r>
            <a:r>
              <a:rPr lang="cs-CZ" dirty="0"/>
              <a:t>– pravidelné zprávy o obchodní politice všech států </a:t>
            </a:r>
          </a:p>
          <a:p>
            <a:r>
              <a:rPr lang="cs-CZ" dirty="0"/>
              <a:t>Vždy jedna zpráva připravená vládou, jedna Sekretariátem WTO</a:t>
            </a:r>
          </a:p>
          <a:p>
            <a:r>
              <a:rPr lang="cs-CZ" dirty="0"/>
              <a:t>Jaké byly uzavřeny bilaterální dohody, jak vláda podporuje zemědělce….</a:t>
            </a:r>
          </a:p>
          <a:p>
            <a:endParaRPr lang="cs-CZ" dirty="0"/>
          </a:p>
          <a:p>
            <a:r>
              <a:rPr lang="cs-CZ" dirty="0"/>
              <a:t>Špatné informace o technických standardech, službách, investicích…</a:t>
            </a:r>
          </a:p>
        </p:txBody>
      </p:sp>
    </p:spTree>
    <p:extLst>
      <p:ext uri="{BB962C8B-B14F-4D97-AF65-F5344CB8AC3E}">
        <p14:creationId xmlns:p14="http://schemas.microsoft.com/office/powerpoint/2010/main" val="119997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024AC-5183-4E2B-9DF9-716CF7E6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FEB6EB-D4F0-452E-83D1-8839B75B1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Co je MFN?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830186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EB911-570D-4EC9-903A-43BFF68A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416C7D-62BD-4785-81AC-B5F4AA302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Špatné informace o netarifních překážkách, službách, investicích…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= WTO je i v této oblasti silná ve clech na průmyslové zboží</a:t>
            </a:r>
          </a:p>
        </p:txBody>
      </p:sp>
    </p:spTree>
    <p:extLst>
      <p:ext uri="{BB962C8B-B14F-4D97-AF65-F5344CB8AC3E}">
        <p14:creationId xmlns:p14="http://schemas.microsoft.com/office/powerpoint/2010/main" val="41974876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BCE27-36D9-4761-8AF8-2C490337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D6071E-B583-47E9-B18E-D284AB211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závěr ještě několik upřesnění k obchodu s průmyslovým zbožím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40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7B17F-BDA6-4B7A-BF65-BC46A6B3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Kvantitativní restrikce v GATT 1994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1ED6E1-7398-4806-9988-D6EBD49EA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Kvóty </a:t>
            </a:r>
            <a:r>
              <a:rPr lang="cs-CZ" dirty="0"/>
              <a:t>a ekvivalentní opatření</a:t>
            </a:r>
          </a:p>
          <a:p>
            <a:r>
              <a:rPr lang="cs-CZ" dirty="0"/>
              <a:t>Teorií považovány za více restriktivní a škodlivé než cla, která jsou alespoň tržní, flexibilní, nediskriminační a transparentní, představují příjem pro vládu</a:t>
            </a:r>
          </a:p>
          <a:p>
            <a:r>
              <a:rPr lang="cs-CZ" b="1" dirty="0"/>
              <a:t>Zakázány, v GATT je povinnost převést je na cla!</a:t>
            </a:r>
          </a:p>
          <a:p>
            <a:r>
              <a:rPr lang="cs-CZ" dirty="0"/>
              <a:t>Povoleny pro narovnání </a:t>
            </a:r>
            <a:r>
              <a:rPr lang="cs-CZ" b="1" dirty="0"/>
              <a:t>platební bilance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89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47305-A02D-4F9A-A0F7-FAB2DA61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Kvantitativní restrikce v zemědělství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59C832-393C-4BFD-B460-1484B71CF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 původní verze této prezentace bylo toto uvedeno špatně </a:t>
            </a:r>
            <a:r>
              <a:rPr lang="cs-CZ" dirty="0">
                <a:sym typeface="Wingdings" panose="05000000000000000000" pitchFamily="2" charset="2"/>
              </a:rPr>
              <a:t></a:t>
            </a:r>
            <a:endParaRPr lang="cs-CZ" dirty="0"/>
          </a:p>
          <a:p>
            <a:r>
              <a:rPr lang="cs-CZ" b="1" dirty="0"/>
              <a:t>Podle starého GATT </a:t>
            </a:r>
            <a:r>
              <a:rPr lang="cs-CZ" dirty="0"/>
              <a:t>byly povoleny v zemědělství, kde současně měly být přijímány opatření k snížení produkce</a:t>
            </a:r>
          </a:p>
          <a:p>
            <a:r>
              <a:rPr lang="cs-CZ" dirty="0"/>
              <a:t>Při vzniku WTO Dohoda o zemědělství stanovila, že i tyto kvóty musí být převedeny na cla</a:t>
            </a:r>
          </a:p>
          <a:p>
            <a:r>
              <a:rPr lang="cs-CZ" dirty="0"/>
              <a:t>= tato výjimka už neexistuje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970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80EAE-F865-4EAE-8AF4-F26A7AB8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Kvantitativní restrikce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D59F93-E0FA-4118-A154-25613C48B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Dobrovolná omezení vývozu (</a:t>
            </a:r>
            <a:r>
              <a:rPr lang="cs-CZ" b="1" dirty="0" err="1"/>
              <a:t>VERs</a:t>
            </a:r>
            <a:r>
              <a:rPr lang="cs-CZ" b="1" dirty="0"/>
              <a:t>) </a:t>
            </a:r>
            <a:r>
              <a:rPr lang="cs-CZ" dirty="0"/>
              <a:t>– kvóta implementovaná vývozcem</a:t>
            </a:r>
          </a:p>
          <a:p>
            <a:r>
              <a:rPr lang="cs-CZ" dirty="0"/>
              <a:t>Formálně v souladu s GATT („dobrovolné“), i když je to kvóta</a:t>
            </a:r>
          </a:p>
          <a:p>
            <a:r>
              <a:rPr lang="cs-CZ" dirty="0"/>
              <a:t>USA proti Japonsku, ocel a auta, největší rozšíření v 80s – 10 % světového obchodu!</a:t>
            </a:r>
          </a:p>
          <a:p>
            <a:r>
              <a:rPr lang="cs-CZ" b="1" dirty="0"/>
              <a:t>Během Uruguayského kolo zakázáno </a:t>
            </a:r>
            <a:r>
              <a:rPr lang="cs-CZ" dirty="0"/>
              <a:t>uvalovat nové, existující musely být postupně zrušeny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502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AD76D9-0B8D-4EAC-853B-5B9EAED4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Celní oceňování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D98749-0046-4BE6-B10E-B7CB7834E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Harmonizovaný systém (HS) celních kódů </a:t>
            </a:r>
            <a:r>
              <a:rPr lang="cs-CZ" dirty="0"/>
              <a:t>– jednotná klasifikace zboží</a:t>
            </a:r>
          </a:p>
          <a:p>
            <a:r>
              <a:rPr lang="cs-CZ" b="1" dirty="0"/>
              <a:t>Ohodnocení – cena ve faktuře </a:t>
            </a:r>
          </a:p>
          <a:p>
            <a:r>
              <a:rPr lang="cs-CZ" dirty="0"/>
              <a:t>Strach rozvojových zemí z </a:t>
            </a:r>
            <a:r>
              <a:rPr lang="cs-CZ" b="1" dirty="0"/>
              <a:t>obcházení daní </a:t>
            </a:r>
            <a:r>
              <a:rPr lang="cs-CZ" dirty="0"/>
              <a:t>nebo kapitálových kontrol</a:t>
            </a:r>
          </a:p>
          <a:p>
            <a:endParaRPr lang="cs-CZ" dirty="0"/>
          </a:p>
          <a:p>
            <a:r>
              <a:rPr lang="cs-CZ" dirty="0"/>
              <a:t>x když je to v rámci korporace – potom cena stejného nebo podobného zboží</a:t>
            </a:r>
          </a:p>
          <a:p>
            <a:r>
              <a:rPr lang="cs-CZ" b="1" dirty="0" err="1"/>
              <a:t>Under-invoicing</a:t>
            </a:r>
            <a:r>
              <a:rPr lang="cs-CZ" b="1" dirty="0"/>
              <a:t> a </a:t>
            </a:r>
            <a:r>
              <a:rPr lang="cs-CZ" b="1" dirty="0" err="1"/>
              <a:t>over-invoicing</a:t>
            </a: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259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5269C2-3894-4867-8360-2518AE80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otázky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2797C3-AADC-465E-966C-00C6CD5C7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472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B1352-A441-475E-9C53-173CDCEF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569FE7-F10D-4F9B-B25B-43BD1C6AC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celní závazek?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87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9BE89-CD18-47E9-9964-1FD88615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939717-5925-4BE9-BE7F-BD5406C40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Jaký je rozdíl mezi mnohostrannou a vícestrannou dohodou?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463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E2E0C-9BC1-493E-AEBE-F8457E8A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544B99-FBAE-454B-BCAC-F2ECBE7C9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Čím se zabývá smlouva TRIPS?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2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ED651-69BF-454E-AFFC-47036398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7F5CF8-06DF-4AED-8584-9D2027C6A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MFN =</a:t>
            </a:r>
            <a:r>
              <a:rPr lang="cs-CZ" dirty="0"/>
              <a:t> </a:t>
            </a:r>
            <a:r>
              <a:rPr lang="cs-CZ" b="1" dirty="0"/>
              <a:t>most </a:t>
            </a:r>
            <a:r>
              <a:rPr lang="cs-CZ" b="1" dirty="0" err="1"/>
              <a:t>favored</a:t>
            </a:r>
            <a:r>
              <a:rPr lang="cs-CZ" b="1" dirty="0"/>
              <a:t> </a:t>
            </a:r>
            <a:r>
              <a:rPr lang="cs-CZ" b="1" dirty="0" err="1"/>
              <a:t>nation</a:t>
            </a:r>
            <a:r>
              <a:rPr lang="cs-CZ" b="1" dirty="0"/>
              <a:t> = doložka nejvyšších výhod</a:t>
            </a:r>
          </a:p>
          <a:p>
            <a:r>
              <a:rPr lang="cs-CZ" dirty="0"/>
              <a:t>nediskriminace </a:t>
            </a:r>
            <a:r>
              <a:rPr lang="cs-CZ" b="1" dirty="0"/>
              <a:t>mezi cizími zeměmi navzájem</a:t>
            </a:r>
          </a:p>
          <a:p>
            <a:r>
              <a:rPr lang="cs-CZ" dirty="0"/>
              <a:t>- </a:t>
            </a:r>
            <a:r>
              <a:rPr lang="cs-CZ" b="1" dirty="0"/>
              <a:t>cla</a:t>
            </a:r>
            <a:r>
              <a:rPr lang="cs-CZ" dirty="0"/>
              <a:t>, kvóty</a:t>
            </a:r>
          </a:p>
          <a:p>
            <a:r>
              <a:rPr lang="cs-CZ" dirty="0"/>
              <a:t>- většinou se týká povinností spojených </a:t>
            </a:r>
            <a:r>
              <a:rPr lang="cs-CZ" b="1" dirty="0"/>
              <a:t>s přechodem hranic</a:t>
            </a:r>
          </a:p>
        </p:txBody>
      </p:sp>
    </p:spTree>
    <p:extLst>
      <p:ext uri="{BB962C8B-B14F-4D97-AF65-F5344CB8AC3E}">
        <p14:creationId xmlns:p14="http://schemas.microsoft.com/office/powerpoint/2010/main" val="15562053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52851-1936-4703-AD26-1FDF5796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25338C-AF84-4955-A5E6-97E57AF6A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Jaký je vztah mezi GATT 1947 a GATT 1994?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361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2C802-2CC9-499B-950F-7F7E0212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F96A29-CB15-4D93-9758-B225AB5A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Jaký je vztah mezi smlouvami GATT 1994 a </a:t>
            </a:r>
            <a:r>
              <a:rPr lang="cs-CZ" dirty="0" err="1"/>
              <a:t>TRIMs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581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43D99-C502-4970-91C0-88021ACA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F4B557-2CCF-4D42-96B6-4E52B4511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se princip národního zacházení nevztahuje na cla?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863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1FC2E-E9FE-4D43-95BD-65DF41DD8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898A9D-B862-4C13-A45F-4D3442CC3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Který orgán řídí WTO mezi Ministerskými konferencemi?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001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217CF-149D-4A43-BE8C-E1827151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20A040-3BCF-40C4-B23C-4409C2EF4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Jakou formou se ve WTO obvykle rozhoduje?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506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E9B78-CFFA-4E24-A5A1-982B3D0D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942F9-1442-468F-9FE4-D9EF2F0A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 (= pozorné projití prezentace </a:t>
            </a:r>
            <a:r>
              <a:rPr lang="cs-CZ" dirty="0">
                <a:sym typeface="Wingdings" panose="05000000000000000000" pitchFamily="2" charset="2"/>
              </a:rPr>
              <a:t>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5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9549A-2171-47A2-AA02-C09935BA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87A755-8B6C-4C49-BA66-02F7AE5C9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Co je národní zacházení?</a:t>
            </a:r>
          </a:p>
          <a:p>
            <a:endParaRPr lang="cs-CZ" i="1" dirty="0"/>
          </a:p>
          <a:p>
            <a:r>
              <a:rPr lang="cs-CZ" dirty="0" err="1"/>
              <a:t>Hoeckman</a:t>
            </a:r>
            <a:r>
              <a:rPr lang="cs-CZ" dirty="0"/>
              <a:t> a </a:t>
            </a:r>
            <a:r>
              <a:rPr lang="cs-CZ" dirty="0" err="1"/>
              <a:t>Kostecki</a:t>
            </a:r>
            <a:r>
              <a:rPr lang="cs-CZ" dirty="0"/>
              <a:t>, 198-203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6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3A866-262D-4BA3-8100-47F3D04F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9D4D19-C250-4ED3-8FC0-D6B2AEE03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národní zacházení = </a:t>
            </a:r>
            <a:r>
              <a:rPr lang="cs-CZ" b="1" dirty="0" err="1"/>
              <a:t>national</a:t>
            </a:r>
            <a:r>
              <a:rPr lang="cs-CZ" b="1" dirty="0"/>
              <a:t> </a:t>
            </a:r>
            <a:r>
              <a:rPr lang="cs-CZ" b="1" dirty="0" err="1"/>
              <a:t>treatment</a:t>
            </a:r>
            <a:endParaRPr lang="cs-CZ" b="1" dirty="0"/>
          </a:p>
          <a:p>
            <a:r>
              <a:rPr lang="cs-CZ" dirty="0"/>
              <a:t>s cizím zbožím musí být zacházeno alespoň stejně výhodně jako </a:t>
            </a:r>
            <a:r>
              <a:rPr lang="cs-CZ" b="1" dirty="0"/>
              <a:t>s domácím</a:t>
            </a:r>
          </a:p>
          <a:p>
            <a:r>
              <a:rPr lang="cs-CZ" b="1" dirty="0"/>
              <a:t>působí na domácím trhu</a:t>
            </a:r>
            <a:r>
              <a:rPr lang="cs-CZ" dirty="0"/>
              <a:t>, </a:t>
            </a:r>
            <a:r>
              <a:rPr lang="cs-CZ" b="1" dirty="0"/>
              <a:t>aplikovatelné skoro na všechno!</a:t>
            </a:r>
          </a:p>
          <a:p>
            <a:r>
              <a:rPr lang="cs-CZ" dirty="0"/>
              <a:t>&gt; netarifní překážky – daně, technické a hygienické standardy</a:t>
            </a:r>
          </a:p>
          <a:p>
            <a:r>
              <a:rPr lang="cs-CZ" b="1" dirty="0"/>
              <a:t>výjimka pouze pro subvence a státní zakázky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4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75394-55C7-44BF-ADF8-016EB7A92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94B9D2-5244-4A38-85E9-168DC9167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zacházení + MFN = nediskriminace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Základní kameny celého WTO režimu!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7912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1891</Words>
  <Application>Microsoft Office PowerPoint</Application>
  <PresentationFormat>Širokoúhlá obrazovka</PresentationFormat>
  <Paragraphs>236</Paragraphs>
  <Slides>65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69" baseType="lpstr">
      <vt:lpstr>Arial</vt:lpstr>
      <vt:lpstr>Calibri</vt:lpstr>
      <vt:lpstr>Calibri Light</vt:lpstr>
      <vt:lpstr>Motiv Office</vt:lpstr>
      <vt:lpstr>Od GATT k WTO</vt:lpstr>
      <vt:lpstr>Od GATT k WTO</vt:lpstr>
      <vt:lpstr>Otestování znalostí z minula </vt:lpstr>
      <vt:lpstr>Otestování znalostí z minula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Dnes</vt:lpstr>
      <vt:lpstr>Uruguayské kolo </vt:lpstr>
      <vt:lpstr>80. léta</vt:lpstr>
      <vt:lpstr>80. léta</vt:lpstr>
      <vt:lpstr>Winter of discontent 1978-79</vt:lpstr>
      <vt:lpstr>Prezentace aplikace PowerPoint</vt:lpstr>
      <vt:lpstr>80. léta</vt:lpstr>
      <vt:lpstr>Uruguayské kolo</vt:lpstr>
      <vt:lpstr>Vznik WTO</vt:lpstr>
      <vt:lpstr>Prezentace aplikace PowerPoint</vt:lpstr>
      <vt:lpstr>Právní struktura WTO</vt:lpstr>
      <vt:lpstr>Mnohostranné smlouvy</vt:lpstr>
      <vt:lpstr>Aplikované clo x celní závazek</vt:lpstr>
      <vt:lpstr>Prezentace aplikace PowerPoint</vt:lpstr>
      <vt:lpstr>Mnohostranné smlouvy - Příloha 1A </vt:lpstr>
      <vt:lpstr>Specifické dohody</vt:lpstr>
      <vt:lpstr>Mnohostranné smlouvy</vt:lpstr>
      <vt:lpstr>Mnohostranné smlouvy</vt:lpstr>
      <vt:lpstr>Právní struktura WTO</vt:lpstr>
      <vt:lpstr>Právní struktura WTO</vt:lpstr>
      <vt:lpstr>Prezentace aplikace PowerPoint</vt:lpstr>
      <vt:lpstr>Orgány WTO</vt:lpstr>
      <vt:lpstr>Orgány WTO</vt:lpstr>
      <vt:lpstr>Orgány WTO</vt:lpstr>
      <vt:lpstr>Orgány WTO</vt:lpstr>
      <vt:lpstr>Kola</vt:lpstr>
      <vt:lpstr>Rozhodování ve WTO</vt:lpstr>
      <vt:lpstr>Rozhodování ve WTO</vt:lpstr>
      <vt:lpstr>Rozhodování ve WTO</vt:lpstr>
      <vt:lpstr>WTO </vt:lpstr>
      <vt:lpstr>Vstup nových členů</vt:lpstr>
      <vt:lpstr>Vstup nových členů</vt:lpstr>
      <vt:lpstr>Transparentnost</vt:lpstr>
      <vt:lpstr>Transparentnost</vt:lpstr>
      <vt:lpstr>Transparentnost</vt:lpstr>
      <vt:lpstr>Prezentace aplikace PowerPoint</vt:lpstr>
      <vt:lpstr>Kvantitativní restrikce v GATT 1994</vt:lpstr>
      <vt:lpstr>Kvantitativní restrikce v zemědělství</vt:lpstr>
      <vt:lpstr>Kvantitativní restrikce</vt:lpstr>
      <vt:lpstr>Celní oceňování</vt:lpstr>
      <vt:lpstr>Kontrolní otázky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GATT k WTO</dc:title>
  <dc:creator>Svatoň</dc:creator>
  <cp:lastModifiedBy>Svatoň</cp:lastModifiedBy>
  <cp:revision>85</cp:revision>
  <dcterms:created xsi:type="dcterms:W3CDTF">2020-02-11T13:51:20Z</dcterms:created>
  <dcterms:modified xsi:type="dcterms:W3CDTF">2020-04-06T12:40:39Z</dcterms:modified>
</cp:coreProperties>
</file>