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7" r:id="rId2"/>
    <p:sldId id="292" r:id="rId3"/>
    <p:sldId id="293" r:id="rId4"/>
    <p:sldId id="274" r:id="rId5"/>
    <p:sldId id="297" r:id="rId6"/>
    <p:sldId id="299" r:id="rId7"/>
    <p:sldId id="298" r:id="rId8"/>
    <p:sldId id="319" r:id="rId9"/>
    <p:sldId id="300" r:id="rId10"/>
    <p:sldId id="301" r:id="rId11"/>
    <p:sldId id="320" r:id="rId12"/>
    <p:sldId id="321" r:id="rId13"/>
    <p:sldId id="322" r:id="rId14"/>
    <p:sldId id="295" r:id="rId15"/>
    <p:sldId id="281" r:id="rId16"/>
    <p:sldId id="323" r:id="rId17"/>
    <p:sldId id="302" r:id="rId18"/>
    <p:sldId id="303" r:id="rId19"/>
    <p:sldId id="305" r:id="rId20"/>
    <p:sldId id="324" r:id="rId21"/>
    <p:sldId id="325" r:id="rId22"/>
    <p:sldId id="304" r:id="rId23"/>
    <p:sldId id="306" r:id="rId24"/>
    <p:sldId id="277" r:id="rId25"/>
    <p:sldId id="307" r:id="rId26"/>
    <p:sldId id="326" r:id="rId27"/>
    <p:sldId id="276" r:id="rId28"/>
    <p:sldId id="327" r:id="rId29"/>
    <p:sldId id="308" r:id="rId30"/>
    <p:sldId id="309" r:id="rId31"/>
    <p:sldId id="285" r:id="rId32"/>
    <p:sldId id="286" r:id="rId33"/>
    <p:sldId id="310" r:id="rId34"/>
    <p:sldId id="279" r:id="rId35"/>
    <p:sldId id="313" r:id="rId36"/>
    <p:sldId id="328" r:id="rId37"/>
    <p:sldId id="312" r:id="rId38"/>
    <p:sldId id="311" r:id="rId39"/>
    <p:sldId id="282" r:id="rId40"/>
    <p:sldId id="314" r:id="rId41"/>
    <p:sldId id="315" r:id="rId42"/>
    <p:sldId id="329" r:id="rId43"/>
    <p:sldId id="284" r:id="rId44"/>
    <p:sldId id="330" r:id="rId45"/>
    <p:sldId id="317" r:id="rId46"/>
    <p:sldId id="331" r:id="rId47"/>
    <p:sldId id="332" r:id="rId48"/>
    <p:sldId id="318" r:id="rId49"/>
    <p:sldId id="316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18EA2-55A4-414F-9D50-E28002FB218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802ED-3114-4CC5-A17A-D9664BF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7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02ED-3114-4CC5-A17A-D9664BFCF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59C0B-A561-4707-98F0-0FDBB6116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A5D2B8-A517-4EF3-82D8-913B37C0E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E40005-69AE-446F-9C55-FBF42666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7865E-DDBB-43BB-AB7F-98476882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B9F30B-B284-477D-B780-25EF561A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CCDEA-B626-4FB3-A287-61990D01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CB8F32-FD4D-4F16-AE6E-63EC340A3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849685-B84A-4A1F-9AA1-FF6E0BD9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A14E9-A9B9-459D-9860-BD483EBE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A1E03-8A90-4A4E-AD1E-A0B0AEDF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2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B4DA8F-342F-42C1-A2BD-FD595207D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90F869-0456-4F76-BB6A-0282D9FE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C9DAC-34DF-4A7B-B7C8-39867661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7E714E-455D-4E43-87C4-2435ABE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A57C6D-AC1B-4C28-A22B-29A3FDA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28DF6-F650-417D-BFAC-F0A66A72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F10AC-BF22-4BB6-BC99-5A41FA7E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9CDB5-4351-499C-A3A5-6EDB05D6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995EAA-D30E-4984-8997-408FF9D7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34E8BD-6EBB-4B3F-829D-4892F774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BFB00-E471-4DA9-9DF8-6D8C83C3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8B554D-CDA8-4882-A39F-BD96413C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D7B62-759C-41E9-85EA-38C12E8A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3BEEF-B3F1-463D-8B82-1E9DF5D5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0BAEB0-E767-44A3-9D3F-D959DD5D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64D29-BE6F-4CAF-8DF5-AADC949C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3B819-D3A2-4C68-A1F5-E53627FAD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51914F-625B-4D9D-90F8-7BB982D9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EA4512-267B-4D62-82DF-3B98F1AB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4628B-1013-4EFF-8C81-528019D7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9DECA8-4617-4637-8C57-00AAF8E4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4497D-F405-48AA-BAAA-20CA6CC4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E78D11-F1C8-481E-89E7-DF01203C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218ABC-0488-4B2D-9400-058D47E2B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32E7C5-8813-4C85-A266-653797AA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F09976-7AC9-4DF4-AFE6-ED3A89269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74A1B5-B01D-461A-AADB-28C193B5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170CEE-5E38-420C-B9F0-118FB0A6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4407AE7-6081-4D83-8E79-E02F203F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8E1D2-C093-426B-BBAE-5B6473B1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2ED378-D59A-4041-A5E7-C0731DF3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17C29C-1E02-46F7-BF21-7FD82AC9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DFD588-DDCA-436C-A563-41476CA2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7E19CB-CFBE-4582-B9E3-3529D604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11D5C3-7592-466A-9A2A-3FFA4E26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F54575-E6A5-470F-A754-2356BDCB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5AF1-E30F-49F1-8F25-7083826B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E6E48-6E42-4DFF-8895-D49837615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05550E-2577-41A6-9F17-9DBAE4835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FDDC73-8E0B-41E7-9AD7-05A13BA5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E60BFD-53D3-4211-9CEC-87A4521B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908304-9A57-4C92-9016-BFB5DA34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9C68-0C0C-4E6B-A925-2A9787A8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B166B3-D25A-47B0-9B35-361583B7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FE3C5C-8F1E-4EC2-A905-0E301EEB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00A74D-BC18-4EF5-93A5-0655D92E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A99DEB-09C6-4A98-90E5-0591AE19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CAAD4B-34BA-4A4D-9508-B76CD710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2FBD1E-F7AA-4D28-8C75-79F6EB00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38485-E58B-4B24-ACDF-1F200F66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79C22-1AD0-4B68-AFE4-0FE2154B5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D7E1-E3BB-4817-BB7E-AAD985C1FE7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44E55-93CB-4E70-BF1B-0055F3ED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8A343-F311-4049-9D4B-88C3664F2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9C63-3311-4E4D-8B07-0929249B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4760B-053E-478E-AC18-1D5F16CA1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4483D2-97E4-4E34-AC9E-2BF117735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dirty="0"/>
              <a:t>Není to dohoda WTO!</a:t>
            </a:r>
          </a:p>
          <a:p>
            <a:r>
              <a:rPr lang="cs-CZ" b="1" dirty="0"/>
              <a:t>Tvůrce GSP si určuje, které země zvýhodní, na které produkty se to bude vztahovat</a:t>
            </a:r>
          </a:p>
        </p:txBody>
      </p:sp>
    </p:spTree>
    <p:extLst>
      <p:ext uri="{BB962C8B-B14F-4D97-AF65-F5344CB8AC3E}">
        <p14:creationId xmlns:p14="http://schemas.microsoft.com/office/powerpoint/2010/main" val="155612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dirty="0"/>
              <a:t>Není to dohoda WTO!</a:t>
            </a:r>
          </a:p>
          <a:p>
            <a:r>
              <a:rPr lang="cs-CZ" b="1" dirty="0"/>
              <a:t>Tvůrce GSP si určuje, </a:t>
            </a:r>
            <a:r>
              <a:rPr lang="cs-CZ" b="1" dirty="0">
                <a:solidFill>
                  <a:srgbClr val="FF0000"/>
                </a:solidFill>
              </a:rPr>
              <a:t>které země zvýhodní</a:t>
            </a:r>
            <a:r>
              <a:rPr lang="cs-CZ" b="1" dirty="0"/>
              <a:t>, na které produkty se to bude vztahovat</a:t>
            </a:r>
          </a:p>
          <a:p>
            <a:endParaRPr lang="cs-CZ" b="1" dirty="0"/>
          </a:p>
          <a:p>
            <a:r>
              <a:rPr lang="cs-CZ" b="1" dirty="0"/>
              <a:t>- </a:t>
            </a:r>
            <a:r>
              <a:rPr lang="cs-CZ" dirty="0"/>
              <a:t>jde například říct, že nějakou zemi (Turecko, Chile) nepovažujeme za rozvojovou</a:t>
            </a:r>
          </a:p>
          <a:p>
            <a:r>
              <a:rPr lang="cs-CZ" dirty="0"/>
              <a:t>Ale neměly bychom arbitrárně zvýhodňovat státy z politických důvodů</a:t>
            </a:r>
          </a:p>
        </p:txBody>
      </p:sp>
    </p:spTree>
    <p:extLst>
      <p:ext uri="{BB962C8B-B14F-4D97-AF65-F5344CB8AC3E}">
        <p14:creationId xmlns:p14="http://schemas.microsoft.com/office/powerpoint/2010/main" val="168102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dirty="0"/>
              <a:t>Není to dohoda WTO!</a:t>
            </a:r>
          </a:p>
          <a:p>
            <a:r>
              <a:rPr lang="cs-CZ" b="1" dirty="0"/>
              <a:t>Tvůrce GSP si určuje, které země zvýhodní, </a:t>
            </a:r>
            <a:r>
              <a:rPr lang="cs-CZ" b="1" dirty="0">
                <a:solidFill>
                  <a:srgbClr val="FF0000"/>
                </a:solidFill>
              </a:rPr>
              <a:t>na které produkty se to bude vztahovat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Rozdíl oproti </a:t>
            </a:r>
            <a:r>
              <a:rPr lang="cs-CZ" b="1" dirty="0" err="1"/>
              <a:t>RTAs</a:t>
            </a:r>
            <a:r>
              <a:rPr lang="cs-CZ" b="1" dirty="0"/>
              <a:t>, které mají být všeobecné</a:t>
            </a:r>
            <a:r>
              <a:rPr lang="cs-CZ" dirty="0"/>
              <a:t>! Tady lze zahrnout jenom některé sektory</a:t>
            </a:r>
          </a:p>
        </p:txBody>
      </p:sp>
    </p:spTree>
    <p:extLst>
      <p:ext uri="{BB962C8B-B14F-4D97-AF65-F5344CB8AC3E}">
        <p14:creationId xmlns:p14="http://schemas.microsoft.com/office/powerpoint/2010/main" val="128857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dirty="0"/>
              <a:t>Není to dohoda WTO!</a:t>
            </a:r>
          </a:p>
          <a:p>
            <a:r>
              <a:rPr lang="cs-CZ" dirty="0"/>
              <a:t>Tvůrce GSP si určuje, které země zvýhodní, na které produkty se to bude vztahovat</a:t>
            </a:r>
          </a:p>
          <a:p>
            <a:endParaRPr lang="cs-CZ" dirty="0"/>
          </a:p>
          <a:p>
            <a:r>
              <a:rPr lang="cs-CZ" b="1" dirty="0"/>
              <a:t>Je možné si stanovit podmínky – ochrana životního prostředí, dodržování lidských práv…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9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70. léta (Tokijského kolo) – eskalace konfliktu globálního Severu a Jihu</a:t>
            </a:r>
          </a:p>
          <a:p>
            <a:r>
              <a:rPr lang="cs-CZ" b="1" dirty="0"/>
              <a:t>Požadavek „Nového mezinárodního ekonomického řádu“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1474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přednostní přístup na trhy vyspělých zemí</a:t>
            </a:r>
          </a:p>
          <a:p>
            <a:r>
              <a:rPr lang="cs-CZ" dirty="0"/>
              <a:t>&gt; možnost ochrany infant </a:t>
            </a:r>
            <a:r>
              <a:rPr lang="cs-CZ" dirty="0" err="1"/>
              <a:t>industries</a:t>
            </a:r>
            <a:endParaRPr lang="cs-CZ" dirty="0"/>
          </a:p>
          <a:p>
            <a:r>
              <a:rPr lang="cs-CZ" dirty="0"/>
              <a:t>&gt; vyšší rozvojová pomoc, navázání cen komodit na ceny výrobků, možnost znárodňovat zahraniční investice</a:t>
            </a:r>
          </a:p>
          <a:p>
            <a:r>
              <a:rPr lang="cs-CZ" dirty="0"/>
              <a:t>&gt; uzavírání neúplných regionálních dohod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2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</a:t>
            </a:r>
            <a:r>
              <a:rPr lang="cs-CZ" b="1" dirty="0"/>
              <a:t>přednostní přístup na trhy vyspělých zemí</a:t>
            </a:r>
          </a:p>
          <a:p>
            <a:r>
              <a:rPr lang="cs-CZ" b="1" dirty="0"/>
              <a:t>&gt; možnost ochrany infant </a:t>
            </a:r>
            <a:r>
              <a:rPr lang="cs-CZ" b="1" dirty="0" err="1"/>
              <a:t>industries</a:t>
            </a:r>
            <a:endParaRPr lang="cs-CZ" b="1" dirty="0"/>
          </a:p>
          <a:p>
            <a:r>
              <a:rPr lang="cs-CZ" dirty="0"/>
              <a:t>&gt; vyšší rozvojová pomoc, </a:t>
            </a:r>
            <a:r>
              <a:rPr lang="cs-CZ" dirty="0">
                <a:solidFill>
                  <a:srgbClr val="FF0000"/>
                </a:solidFill>
              </a:rPr>
              <a:t>navázání cen komodit na ceny výrobků, možnost znárodňovat zahraniční investice</a:t>
            </a:r>
          </a:p>
          <a:p>
            <a:r>
              <a:rPr lang="cs-CZ" dirty="0"/>
              <a:t>&gt; </a:t>
            </a:r>
            <a:r>
              <a:rPr lang="cs-CZ" b="1" dirty="0"/>
              <a:t>uzavírání neúplných regionálních dohod</a:t>
            </a:r>
          </a:p>
          <a:p>
            <a:endParaRPr lang="cs-CZ" b="1" dirty="0"/>
          </a:p>
          <a:p>
            <a:r>
              <a:rPr lang="cs-CZ" b="1" dirty="0"/>
              <a:t>Relevantní pro WTO, do jisté míry toho bylo dosaženo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Nikdy neprosazeno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5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70. léta – eskalace konfliktu globálního Severu a Jihu</a:t>
            </a:r>
          </a:p>
          <a:p>
            <a:r>
              <a:rPr lang="cs-CZ" dirty="0"/>
              <a:t>Požadavek „Nového mezinárodního ekonomického řádu“</a:t>
            </a:r>
          </a:p>
          <a:p>
            <a:endParaRPr lang="cs-CZ" dirty="0"/>
          </a:p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&gt; </a:t>
            </a:r>
            <a:r>
              <a:rPr lang="cs-CZ" dirty="0"/>
              <a:t>jednou z nich je </a:t>
            </a:r>
            <a:r>
              <a:rPr lang="cs-CZ" b="1" dirty="0" err="1">
                <a:solidFill>
                  <a:srgbClr val="FF0000"/>
                </a:solidFill>
              </a:rPr>
              <a:t>Enabling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clause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= zmocňovací doložka</a:t>
            </a:r>
          </a:p>
          <a:p>
            <a:r>
              <a:rPr lang="cs-CZ" dirty="0"/>
              <a:t>„Rozhodnutí </a:t>
            </a:r>
            <a:r>
              <a:rPr lang="cs-CZ" b="1" dirty="0"/>
              <a:t>o diferencovaném a příznivějším zacházení</a:t>
            </a:r>
            <a:r>
              <a:rPr lang="cs-CZ" dirty="0"/>
              <a:t>, vzájemnosti a plnější účasti rozvojových zemí“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6315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– plošné povolení preferencí pro rozvojové země</a:t>
            </a:r>
          </a:p>
          <a:p>
            <a:r>
              <a:rPr lang="cs-CZ" b="1" dirty="0"/>
              <a:t>= toto je výjimka, na jejímž základě je dovoleno tvořit </a:t>
            </a:r>
            <a:r>
              <a:rPr lang="cs-CZ" b="1" dirty="0" err="1"/>
              <a:t>GSPs</a:t>
            </a:r>
            <a:endParaRPr lang="cs-CZ" b="1" dirty="0"/>
          </a:p>
          <a:p>
            <a:r>
              <a:rPr lang="cs-CZ" dirty="0"/>
              <a:t>x výjimka pro regionální obchodní dohody existovala již od vzniku GATT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453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D95-C896-4FC9-8545-02EECAE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minulé hodiny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08C-7BE3-4505-9974-893FAF5E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se </a:t>
            </a:r>
            <a:r>
              <a:rPr lang="cs-CZ" b="1" dirty="0"/>
              <a:t>na regionálních obchodní dohody mezi rozvojovými zeměmi nevztahují pravidla WTO:</a:t>
            </a:r>
          </a:p>
          <a:p>
            <a:r>
              <a:rPr lang="cs-CZ" dirty="0"/>
              <a:t>1) Týká se všeho obchodu (ne jeden sektor)</a:t>
            </a:r>
          </a:p>
          <a:p>
            <a:r>
              <a:rPr lang="cs-CZ" dirty="0"/>
              <a:t>2) Vnější bariéry v průměru nevzrostou (obtížné pro celní unie!)</a:t>
            </a:r>
          </a:p>
          <a:p>
            <a:r>
              <a:rPr lang="cs-CZ" dirty="0"/>
              <a:t>3) Vnitřní bariéry jsou skoro úplně odstraněny (90 %) v přiměřené době (10 let)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&gt; neúplné obchodní dohody (</a:t>
            </a:r>
            <a:r>
              <a:rPr lang="cs-CZ" dirty="0" err="1">
                <a:solidFill>
                  <a:srgbClr val="FF0000"/>
                </a:solidFill>
              </a:rPr>
              <a:t>Mercosur</a:t>
            </a:r>
            <a:r>
              <a:rPr lang="cs-CZ" dirty="0">
                <a:solidFill>
                  <a:srgbClr val="FF0000"/>
                </a:solidFill>
              </a:rPr>
              <a:t>)</a:t>
            </a:r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65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WTO jsou povoleny dva typy preferenčního zacházení:</a:t>
            </a:r>
          </a:p>
          <a:p>
            <a:r>
              <a:rPr lang="cs-CZ" dirty="0"/>
              <a:t>1) Reciproční (regionální obchodní dohody)</a:t>
            </a:r>
          </a:p>
          <a:p>
            <a:r>
              <a:rPr lang="cs-CZ" b="1" dirty="0">
                <a:solidFill>
                  <a:srgbClr val="FF0000"/>
                </a:solidFill>
              </a:rPr>
              <a:t>2) Nereciproční (zvýhodněný přístup na trh pro rozvojové země)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30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0ABC-0641-4D3F-9B0A-7556247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2A9A-C654-49CA-9378-65A8C9BA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Opakuje část IV. GATT, podle které vyspělé země nemají za své ústupky očekávat od rozvojových zemí reciprocitu</a:t>
            </a:r>
          </a:p>
          <a:p>
            <a:r>
              <a:rPr lang="cs-CZ" dirty="0"/>
              <a:t>= </a:t>
            </a:r>
            <a:r>
              <a:rPr lang="cs-CZ" b="1" dirty="0"/>
              <a:t>povolení většího protekcionismu rozvojových zemí</a:t>
            </a:r>
          </a:p>
          <a:p>
            <a:endParaRPr lang="cs-CZ" b="1" dirty="0"/>
          </a:p>
          <a:p>
            <a:r>
              <a:rPr lang="cs-CZ" dirty="0"/>
              <a:t>= pokud mají protekci, mohou si ji </a:t>
            </a:r>
            <a:r>
              <a:rPr lang="cs-CZ" dirty="0">
                <a:solidFill>
                  <a:srgbClr val="FF0000"/>
                </a:solidFill>
              </a:rPr>
              <a:t>ponechat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A91C-CC22-4AEC-B409-EDFD96E1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924B959-6738-4837-BDE7-6009BB1F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8" t="18116" r="6263" b="9637"/>
          <a:stretch/>
        </p:blipFill>
        <p:spPr>
          <a:xfrm>
            <a:off x="455336" y="685799"/>
            <a:ext cx="11218504" cy="5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0E54-3195-4C3D-A9A0-8DB67F98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B932-125E-44ED-A699-BBF4AE67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 dohody o opatřeních pro vyrovnání </a:t>
            </a:r>
            <a:r>
              <a:rPr lang="cs-CZ" b="1" dirty="0"/>
              <a:t>platební bilance </a:t>
            </a:r>
            <a:r>
              <a:rPr lang="cs-CZ" dirty="0"/>
              <a:t>a o ochraně </a:t>
            </a:r>
            <a:r>
              <a:rPr lang="cs-CZ" b="1" dirty="0"/>
              <a:t>infant </a:t>
            </a:r>
            <a:r>
              <a:rPr lang="cs-CZ" b="1" dirty="0" err="1"/>
              <a:t>industries</a:t>
            </a:r>
            <a:r>
              <a:rPr lang="cs-CZ" b="1" dirty="0"/>
              <a:t> </a:t>
            </a:r>
          </a:p>
          <a:p>
            <a:r>
              <a:rPr lang="cs-CZ" dirty="0"/>
              <a:t>= úprava ustanovení GATT, na základě kterých rozvojové země vytvářely </a:t>
            </a:r>
            <a:r>
              <a:rPr lang="cs-CZ" dirty="0">
                <a:solidFill>
                  <a:srgbClr val="FF0000"/>
                </a:solidFill>
              </a:rPr>
              <a:t>kvóty</a:t>
            </a:r>
          </a:p>
          <a:p>
            <a:r>
              <a:rPr lang="cs-CZ" dirty="0"/>
              <a:t>Povolení, aby rozvojové země </a:t>
            </a:r>
            <a:r>
              <a:rPr lang="cs-CZ" dirty="0">
                <a:solidFill>
                  <a:srgbClr val="FF0000"/>
                </a:solidFill>
              </a:rPr>
              <a:t>zvyšovaly</a:t>
            </a:r>
            <a:r>
              <a:rPr lang="cs-CZ" dirty="0"/>
              <a:t> protekci</a:t>
            </a:r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955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79F1F-432B-4830-9837-D270CB30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4DC9C-1701-4F07-AC17-600C27DF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Tokijské kolo znamenalo </a:t>
            </a:r>
            <a:r>
              <a:rPr lang="cs-CZ" dirty="0">
                <a:solidFill>
                  <a:srgbClr val="FF0000"/>
                </a:solidFill>
              </a:rPr>
              <a:t>vrchol snah o zvláštní a diferencované zacházení</a:t>
            </a:r>
          </a:p>
          <a:p>
            <a:r>
              <a:rPr lang="cs-CZ" b="1" dirty="0"/>
              <a:t>Jeho závěry znamenaly rozdílné závazky pro vyspělé a rozvojové země </a:t>
            </a:r>
          </a:p>
          <a:p>
            <a:r>
              <a:rPr lang="cs-CZ" b="1" dirty="0"/>
              <a:t>Rozvojové země mohly využívat preferencí a samy uvalovat kvóty a vysoká cla</a:t>
            </a:r>
          </a:p>
          <a:p>
            <a:r>
              <a:rPr lang="cs-CZ" dirty="0"/>
              <a:t>Celní závazky neměly buď žádné, nebo velmi vysoké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Uruguayské kolo = neoliberální obrat v 80s – přístup dalších rozvojových zemí, začátek </a:t>
            </a:r>
            <a:r>
              <a:rPr lang="cs-CZ" b="1" dirty="0"/>
              <a:t>liberalizace jejich zahraničního obchodu </a:t>
            </a:r>
          </a:p>
          <a:p>
            <a:r>
              <a:rPr lang="cs-CZ" b="1" dirty="0"/>
              <a:t>= poprvé skutečné zapojení a ochota snižovat cla a rušit kvóty!</a:t>
            </a:r>
          </a:p>
        </p:txBody>
      </p:sp>
    </p:spTree>
    <p:extLst>
      <p:ext uri="{BB962C8B-B14F-4D97-AF65-F5344CB8AC3E}">
        <p14:creationId xmlns:p14="http://schemas.microsoft.com/office/powerpoint/2010/main" val="1085906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v 80s – přístup dalších rozvojových zemí, začátek liberalizace jejich zahraničního obchodu </a:t>
            </a:r>
          </a:p>
          <a:p>
            <a:r>
              <a:rPr lang="cs-CZ" dirty="0"/>
              <a:t>= poprvé skutečné zapojení a ochota snižovat cla a rušit kvóty!</a:t>
            </a:r>
          </a:p>
          <a:p>
            <a:r>
              <a:rPr lang="cs-CZ" dirty="0"/>
              <a:t>Vznik WTO 1995 – </a:t>
            </a:r>
            <a:r>
              <a:rPr lang="cs-CZ" b="1" dirty="0">
                <a:solidFill>
                  <a:srgbClr val="FF0000"/>
                </a:solidFill>
              </a:rPr>
              <a:t>jednotný závazek </a:t>
            </a:r>
            <a:r>
              <a:rPr lang="cs-CZ" dirty="0"/>
              <a:t>– </a:t>
            </a:r>
            <a:r>
              <a:rPr lang="cs-CZ" b="1" dirty="0"/>
              <a:t>potřeba přijmout všechna pravidla, včetně těch dříve vytvořených</a:t>
            </a:r>
          </a:p>
          <a:p>
            <a:r>
              <a:rPr lang="cs-CZ" dirty="0">
                <a:solidFill>
                  <a:srgbClr val="FF0000"/>
                </a:solidFill>
              </a:rPr>
              <a:t>x Tokio!</a:t>
            </a:r>
          </a:p>
        </p:txBody>
      </p:sp>
    </p:spTree>
    <p:extLst>
      <p:ext uri="{BB962C8B-B14F-4D97-AF65-F5344CB8AC3E}">
        <p14:creationId xmlns:p14="http://schemas.microsoft.com/office/powerpoint/2010/main" val="346586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v 80s – přístup dalších rozvojových zemí, začátek liberalizace jejich zahraničního obchodu </a:t>
            </a:r>
          </a:p>
          <a:p>
            <a:r>
              <a:rPr lang="cs-CZ" dirty="0"/>
              <a:t>= poprvé skutečné zapojení a ochota snižovat cla a rušit kvóty!</a:t>
            </a:r>
          </a:p>
          <a:p>
            <a:r>
              <a:rPr lang="cs-CZ" dirty="0"/>
              <a:t>Vznik WTO 1995 – jednotný závazek – potřeba přijmout všechna pravidla, včetně těch dříve vytvořených</a:t>
            </a:r>
          </a:p>
          <a:p>
            <a:r>
              <a:rPr lang="cs-CZ" dirty="0"/>
              <a:t>x Tokio!</a:t>
            </a:r>
          </a:p>
          <a:p>
            <a:r>
              <a:rPr lang="cs-CZ" dirty="0"/>
              <a:t>Ale </a:t>
            </a:r>
            <a:r>
              <a:rPr lang="cs-CZ" b="1" dirty="0"/>
              <a:t>delší lhůty pro implementaci dohod</a:t>
            </a:r>
          </a:p>
          <a:p>
            <a:r>
              <a:rPr lang="cs-CZ" b="1" dirty="0"/>
              <a:t>Pravidla obsažená v </a:t>
            </a:r>
            <a:r>
              <a:rPr lang="cs-CZ" b="1" dirty="0" err="1"/>
              <a:t>Enabling</a:t>
            </a:r>
            <a:r>
              <a:rPr lang="cs-CZ" b="1" dirty="0"/>
              <a:t> </a:t>
            </a:r>
            <a:r>
              <a:rPr lang="cs-CZ" b="1" dirty="0" err="1"/>
              <a:t>clause</a:t>
            </a:r>
            <a:r>
              <a:rPr lang="cs-CZ" b="1" dirty="0"/>
              <a:t> přetrvala</a:t>
            </a:r>
          </a:p>
        </p:txBody>
      </p:sp>
    </p:spTree>
    <p:extLst>
      <p:ext uri="{BB962C8B-B14F-4D97-AF65-F5344CB8AC3E}">
        <p14:creationId xmlns:p14="http://schemas.microsoft.com/office/powerpoint/2010/main" val="226496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D17E0-F9D2-4A3F-BB4F-39A97C18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systému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9E9C9-D44F-498E-B8BE-5AD799A1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Slabá vyjednávací pozice kvůli malému trhu </a:t>
            </a:r>
            <a:r>
              <a:rPr lang="cs-CZ" dirty="0"/>
              <a:t>= </a:t>
            </a:r>
            <a:r>
              <a:rPr lang="cs-CZ" dirty="0">
                <a:solidFill>
                  <a:srgbClr val="FF0000"/>
                </a:solidFill>
              </a:rPr>
              <a:t>nemají co nabídnout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Nehodí se jim tvorba jednotných pravidel </a:t>
            </a:r>
            <a:r>
              <a:rPr lang="cs-CZ" dirty="0"/>
              <a:t>(duševní vlastnictví, netarifní překážky), </a:t>
            </a:r>
            <a:r>
              <a:rPr lang="cs-CZ" b="1" dirty="0"/>
              <a:t>která je nutí ke stejným standardům, jaké mají vyspělé země</a:t>
            </a:r>
          </a:p>
        </p:txBody>
      </p:sp>
    </p:spTree>
    <p:extLst>
      <p:ext uri="{BB962C8B-B14F-4D97-AF65-F5344CB8AC3E}">
        <p14:creationId xmlns:p14="http://schemas.microsoft.com/office/powerpoint/2010/main" val="191797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D17E0-F9D2-4A3F-BB4F-39A97C18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systému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9E9C9-D44F-498E-B8BE-5AD799A1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Slabá vyjednávací pozice kvůli malému trhu </a:t>
            </a:r>
            <a:r>
              <a:rPr lang="cs-CZ" dirty="0"/>
              <a:t>= </a:t>
            </a:r>
            <a:r>
              <a:rPr lang="cs-CZ" dirty="0">
                <a:solidFill>
                  <a:srgbClr val="FF0000"/>
                </a:solidFill>
              </a:rPr>
              <a:t>nemají co nabídnout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Nehodí se jim tvorba jednotných pravidel </a:t>
            </a:r>
            <a:r>
              <a:rPr lang="cs-CZ" dirty="0"/>
              <a:t>(duševní vlastnictví, netarifní překážky), </a:t>
            </a:r>
            <a:r>
              <a:rPr lang="cs-CZ" b="1" dirty="0"/>
              <a:t>která je nutí ke stejným standardům, jaké mají vyspělé země</a:t>
            </a:r>
          </a:p>
          <a:p>
            <a:r>
              <a:rPr lang="cs-CZ" dirty="0"/>
              <a:t>Cla často mají i významnou fiskální roli = příjem státu</a:t>
            </a:r>
            <a:endParaRPr lang="cs-CZ" b="1" dirty="0"/>
          </a:p>
          <a:p>
            <a:r>
              <a:rPr lang="cs-CZ" dirty="0"/>
              <a:t>Volatilní ceny komodit</a:t>
            </a:r>
          </a:p>
          <a:p>
            <a:r>
              <a:rPr lang="cs-CZ" dirty="0"/>
              <a:t>Snaha chránit nedospělá odvětví</a:t>
            </a:r>
          </a:p>
          <a:p>
            <a:r>
              <a:rPr lang="cs-CZ" dirty="0"/>
              <a:t>Ale potřeba volného obchodu pro přilákání FDI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47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důraz na rozdílné zacházení</a:t>
            </a:r>
          </a:p>
          <a:p>
            <a:r>
              <a:rPr lang="cs-CZ" b="1" dirty="0"/>
              <a:t>&gt; Další preferenční systémy vyspělých zemí</a:t>
            </a:r>
          </a:p>
        </p:txBody>
      </p:sp>
    </p:spTree>
    <p:extLst>
      <p:ext uri="{BB962C8B-B14F-4D97-AF65-F5344CB8AC3E}">
        <p14:creationId xmlns:p14="http://schemas.microsoft.com/office/powerpoint/2010/main" val="328526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WTO jsou povoleny dva typy preferenčního zacházení:</a:t>
            </a:r>
          </a:p>
          <a:p>
            <a:r>
              <a:rPr lang="cs-CZ" dirty="0"/>
              <a:t>1) Reciproční (regionální obchodní dohody)</a:t>
            </a:r>
          </a:p>
          <a:p>
            <a:r>
              <a:rPr lang="cs-CZ" b="1" dirty="0"/>
              <a:t>2) Nereciproční (zvýhodněný přístup na trh pro rozvojové země)</a:t>
            </a:r>
          </a:p>
          <a:p>
            <a:endParaRPr lang="cs-CZ" b="1" dirty="0"/>
          </a:p>
          <a:p>
            <a:r>
              <a:rPr lang="cs-CZ" b="1" dirty="0"/>
              <a:t>= </a:t>
            </a:r>
            <a:r>
              <a:rPr lang="cs-CZ" b="1"/>
              <a:t>jednostranné výhody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58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Odstranění cel a kvót pro 97 % jejich exportu,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  <a:p>
            <a:r>
              <a:rPr lang="cs-CZ" dirty="0"/>
              <a:t>I „normální“ rozvojové země pro </a:t>
            </a:r>
            <a:r>
              <a:rPr lang="cs-CZ" dirty="0" err="1"/>
              <a:t>LDCs</a:t>
            </a:r>
            <a:r>
              <a:rPr lang="cs-CZ" dirty="0"/>
              <a:t> tvoří preference</a:t>
            </a:r>
          </a:p>
        </p:txBody>
      </p:sp>
    </p:spTree>
    <p:extLst>
      <p:ext uri="{BB962C8B-B14F-4D97-AF65-F5344CB8AC3E}">
        <p14:creationId xmlns:p14="http://schemas.microsoft.com/office/powerpoint/2010/main" val="2597267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0A937-5E78-41B4-B81E-0D0F8BF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usnadňování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51DA-B1A7-4843-8336-30B1D03B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2017, jeden z mála větších úspěchů Katarského kola!</a:t>
            </a:r>
          </a:p>
          <a:p>
            <a:r>
              <a:rPr lang="cs-CZ" dirty="0"/>
              <a:t>Patří ke specializovaným dohodám doplňujících GATT 1994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b="1" dirty="0"/>
              <a:t>transparentnost a zjednodušení celních procedur</a:t>
            </a:r>
          </a:p>
          <a:p>
            <a:r>
              <a:rPr lang="cs-CZ" dirty="0"/>
              <a:t>Důležité pro </a:t>
            </a:r>
            <a:r>
              <a:rPr lang="cs-CZ" b="1" dirty="0"/>
              <a:t>vnitrozemské </a:t>
            </a:r>
            <a:r>
              <a:rPr lang="cs-CZ" dirty="0"/>
              <a:t>rozvojové státy</a:t>
            </a:r>
          </a:p>
          <a:p>
            <a:r>
              <a:rPr lang="cs-CZ" dirty="0"/>
              <a:t>2008 – 116 dní na dovoz kontejneru ze Středoafrické republiky na pobřeží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02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2CE6E-493A-44CB-A93E-B36E965A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kreslení, zařízení, místnost&#10;&#10;Popis byl vytvořen automaticky">
            <a:extLst>
              <a:ext uri="{FF2B5EF4-FFF2-40B4-BE49-F238E27FC236}">
                <a16:creationId xmlns:a16="http://schemas.microsoft.com/office/drawing/2014/main" id="{78C8F3C6-7472-4DB9-9CA8-718E5D9F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1649"/>
            <a:ext cx="5761673" cy="5251145"/>
          </a:xfrm>
        </p:spPr>
      </p:pic>
    </p:spTree>
    <p:extLst>
      <p:ext uri="{BB962C8B-B14F-4D97-AF65-F5344CB8AC3E}">
        <p14:creationId xmlns:p14="http://schemas.microsoft.com/office/powerpoint/2010/main" val="3255382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E26ED-7B6E-4540-AAD6-5CA5691A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do budoucna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40FA5-2CD9-4A50-98D4-0AED5660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 </a:t>
            </a:r>
          </a:p>
          <a:p>
            <a:r>
              <a:rPr lang="cs-CZ" b="1" dirty="0"/>
              <a:t>&gt; Brunej, Hong Kong, Kuvajt, Makao, Katar, Singapur, Spojené Arabské Emiráty, Mexiko, Turecko a Jižní Korea se považují za rozvojové země!</a:t>
            </a:r>
          </a:p>
          <a:p>
            <a:r>
              <a:rPr lang="cs-CZ" b="1" dirty="0">
                <a:solidFill>
                  <a:srgbClr val="FF0000"/>
                </a:solidFill>
              </a:rPr>
              <a:t>Čína také! </a:t>
            </a:r>
          </a:p>
        </p:txBody>
      </p:sp>
    </p:spTree>
    <p:extLst>
      <p:ext uri="{BB962C8B-B14F-4D97-AF65-F5344CB8AC3E}">
        <p14:creationId xmlns:p14="http://schemas.microsoft.com/office/powerpoint/2010/main" val="3720581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Zneužívání systému </a:t>
            </a:r>
            <a:r>
              <a:rPr lang="cs-CZ" dirty="0"/>
              <a:t>(„černí pasažéři“) </a:t>
            </a:r>
            <a:r>
              <a:rPr lang="cs-CZ" b="1" dirty="0"/>
              <a:t>&gt; mají delší lhůty pro implementaci závazků</a:t>
            </a:r>
          </a:p>
          <a:p>
            <a:r>
              <a:rPr lang="cs-CZ" dirty="0"/>
              <a:t>Je jim dovoleno méně snižovat cla = </a:t>
            </a:r>
            <a:r>
              <a:rPr lang="cs-CZ" b="1" dirty="0"/>
              <a:t>nereciproční zacházení</a:t>
            </a:r>
          </a:p>
        </p:txBody>
      </p:sp>
    </p:spTree>
    <p:extLst>
      <p:ext uri="{BB962C8B-B14F-4D97-AF65-F5344CB8AC3E}">
        <p14:creationId xmlns:p14="http://schemas.microsoft.com/office/powerpoint/2010/main" val="4189508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Zneužívání systému („černí pasažéři“) &gt; mají delší lhůty pro implementaci závazků</a:t>
            </a:r>
          </a:p>
          <a:p>
            <a:r>
              <a:rPr lang="cs-CZ" dirty="0"/>
              <a:t>Je jim dovoleno méně snižovat cla = nereciproční zacházení</a:t>
            </a:r>
          </a:p>
          <a:p>
            <a:r>
              <a:rPr lang="cs-CZ" dirty="0"/>
              <a:t>x </a:t>
            </a:r>
            <a:r>
              <a:rPr lang="cs-CZ" b="1" dirty="0"/>
              <a:t>O přístupu států k výhodám ze svého GSP rozhoduje každá země zvlášť</a:t>
            </a:r>
          </a:p>
          <a:p>
            <a:r>
              <a:rPr lang="cs-CZ" dirty="0">
                <a:solidFill>
                  <a:srgbClr val="FF0000"/>
                </a:solidFill>
              </a:rPr>
              <a:t>&gt; Pokud se označím za rozvojovou zemi, ještě to neznamená, že automaticky získám preferenční přístup na evropský/americký trh</a:t>
            </a:r>
          </a:p>
        </p:txBody>
      </p:sp>
    </p:spTree>
    <p:extLst>
      <p:ext uri="{BB962C8B-B14F-4D97-AF65-F5344CB8AC3E}">
        <p14:creationId xmlns:p14="http://schemas.microsoft.com/office/powerpoint/2010/main" val="2255191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Brunej, Hong Kong, Kuvajt, Makao, Katar, </a:t>
            </a:r>
            <a:r>
              <a:rPr lang="cs-CZ" dirty="0">
                <a:solidFill>
                  <a:srgbClr val="FF0000"/>
                </a:solidFill>
              </a:rPr>
              <a:t>Singapur, </a:t>
            </a:r>
            <a:r>
              <a:rPr lang="cs-CZ" dirty="0"/>
              <a:t>Spojené Arabské Emiráty, Mexiko, Turecko a </a:t>
            </a:r>
            <a:r>
              <a:rPr lang="cs-CZ" dirty="0">
                <a:solidFill>
                  <a:srgbClr val="FF0000"/>
                </a:solidFill>
              </a:rPr>
              <a:t>Jižní Korea</a:t>
            </a:r>
          </a:p>
          <a:p>
            <a:endParaRPr lang="cs-CZ" b="1" dirty="0"/>
          </a:p>
          <a:p>
            <a:r>
              <a:rPr lang="cs-CZ" b="1" dirty="0"/>
              <a:t>Trumpova administrativa – frustrace </a:t>
            </a:r>
            <a:r>
              <a:rPr lang="cs-CZ" dirty="0"/>
              <a:t>&gt; vyškrtala některé země z amerického GSP (</a:t>
            </a:r>
            <a:r>
              <a:rPr lang="cs-CZ" b="1" dirty="0"/>
              <a:t>Turecko, Indie</a:t>
            </a:r>
            <a:r>
              <a:rPr lang="cs-CZ" dirty="0"/>
              <a:t>), donutila </a:t>
            </a:r>
            <a:r>
              <a:rPr lang="cs-CZ" dirty="0">
                <a:solidFill>
                  <a:srgbClr val="FF0000"/>
                </a:solidFill>
              </a:rPr>
              <a:t>Jižní Koreu, Singapur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Brazílii</a:t>
            </a:r>
            <a:r>
              <a:rPr lang="cs-CZ" dirty="0"/>
              <a:t>, aby se v příštích jednáních ve WTO vzdaly statusu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2359572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549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Podle </a:t>
            </a:r>
            <a:r>
              <a:rPr lang="cs-CZ" b="1" dirty="0" err="1"/>
              <a:t>Enabling</a:t>
            </a:r>
            <a:r>
              <a:rPr lang="cs-CZ" b="1" dirty="0"/>
              <a:t> </a:t>
            </a:r>
            <a:r>
              <a:rPr lang="cs-CZ" b="1" dirty="0" err="1"/>
              <a:t>clause</a:t>
            </a:r>
            <a:r>
              <a:rPr lang="cs-CZ" b="1" dirty="0"/>
              <a:t> mají preference být nediskriminační</a:t>
            </a:r>
          </a:p>
          <a:p>
            <a:r>
              <a:rPr lang="cs-CZ" dirty="0"/>
              <a:t>= měly by být pro všechny rozvojové země, nebo mít objektivní kritéria (</a:t>
            </a:r>
            <a:r>
              <a:rPr lang="cs-CZ" b="1" dirty="0"/>
              <a:t>HDP, </a:t>
            </a:r>
            <a:r>
              <a:rPr lang="cs-CZ" dirty="0"/>
              <a:t>nebo jasné podmínky – lidská práva atd.)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</p:txBody>
      </p:sp>
    </p:spTree>
    <p:extLst>
      <p:ext uri="{BB962C8B-B14F-4D97-AF65-F5344CB8AC3E}">
        <p14:creationId xmlns:p14="http://schemas.microsoft.com/office/powerpoint/2010/main" val="29001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důrazu na </a:t>
            </a:r>
            <a:r>
              <a:rPr lang="cs-CZ" i="1" dirty="0"/>
              <a:t>„</a:t>
            </a:r>
            <a:r>
              <a:rPr lang="cs-CZ" b="1" i="1" dirty="0"/>
              <a:t>zvláštní a diferencované zacházení“</a:t>
            </a:r>
          </a:p>
          <a:p>
            <a:r>
              <a:rPr lang="cs-CZ" dirty="0"/>
              <a:t>UNCTAD, G77 (1964) &gt; rozvojové země ovládly Valné shromáždění OSN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3721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přesměrování obchodu</a:t>
            </a:r>
            <a:endParaRPr lang="cs-CZ" dirty="0"/>
          </a:p>
          <a:p>
            <a:r>
              <a:rPr lang="cs-CZ" dirty="0"/>
              <a:t>x Evropa – </a:t>
            </a:r>
            <a:r>
              <a:rPr lang="cs-CZ" b="1" dirty="0"/>
              <a:t>preference pro bývalé kolonie – Dohody z Lomé a </a:t>
            </a:r>
            <a:r>
              <a:rPr lang="cs-CZ" b="1" dirty="0" err="1"/>
              <a:t>Cotonou</a:t>
            </a:r>
            <a:endParaRPr lang="cs-CZ" b="1" dirty="0"/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 – </a:t>
            </a:r>
            <a:r>
              <a:rPr lang="cs-CZ" b="1" dirty="0"/>
              <a:t>protesty Brazílie a dalších nezahrnutých zemí</a:t>
            </a:r>
          </a:p>
        </p:txBody>
      </p:sp>
    </p:spTree>
    <p:extLst>
      <p:ext uri="{BB962C8B-B14F-4D97-AF65-F5344CB8AC3E}">
        <p14:creationId xmlns:p14="http://schemas.microsoft.com/office/powerpoint/2010/main" val="2320737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2000 – </a:t>
            </a:r>
            <a:r>
              <a:rPr lang="cs-CZ" b="1" dirty="0"/>
              <a:t>snaha EU uvést tyto dohody do souladu s právem WTO</a:t>
            </a:r>
          </a:p>
          <a:p>
            <a:r>
              <a:rPr lang="cs-CZ" dirty="0"/>
              <a:t>&gt; uzavírání </a:t>
            </a:r>
            <a:r>
              <a:rPr lang="cs-CZ" b="1" dirty="0"/>
              <a:t>Dohod o ekonomickém partnerství </a:t>
            </a:r>
            <a:r>
              <a:rPr lang="cs-CZ" dirty="0"/>
              <a:t>s jednotlivými státy a regionálními uskupeními = jsou to RTA, jiné rozvojové státy proti tomu nemohou protestovat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079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„Uzamčení“ v produkci několika komodit (cukr a banány)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3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7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50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Poskytující stát to může kdykoliv změnit</a:t>
            </a:r>
          </a:p>
        </p:txBody>
      </p:sp>
    </p:spTree>
    <p:extLst>
      <p:ext uri="{BB962C8B-B14F-4D97-AF65-F5344CB8AC3E}">
        <p14:creationId xmlns:p14="http://schemas.microsoft.com/office/powerpoint/2010/main" val="243112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Může to být vázané na standardy mimo pravidla WTO </a:t>
            </a:r>
          </a:p>
          <a:p>
            <a:r>
              <a:rPr lang="cs-CZ" dirty="0"/>
              <a:t>– životní prostředí, pracovní právo </a:t>
            </a:r>
          </a:p>
          <a:p>
            <a:r>
              <a:rPr lang="cs-CZ" dirty="0"/>
              <a:t>– </a:t>
            </a:r>
            <a:r>
              <a:rPr lang="cs-CZ" b="1" dirty="0"/>
              <a:t>vlastně je tam reciprocita</a:t>
            </a:r>
            <a:r>
              <a:rPr lang="cs-CZ" dirty="0"/>
              <a:t>, možná snaha omezit konkurenční výhodu rozvojových zemí (stejné, jako u </a:t>
            </a:r>
            <a:r>
              <a:rPr lang="cs-CZ" dirty="0" err="1"/>
              <a:t>RTAs</a:t>
            </a:r>
            <a:r>
              <a:rPr lang="cs-CZ" dirty="0"/>
              <a:t>!)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3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Podíl </a:t>
            </a:r>
            <a:r>
              <a:rPr lang="cs-CZ" dirty="0" err="1"/>
              <a:t>LDCs</a:t>
            </a:r>
            <a:r>
              <a:rPr lang="cs-CZ" dirty="0"/>
              <a:t> na světovém obchodu je stále kolem 1 % a spíše klesá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03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4BB99-1C7A-4DEE-9557-3691A4D0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B385D-3821-4827-BB78-15F85F7FC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developed contracting parties </a:t>
            </a:r>
            <a:r>
              <a:rPr lang="en-US" b="1" dirty="0"/>
              <a:t>do not expect reciprocity for commitments</a:t>
            </a:r>
            <a:r>
              <a:rPr lang="en-US" dirty="0"/>
              <a:t> made by them 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první zmínka o tom, že rozvojové země nemusejí liberalizovat zahraniční obchod stejně rychle, jako vyspělé země</a:t>
            </a:r>
          </a:p>
        </p:txBody>
      </p:sp>
    </p:spTree>
    <p:extLst>
      <p:ext uri="{BB962C8B-B14F-4D97-AF65-F5344CB8AC3E}">
        <p14:creationId xmlns:p14="http://schemas.microsoft.com/office/powerpoint/2010/main" val="374085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dirty="0"/>
              <a:t>Ale vyspělé země tady stále stanovovaly stejná cla pro vyspělé i rozvojové země, </a:t>
            </a:r>
            <a:r>
              <a:rPr lang="cs-CZ" b="1" dirty="0"/>
              <a:t>tento postup proto neporušoval MFN!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522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</a:t>
            </a:r>
            <a:r>
              <a:rPr lang="cs-CZ" b="1" dirty="0"/>
              <a:t>všeobecný systém celních preferencí</a:t>
            </a:r>
          </a:p>
          <a:p>
            <a:r>
              <a:rPr lang="cs-CZ" dirty="0"/>
              <a:t>Jednodušší přístup rozvojových zemí na americký trh &gt; </a:t>
            </a:r>
            <a:r>
              <a:rPr lang="cs-CZ" b="1" dirty="0"/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59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</a:t>
            </a:r>
            <a:r>
              <a:rPr lang="cs-CZ" b="1" dirty="0"/>
              <a:t>všeobecný systém celních preferencí</a:t>
            </a:r>
          </a:p>
          <a:p>
            <a:r>
              <a:rPr lang="cs-CZ" dirty="0"/>
              <a:t>Jednodušší přístup rozvojových zemí na americký trh &gt; </a:t>
            </a:r>
            <a:r>
              <a:rPr lang="cs-CZ" b="1" dirty="0"/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Dnes má svůj vlastní GSP většina vyspělých zemí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789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80FB-7485-4DD8-AE33-9BEED84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6BA6F3-C352-442A-95F2-F6016ADF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3" t="8946" r="11387" b="16804"/>
          <a:stretch/>
        </p:blipFill>
        <p:spPr>
          <a:xfrm>
            <a:off x="1184822" y="1027906"/>
            <a:ext cx="9462858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8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1742</Words>
  <Application>Microsoft Office PowerPoint</Application>
  <PresentationFormat>Širokoúhlá obrazovka</PresentationFormat>
  <Paragraphs>201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Motiv Office</vt:lpstr>
      <vt:lpstr>Preference pro rozvojové země</vt:lpstr>
      <vt:lpstr>Prezentace aplikace PowerPoint</vt:lpstr>
      <vt:lpstr>Prezentace aplikace PowerPoint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Prezentace aplikace PowerPoint</vt:lpstr>
      <vt:lpstr>Generalized system of preferences</vt:lpstr>
      <vt:lpstr>Generalized system of preferences</vt:lpstr>
      <vt:lpstr>Generalized system of preferences</vt:lpstr>
      <vt:lpstr>Generalized system of preferences</vt:lpstr>
      <vt:lpstr>Rozvojové země v GATT</vt:lpstr>
      <vt:lpstr>„Nový ekonomický světový řád“</vt:lpstr>
      <vt:lpstr>„Nový ekonomický světový řád“</vt:lpstr>
      <vt:lpstr>Rozvojové země v GATT</vt:lpstr>
      <vt:lpstr>Enabling clause</vt:lpstr>
      <vt:lpstr>Opakování z minulé hodiny </vt:lpstr>
      <vt:lpstr>Enabling clause</vt:lpstr>
      <vt:lpstr>Prezentace aplikace PowerPoint</vt:lpstr>
      <vt:lpstr>Rozvojové země v GATT</vt:lpstr>
      <vt:lpstr>Rozvojové země v GATT</vt:lpstr>
      <vt:lpstr>Rozvojové země a WTO</vt:lpstr>
      <vt:lpstr>Rozvojové země a WTO</vt:lpstr>
      <vt:lpstr>Rozvojové země a WTO</vt:lpstr>
      <vt:lpstr>Rozvojové země v systému WTO</vt:lpstr>
      <vt:lpstr>Rozvojové země v systému WTO</vt:lpstr>
      <vt:lpstr>Katarské kolo</vt:lpstr>
      <vt:lpstr>Katarské kolo</vt:lpstr>
      <vt:lpstr>Dohoda o usnadňování obchodu</vt:lpstr>
      <vt:lpstr>Prezentace aplikace PowerPoint</vt:lpstr>
      <vt:lpstr>Problémy do budoucna</vt:lpstr>
      <vt:lpstr>Chybějící definice</vt:lpstr>
      <vt:lpstr>Chybějící definice</vt:lpstr>
      <vt:lpstr>Chybějící definice</vt:lpstr>
      <vt:lpstr>Chybějící definice</vt:lpstr>
      <vt:lpstr>Chybějící definice</vt:lpstr>
      <vt:lpstr>Selektivní preference</vt:lpstr>
      <vt:lpstr>Selektivní preference</vt:lpstr>
      <vt:lpstr>Selektivní preference</vt:lpstr>
      <vt:lpstr>Nevýhody preferencí</vt:lpstr>
      <vt:lpstr>Nevýhody preferencí</vt:lpstr>
      <vt:lpstr>Nevýhody preferencí</vt:lpstr>
      <vt:lpstr>Nevýhody preferencí</vt:lpstr>
      <vt:lpstr>Nevýhody preferencí</vt:lpstr>
      <vt:lpstr>Nevýhody preferencí</vt:lpstr>
      <vt:lpstr>Nevýhody preferencí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Preferenční zacházení ve WTO</dc:title>
  <dc:creator>Svatoň</dc:creator>
  <cp:lastModifiedBy>Svatoň</cp:lastModifiedBy>
  <cp:revision>90</cp:revision>
  <dcterms:created xsi:type="dcterms:W3CDTF">2020-03-05T12:57:22Z</dcterms:created>
  <dcterms:modified xsi:type="dcterms:W3CDTF">2020-04-28T18:22:03Z</dcterms:modified>
</cp:coreProperties>
</file>