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6" r:id="rId4"/>
    <p:sldId id="287" r:id="rId5"/>
    <p:sldId id="257" r:id="rId6"/>
    <p:sldId id="290" r:id="rId7"/>
    <p:sldId id="302" r:id="rId8"/>
    <p:sldId id="258" r:id="rId9"/>
    <p:sldId id="278" r:id="rId10"/>
    <p:sldId id="303" r:id="rId11"/>
    <p:sldId id="294" r:id="rId12"/>
    <p:sldId id="304" r:id="rId13"/>
    <p:sldId id="275" r:id="rId14"/>
    <p:sldId id="292" r:id="rId15"/>
    <p:sldId id="279" r:id="rId16"/>
    <p:sldId id="295" r:id="rId17"/>
    <p:sldId id="264" r:id="rId18"/>
    <p:sldId id="268" r:id="rId19"/>
    <p:sldId id="297" r:id="rId20"/>
    <p:sldId id="296" r:id="rId21"/>
    <p:sldId id="280" r:id="rId22"/>
    <p:sldId id="305" r:id="rId23"/>
    <p:sldId id="261" r:id="rId24"/>
    <p:sldId id="306" r:id="rId25"/>
    <p:sldId id="262" r:id="rId26"/>
    <p:sldId id="298" r:id="rId27"/>
    <p:sldId id="263" r:id="rId28"/>
    <p:sldId id="265" r:id="rId29"/>
    <p:sldId id="299" r:id="rId30"/>
    <p:sldId id="273" r:id="rId31"/>
    <p:sldId id="307" r:id="rId32"/>
    <p:sldId id="301" r:id="rId33"/>
    <p:sldId id="281" r:id="rId34"/>
    <p:sldId id="282" r:id="rId35"/>
    <p:sldId id="293" r:id="rId36"/>
    <p:sldId id="269" r:id="rId37"/>
    <p:sldId id="308" r:id="rId38"/>
    <p:sldId id="267" r:id="rId39"/>
    <p:sldId id="309" r:id="rId40"/>
    <p:sldId id="259" r:id="rId41"/>
    <p:sldId id="310" r:id="rId42"/>
    <p:sldId id="270" r:id="rId43"/>
    <p:sldId id="285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888B2-6A2E-4136-96F4-649B6105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2E7ABF-0D98-4798-A450-26D67CFEE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6CBE86-44F7-4FB4-BED3-5A9AFAD2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F895B0-3AA5-41D2-9F4A-4A0CE72A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72CC0F-2740-4B07-B8CE-95F40B4F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E74F6-5AC9-43DB-A14B-DDCD0B3C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DD4446-E705-4C00-AF56-4237D1876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3CD404-0702-42C0-969E-06E23AD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68CF29-FD84-402C-9DB0-7BCA7A2B8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E72FA4-BC44-40DE-9A94-BC098FD9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2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8468273-7374-4BF9-9176-F0E3AED07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50DF12-8D6B-4AEC-9284-955664279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73134E-5907-47E5-AB0D-F7AC4C16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BD4D0F-AB04-41B6-922A-CD177CA7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8D4802-A5AF-405D-B87B-A44E45DB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E3E04-7960-4824-AFD4-C620B83B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036920-AF33-4741-8D50-191EB451A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D60E05-2BC9-46C9-A151-64F67390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2509CC-9409-4C4D-9F8F-042E1D6A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6CAD5F-3239-45DF-9937-D84CCCE0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1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9EDD1-10DB-4D16-897D-D5504FC7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DB366D-8891-4764-A10B-48DBB5BE5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FE197D-28C2-49F2-81AB-137834B0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861B1C-35E1-42B5-AAAF-83F43DBE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C7AAF-B176-43ED-BFD9-D5BA40E4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39CB2-510E-4B0A-AE9D-CAE85FB8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B0180-7A52-4C67-849A-787E72662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A96583-4E7D-494F-9AF3-28585145C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BFC238-5BD6-489B-BF3B-D9801830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240B94-BCF9-4DE0-8334-7400599B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510430-158E-4564-827F-1802FD7A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475F3-4C37-4840-9347-F41C806B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73EB85-0495-4A03-B5A9-A377D968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376805-7A02-4E65-888E-E8949CD92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302701-EC2F-464A-8A78-96040B1A5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47C074-3D75-474E-9490-1BFE2638F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21B4641-2206-460E-A519-F9920CD0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2D14C0-AA41-42AB-8BA0-608AD0FF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244EA8-CF88-4D9E-B5DE-B4BBDEC6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4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A6F5C-8FF4-4154-B87E-FAFA0EA2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05E2BC-4818-4184-8ACC-48FA431E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FC0A6F-5F73-47D2-98AE-B5ADE472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CDF9C9-EEA4-40BC-8BBB-11FA38C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7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EE210C-4104-4C0D-A730-0A0BAA31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DBE32F-E0AA-4C81-8F89-FCDF6723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877A91-1E7D-4AAC-89A3-68A43A13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F8A58-6A80-473B-B533-A90188A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F89B6-B350-489D-97EA-94CAA9C2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9DAF6E-54B3-43F5-91D3-B94710025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696C53-A6AE-4C1C-B3C9-384645CF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09C6E8-91DD-448F-AABC-4E3E3C7F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8BF3C3-2B94-46DB-81B2-1FC50CC2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38245-2405-4575-B20A-0D7C1D03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57B3DBE-6E56-48B4-91B7-2E825CC54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FC4287-B835-48A6-8C1B-CB434AB70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B28A02-DDCA-4099-9364-7E34F84D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8024B1-FB78-4DD7-BC24-E4C8A0B5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9917C2-19E7-451E-8FB6-DF18D18C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B88367-0CA8-41C7-BF28-B01BFF4C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B0B1D8-E862-4BA1-972B-9CD3B7BF1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185C63-C090-4013-9558-F3147F4C5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E7F6-1CD8-450E-852C-E9C5510F73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29169-CD91-44C8-9C4F-971A8B21E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4D62A9-4A20-4526-A434-806BEBF48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C3FC-E26B-4203-9E5D-D101BDB3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etr.svaton@mail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1B5DA-81FA-4C8E-A490-DC4640267C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Protekcionismus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370226-C715-4385-8AF6-EBD7DEA74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3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62F31-1FD4-4E42-91B6-9CC1FAD4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Stuart </a:t>
            </a:r>
            <a:r>
              <a:rPr lang="cs-CZ" dirty="0" err="1"/>
              <a:t>Mill</a:t>
            </a:r>
            <a:endParaRPr lang="en-US" dirty="0"/>
          </a:p>
        </p:txBody>
      </p:sp>
      <p:pic>
        <p:nvPicPr>
          <p:cNvPr id="5" name="Zástupný obsah 4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EB7363EF-7D10-491F-9760-51750767A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1859018"/>
            <a:ext cx="3627925" cy="4556070"/>
          </a:xfrm>
        </p:spPr>
      </p:pic>
    </p:spTree>
    <p:extLst>
      <p:ext uri="{BB962C8B-B14F-4D97-AF65-F5344CB8AC3E}">
        <p14:creationId xmlns:p14="http://schemas.microsoft.com/office/powerpoint/2010/main" val="182912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89011-CB63-498E-89A4-E774EC55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17BE2-7B75-4D20-8E28-E9AF27175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Koordinační problém </a:t>
            </a:r>
            <a:r>
              <a:rPr lang="cs-CZ" dirty="0"/>
              <a:t>- lidé nemají motivaci brát na sebe riziko jako první zavést zahraniční technologie, se kterými doma nikdo nemá zkušenosti</a:t>
            </a:r>
          </a:p>
          <a:p>
            <a:r>
              <a:rPr lang="cs-CZ" dirty="0"/>
              <a:t>„</a:t>
            </a:r>
            <a:r>
              <a:rPr lang="cs-CZ" b="1" dirty="0"/>
              <a:t>It </a:t>
            </a:r>
            <a:r>
              <a:rPr lang="cs-CZ" b="1" dirty="0" err="1"/>
              <a:t>cannot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expected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individuals</a:t>
            </a:r>
            <a:r>
              <a:rPr lang="cs-CZ" b="1" dirty="0"/>
              <a:t> </a:t>
            </a:r>
            <a:r>
              <a:rPr lang="cs-CZ" b="1" dirty="0" err="1"/>
              <a:t>should</a:t>
            </a:r>
            <a:r>
              <a:rPr lang="cs-CZ" b="1" dirty="0"/>
              <a:t>,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own</a:t>
            </a:r>
            <a:r>
              <a:rPr lang="cs-CZ" b="1" dirty="0"/>
              <a:t> risk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to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, </a:t>
            </a:r>
            <a:r>
              <a:rPr lang="cs-CZ" b="1" dirty="0" err="1"/>
              <a:t>introduce</a:t>
            </a:r>
            <a:r>
              <a:rPr lang="cs-CZ" b="1" dirty="0"/>
              <a:t> a </a:t>
            </a:r>
            <a:r>
              <a:rPr lang="cs-CZ" b="1" dirty="0" err="1"/>
              <a:t>new</a:t>
            </a:r>
            <a:r>
              <a:rPr lang="cs-CZ" b="1" dirty="0"/>
              <a:t> </a:t>
            </a:r>
            <a:r>
              <a:rPr lang="cs-CZ" b="1" dirty="0" err="1"/>
              <a:t>manufacture</a:t>
            </a:r>
            <a:r>
              <a:rPr lang="cs-CZ" dirty="0"/>
              <a:t>, and </a:t>
            </a:r>
            <a:r>
              <a:rPr lang="cs-CZ" dirty="0" err="1"/>
              <a:t>bear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burden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carrying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on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producers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educated</a:t>
            </a:r>
            <a:r>
              <a:rPr lang="cs-CZ" dirty="0"/>
              <a:t> up to </a:t>
            </a:r>
            <a:r>
              <a:rPr lang="cs-CZ" dirty="0" err="1"/>
              <a:t>the</a:t>
            </a:r>
            <a:r>
              <a:rPr lang="cs-CZ" dirty="0"/>
              <a:t> 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whom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 are </a:t>
            </a:r>
            <a:r>
              <a:rPr lang="cs-CZ" dirty="0" err="1"/>
              <a:t>traditional</a:t>
            </a:r>
            <a:r>
              <a:rPr lang="cs-CZ" dirty="0"/>
              <a:t>.“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4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F767C-C1EC-4907-9627-B940969A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Alexander </a:t>
            </a:r>
            <a:r>
              <a:rPr lang="cs-CZ" dirty="0" err="1"/>
              <a:t>Hamilton</a:t>
            </a:r>
            <a:endParaRPr lang="en-US" dirty="0"/>
          </a:p>
        </p:txBody>
      </p:sp>
      <p:pic>
        <p:nvPicPr>
          <p:cNvPr id="5" name="Zástupný obsah 4" descr="Obsah obrázku oblek, stojící, muž, nošení&#10;&#10;Popis byl vytvořen automaticky">
            <a:extLst>
              <a:ext uri="{FF2B5EF4-FFF2-40B4-BE49-F238E27FC236}">
                <a16:creationId xmlns:a16="http://schemas.microsoft.com/office/drawing/2014/main" id="{E03ACA8B-BA1C-4FA9-89EE-152EE1F20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1" y="1785097"/>
            <a:ext cx="3471862" cy="4335509"/>
          </a:xfrm>
        </p:spPr>
      </p:pic>
    </p:spTree>
    <p:extLst>
      <p:ext uri="{BB962C8B-B14F-4D97-AF65-F5344CB8AC3E}">
        <p14:creationId xmlns:p14="http://schemas.microsoft.com/office/powerpoint/2010/main" val="81215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 </a:t>
            </a:r>
            <a:r>
              <a:rPr lang="cs-CZ" b="1" dirty="0" err="1"/>
              <a:t>Hamilton</a:t>
            </a:r>
            <a:r>
              <a:rPr lang="cs-CZ" b="1" dirty="0"/>
              <a:t> </a:t>
            </a:r>
            <a:r>
              <a:rPr lang="cs-CZ" dirty="0"/>
              <a:t>– lidé jsou ovlivnění zvykem a tradicí a bojí se nevyzkoušených metod</a:t>
            </a:r>
          </a:p>
          <a:p>
            <a:r>
              <a:rPr lang="cs-CZ" dirty="0"/>
              <a:t>- po vzniku odvětví budou ostatní podnikatelé imitovat první firmu</a:t>
            </a:r>
          </a:p>
          <a:p>
            <a:r>
              <a:rPr lang="cs-CZ" dirty="0"/>
              <a:t>John </a:t>
            </a:r>
            <a:r>
              <a:rPr lang="cs-CZ" dirty="0" err="1"/>
              <a:t>Rae</a:t>
            </a:r>
            <a:r>
              <a:rPr lang="cs-CZ" dirty="0"/>
              <a:t> -„New </a:t>
            </a:r>
            <a:r>
              <a:rPr lang="cs-CZ" dirty="0" err="1"/>
              <a:t>arts</a:t>
            </a:r>
            <a:r>
              <a:rPr lang="cs-CZ" dirty="0"/>
              <a:t>“ – podporují vzdělanost a inovace </a:t>
            </a:r>
          </a:p>
          <a:p>
            <a:r>
              <a:rPr lang="cs-CZ" dirty="0"/>
              <a:t>= </a:t>
            </a:r>
            <a:r>
              <a:rPr lang="cs-CZ" b="1" dirty="0"/>
              <a:t>pozitivní externality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8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24941-59D8-4C49-87DF-9B98FF43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argumentu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3A50E-1F97-4E6C-BEF1-25680872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Vzdání se současné spotřeby ve prospěch dlouhodobé prosperity</a:t>
            </a:r>
          </a:p>
          <a:p>
            <a:r>
              <a:rPr lang="cs-CZ" dirty="0"/>
              <a:t>= uznání, že volný obchod by byl krátkodobě nejlepší</a:t>
            </a:r>
          </a:p>
          <a:p>
            <a:r>
              <a:rPr lang="cs-CZ" dirty="0"/>
              <a:t>= první úvahy o dlouhodobém růstu</a:t>
            </a:r>
          </a:p>
          <a:p>
            <a:endParaRPr lang="cs-CZ" dirty="0"/>
          </a:p>
          <a:p>
            <a:r>
              <a:rPr lang="cs-CZ" dirty="0"/>
              <a:t>Myšleno jako </a:t>
            </a:r>
            <a:r>
              <a:rPr lang="cs-CZ" b="1" dirty="0"/>
              <a:t>výjimka</a:t>
            </a:r>
            <a:r>
              <a:rPr lang="cs-CZ" dirty="0"/>
              <a:t> z volného obchodu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5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C2AD-F137-4106-BA73-189EBAAF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argumentu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BC31-A92C-4338-8926-B16DC68F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 – volný obchod se surovinami a zemědělskými produkty (levné vstupy </a:t>
            </a:r>
            <a:r>
              <a:rPr lang="cs-CZ" dirty="0">
                <a:sym typeface="Wingdings" panose="05000000000000000000" pitchFamily="2" charset="2"/>
              </a:rPr>
              <a:t> )</a:t>
            </a:r>
          </a:p>
          <a:p>
            <a:r>
              <a:rPr lang="cs-CZ" dirty="0">
                <a:sym typeface="Wingdings" panose="05000000000000000000" pitchFamily="2" charset="2"/>
              </a:rPr>
              <a:t>Nejchudší i nejvyspělejší země by měly mít volný obchod</a:t>
            </a:r>
          </a:p>
          <a:p>
            <a:r>
              <a:rPr lang="cs-CZ" dirty="0">
                <a:sym typeface="Wingdings" panose="05000000000000000000" pitchFamily="2" charset="2"/>
              </a:rPr>
              <a:t>Jen u odvětví, u kterých je šance, že budou časem konkurenceschopná (vs. clo na válečné lodě v ČR před vstupem do EU …?!)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b="1" dirty="0"/>
              <a:t>Ne všeobecná a dlouhodobá protekce! (vs. reálná obchodní politika)</a:t>
            </a:r>
          </a:p>
        </p:txBody>
      </p:sp>
    </p:spTree>
    <p:extLst>
      <p:ext uri="{BB962C8B-B14F-4D97-AF65-F5344CB8AC3E}">
        <p14:creationId xmlns:p14="http://schemas.microsoft.com/office/powerpoint/2010/main" val="177365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127C0-A4F9-444B-95EF-205AD391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pic>
        <p:nvPicPr>
          <p:cNvPr id="5" name="Zástupný obsah 4" descr="Obsah obrázku text, kniha, kreslení&#10;&#10;Popis byl vytvořen automaticky">
            <a:extLst>
              <a:ext uri="{FF2B5EF4-FFF2-40B4-BE49-F238E27FC236}">
                <a16:creationId xmlns:a16="http://schemas.microsoft.com/office/drawing/2014/main" id="{A53A91DE-BF81-4222-9FCC-D61691D3B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1523405"/>
            <a:ext cx="5791200" cy="5101232"/>
          </a:xfrm>
        </p:spPr>
      </p:pic>
    </p:spTree>
    <p:extLst>
      <p:ext uri="{BB962C8B-B14F-4D97-AF65-F5344CB8AC3E}">
        <p14:creationId xmlns:p14="http://schemas.microsoft.com/office/powerpoint/2010/main" val="244925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5986-9B66-4B59-860D-8CC3CDE5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 kritika 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ABC9A-DFEF-4D42-95AB-78E68FD4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Politika povede ke vzniku </a:t>
            </a:r>
            <a:r>
              <a:rPr lang="cs-CZ" b="1" dirty="0"/>
              <a:t>zájmových skupin</a:t>
            </a:r>
          </a:p>
          <a:p>
            <a:r>
              <a:rPr lang="cs-CZ" dirty="0"/>
              <a:t>Odvětví se nikdy nestane konkurenceschopným</a:t>
            </a:r>
          </a:p>
          <a:p>
            <a:endParaRPr lang="cs-CZ" b="1" dirty="0"/>
          </a:p>
          <a:p>
            <a:r>
              <a:rPr lang="cs-CZ" b="1" dirty="0"/>
              <a:t>Proč si noví producenti nepůjčí</a:t>
            </a:r>
            <a:r>
              <a:rPr lang="cs-CZ" dirty="0"/>
              <a:t>? &gt; podmínkou je neexistence efektivního finančního sektoru (=tržní selhání)</a:t>
            </a:r>
          </a:p>
          <a:p>
            <a:r>
              <a:rPr lang="cs-CZ" dirty="0"/>
              <a:t>Proč se domácí výrobci nenaučí produkovat podle zahraniční produkce? Bude za této situace možné, aby se jiní domácí výrobci učili od těch prvních? (</a:t>
            </a:r>
            <a:r>
              <a:rPr lang="cs-CZ" b="1" dirty="0"/>
              <a:t>Lokální externalita?)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2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5D0D0-5062-4AA7-B886-56A8CA6C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AD8D-3766-4456-885F-AEE3DB3E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= </a:t>
            </a:r>
            <a:r>
              <a:rPr lang="cs-CZ" dirty="0" err="1"/>
              <a:t>Economies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  <a:p>
            <a:r>
              <a:rPr lang="cs-CZ" dirty="0"/>
              <a:t>Velký objem výroby &gt; rozložení fixních nákladů, větší dělba práce a specializace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2krát větší vstupy &gt; 3krát větší výstupy</a:t>
            </a:r>
          </a:p>
        </p:txBody>
      </p:sp>
    </p:spTree>
    <p:extLst>
      <p:ext uri="{BB962C8B-B14F-4D97-AF65-F5344CB8AC3E}">
        <p14:creationId xmlns:p14="http://schemas.microsoft.com/office/powerpoint/2010/main" val="2050618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D3B9F-B1A6-469F-9548-48DAB67A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budova, interiér, strop, vlak&#10;&#10;Popis byl vytvořen automaticky">
            <a:extLst>
              <a:ext uri="{FF2B5EF4-FFF2-40B4-BE49-F238E27FC236}">
                <a16:creationId xmlns:a16="http://schemas.microsoft.com/office/drawing/2014/main" id="{B2E2BC1A-3A41-4BB2-8BE4-E90FAFD87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57623"/>
            <a:ext cx="9382125" cy="6520577"/>
          </a:xfrm>
        </p:spPr>
      </p:pic>
    </p:spTree>
    <p:extLst>
      <p:ext uri="{BB962C8B-B14F-4D97-AF65-F5344CB8AC3E}">
        <p14:creationId xmlns:p14="http://schemas.microsoft.com/office/powerpoint/2010/main" val="102701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E9EB6-1828-477A-A975-85F37B76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0E896-F4C3-4D8F-950D-006502427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petr.svaton@mail.muni.cz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Konzultační hodiny – ideálně po přednáškách tohoto kurzu, jinak po domluvě e-mailem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9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2E588-79E4-43AD-A2C6-E3284A82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Úspory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EAD1D-735D-4838-A2F3-B142D7AC0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Edward </a:t>
            </a:r>
            <a:r>
              <a:rPr lang="cs-CZ" dirty="0" err="1"/>
              <a:t>West</a:t>
            </a:r>
            <a:r>
              <a:rPr lang="cs-CZ" dirty="0"/>
              <a:t> - </a:t>
            </a:r>
            <a:r>
              <a:rPr lang="cs-CZ" b="1" dirty="0"/>
              <a:t>platí pro průmysl, v zemědělství průměrné náklady spíše rostou</a:t>
            </a:r>
          </a:p>
          <a:p>
            <a:r>
              <a:rPr lang="cs-CZ" dirty="0"/>
              <a:t>Joseph </a:t>
            </a:r>
            <a:r>
              <a:rPr lang="cs-CZ" dirty="0" err="1"/>
              <a:t>Shield</a:t>
            </a:r>
            <a:r>
              <a:rPr lang="cs-CZ" dirty="0"/>
              <a:t> Nicholson – země s komparativní výhodou v zemědělství bude mít </a:t>
            </a:r>
            <a:r>
              <a:rPr lang="cs-CZ" b="1" dirty="0"/>
              <a:t>vlivem specializace nižší mzdy</a:t>
            </a:r>
          </a:p>
          <a:p>
            <a:r>
              <a:rPr lang="cs-CZ" dirty="0"/>
              <a:t>Frank Graham (1920s) – potřeba </a:t>
            </a:r>
            <a:r>
              <a:rPr lang="cs-CZ" b="1" dirty="0"/>
              <a:t>trvale</a:t>
            </a:r>
            <a:r>
              <a:rPr lang="cs-CZ" dirty="0"/>
              <a:t> podporovat průmysl, i když nikdy nebude konkurenceschopný!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31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4938-93BB-4EA1-8986-65844E6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úspor z rozsahu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24FE-38B8-4A1B-B975-CBC9D0E2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Alfred </a:t>
            </a:r>
            <a:r>
              <a:rPr lang="cs-CZ" dirty="0" err="1"/>
              <a:t>Marshall</a:t>
            </a:r>
            <a:r>
              <a:rPr lang="cs-CZ" dirty="0"/>
              <a:t> – </a:t>
            </a:r>
            <a:r>
              <a:rPr lang="cs-CZ" b="1" dirty="0"/>
              <a:t>interní</a:t>
            </a:r>
            <a:r>
              <a:rPr lang="cs-CZ" dirty="0"/>
              <a:t> </a:t>
            </a:r>
            <a:r>
              <a:rPr lang="cs-CZ" b="1" dirty="0"/>
              <a:t>a externí </a:t>
            </a:r>
            <a:r>
              <a:rPr lang="cs-CZ" dirty="0"/>
              <a:t>úspory z rozsahu (externí – celé odvětví, které sdílí zaměstnance, know-how, subdodavatele)</a:t>
            </a:r>
          </a:p>
          <a:p>
            <a:r>
              <a:rPr lang="cs-CZ" dirty="0"/>
              <a:t>Interní – </a:t>
            </a:r>
            <a:r>
              <a:rPr lang="cs-CZ" b="1" dirty="0"/>
              <a:t>proč nejsou všude monopoly? </a:t>
            </a:r>
            <a:r>
              <a:rPr lang="cs-CZ" dirty="0"/>
              <a:t>Začnou úspory z rozsahu časem klesat…? Pokud monopol existuje, proč bychom jej měli dále podporovat? </a:t>
            </a:r>
          </a:p>
          <a:p>
            <a:r>
              <a:rPr lang="cs-CZ" dirty="0"/>
              <a:t>Externí – Existuje to? Není to jenom dlouhodobý pokrok? Funguje to jen uvnitř země?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99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71F6E-9487-43FE-932E-638726C8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F146404D-9FFF-4A5B-A038-FA2464933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905794"/>
            <a:ext cx="6477000" cy="4191000"/>
          </a:xfrm>
        </p:spPr>
      </p:pic>
    </p:spTree>
    <p:extLst>
      <p:ext uri="{BB962C8B-B14F-4D97-AF65-F5344CB8AC3E}">
        <p14:creationId xmlns:p14="http://schemas.microsoft.com/office/powerpoint/2010/main" val="2672628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D4043-579C-4EE9-AE63-77F85618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12C8C-2B97-42C0-BBE5-98A375E7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, </a:t>
            </a:r>
            <a:r>
              <a:rPr lang="cs-CZ" dirty="0" err="1"/>
              <a:t>ToT</a:t>
            </a:r>
            <a:endParaRPr lang="cs-CZ" dirty="0"/>
          </a:p>
          <a:p>
            <a:r>
              <a:rPr lang="cs-CZ" b="1" dirty="0"/>
              <a:t>Cena exportů děleno cenou importů</a:t>
            </a:r>
          </a:p>
          <a:p>
            <a:r>
              <a:rPr lang="cs-CZ" dirty="0"/>
              <a:t>Robert </a:t>
            </a:r>
            <a:r>
              <a:rPr lang="cs-CZ" dirty="0" err="1"/>
              <a:t>Torrens</a:t>
            </a:r>
            <a:r>
              <a:rPr lang="cs-CZ" dirty="0"/>
              <a:t>, John Stuart </a:t>
            </a:r>
            <a:r>
              <a:rPr lang="cs-CZ" dirty="0" err="1"/>
              <a:t>Mill</a:t>
            </a:r>
            <a:r>
              <a:rPr lang="cs-CZ" dirty="0"/>
              <a:t>, cca 1840</a:t>
            </a:r>
          </a:p>
          <a:p>
            <a:r>
              <a:rPr lang="cs-CZ" b="1" dirty="0"/>
              <a:t>Cíl: mít drahé exporty, za které si země koupí mnoho importů</a:t>
            </a:r>
          </a:p>
          <a:p>
            <a:r>
              <a:rPr lang="cs-CZ" dirty="0"/>
              <a:t>Velká země může svou obchodní politikou ovlivňovat ceny na světovém trhu a tím i své směnné relace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64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9AD3C-EC02-4244-9E11-4AFC36E1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Robert </a:t>
            </a:r>
            <a:r>
              <a:rPr lang="cs-CZ" dirty="0" err="1"/>
              <a:t>Torrens</a:t>
            </a:r>
            <a:endParaRPr lang="en-US" dirty="0"/>
          </a:p>
        </p:txBody>
      </p:sp>
      <p:pic>
        <p:nvPicPr>
          <p:cNvPr id="5" name="Zástupný obsah 4" descr="Obsah obrázku muž, osoba, fotka, staré&#10;&#10;Popis byl vytvořen automaticky">
            <a:extLst>
              <a:ext uri="{FF2B5EF4-FFF2-40B4-BE49-F238E27FC236}">
                <a16:creationId xmlns:a16="http://schemas.microsoft.com/office/drawing/2014/main" id="{71AB32F3-885A-41BA-8D2F-5CE47FE47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14" y="2200275"/>
            <a:ext cx="7066584" cy="2943225"/>
          </a:xfrm>
        </p:spPr>
      </p:pic>
    </p:spTree>
    <p:extLst>
      <p:ext uri="{BB962C8B-B14F-4D97-AF65-F5344CB8AC3E}">
        <p14:creationId xmlns:p14="http://schemas.microsoft.com/office/powerpoint/2010/main" val="1796915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87CB4-C26A-4375-A22C-D503EC84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4012A-424A-45C7-9199-12B5FB1B1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USA dováží počítače, vyváží auta</a:t>
            </a:r>
          </a:p>
          <a:p>
            <a:r>
              <a:rPr lang="cs-CZ" dirty="0"/>
              <a:t>Americká vláda uvalí clo na dovoz počítačů, čímž vznikne nedostatek počítačů na trhu v USA</a:t>
            </a:r>
          </a:p>
          <a:p>
            <a:r>
              <a:rPr lang="cs-CZ" dirty="0"/>
              <a:t>&gt; Sníží se světová poptávka po počítačích &gt; nižší cena importů</a:t>
            </a:r>
          </a:p>
          <a:p>
            <a:r>
              <a:rPr lang="cs-CZ" dirty="0"/>
              <a:t>Část pracovní síly a kapitálu v USA se přesune z výroby aut do výroby počítačů</a:t>
            </a:r>
          </a:p>
          <a:p>
            <a:r>
              <a:rPr lang="cs-CZ" dirty="0"/>
              <a:t>&gt; Aut je méně, proto celosvětově zdraží &gt; vyšší cena exportů</a:t>
            </a:r>
          </a:p>
          <a:p>
            <a:r>
              <a:rPr lang="cs-CZ" dirty="0"/>
              <a:t>USA si teď za méně vyvezených aut koupí více dovezených počítačů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</p:txBody>
      </p:sp>
    </p:spTree>
    <p:extLst>
      <p:ext uri="{BB962C8B-B14F-4D97-AF65-F5344CB8AC3E}">
        <p14:creationId xmlns:p14="http://schemas.microsoft.com/office/powerpoint/2010/main" val="2297574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72CD6-5C5A-4C67-A184-22B5E4B8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97E37D-8F4C-469B-A837-72AA0B560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Stejné – exportní daň na auta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/>
              <a:t>&gt; jako monopol – snížím kvantitu produktu a tím zvýším cenu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08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E1D5E-7BC2-46CE-A495-E0F4DB29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ED935-EF7C-4553-9E4B-ADD5B817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Příklad – zlatý standard</a:t>
            </a:r>
          </a:p>
          <a:p>
            <a:r>
              <a:rPr lang="cs-CZ" dirty="0"/>
              <a:t>Kuba obchoduje s Británií a uvalí clo na britské zboží</a:t>
            </a:r>
          </a:p>
          <a:p>
            <a:r>
              <a:rPr lang="cs-CZ" dirty="0"/>
              <a:t>Británie teď více importuje než exportuje &gt; obchodní deficit musí platit &gt; zlato se přesune na Kubu</a:t>
            </a:r>
          </a:p>
          <a:p>
            <a:r>
              <a:rPr lang="cs-CZ" dirty="0"/>
              <a:t>Vzrostou ceny na Kubě, klesnou v Británii &gt; </a:t>
            </a:r>
            <a:r>
              <a:rPr lang="cs-CZ" b="1" dirty="0"/>
              <a:t>změna reálného kurzu </a:t>
            </a:r>
            <a:r>
              <a:rPr lang="cs-CZ" dirty="0"/>
              <a:t>&gt; Británie vyváží více, Kuba méně, ale Kuba si za své exporty koupí stejně britského zboží</a:t>
            </a:r>
          </a:p>
          <a:p>
            <a:r>
              <a:rPr lang="cs-CZ" dirty="0"/>
              <a:t>= Kuba má lepší směnné relace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42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7D154-336B-4D1F-97C5-C407984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345E4-B861-4594-B546-225002F9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zemi je ideální „</a:t>
            </a:r>
            <a:r>
              <a:rPr lang="cs-CZ" b="1" dirty="0"/>
              <a:t>optimální clo</a:t>
            </a:r>
            <a:r>
              <a:rPr lang="cs-CZ" dirty="0"/>
              <a:t>“, které maximalizuje národní blahobyt</a:t>
            </a:r>
          </a:p>
          <a:p>
            <a:r>
              <a:rPr lang="cs-CZ" dirty="0"/>
              <a:t>&gt; </a:t>
            </a:r>
            <a:r>
              <a:rPr lang="cs-CZ" b="1" dirty="0"/>
              <a:t>volný obchod musí být reciproční</a:t>
            </a:r>
            <a:r>
              <a:rPr lang="cs-CZ" dirty="0"/>
              <a:t>, jinak na něm země může tratit (vs. jednostranný volný obchod 1846)</a:t>
            </a:r>
          </a:p>
        </p:txBody>
      </p:sp>
    </p:spTree>
    <p:extLst>
      <p:ext uri="{BB962C8B-B14F-4D97-AF65-F5344CB8AC3E}">
        <p14:creationId xmlns:p14="http://schemas.microsoft.com/office/powerpoint/2010/main" val="1607694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76FE8-ACAB-4B47-A09A-E174EA91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Směnné relace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61207-D49D-4399-8FC8-135A5734E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Přijímané neoklasickou ekonomií</a:t>
            </a:r>
          </a:p>
          <a:p>
            <a:r>
              <a:rPr lang="cs-CZ" dirty="0"/>
              <a:t>Prospěch jedné země je na úkor ostatních, snižuje se světový blahobyt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0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54CD1-C3F5-4995-9D65-DDBD88E77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 kurzu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DB2D20-F165-46B1-8470-BBC6B52D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Volný obchod</a:t>
            </a:r>
          </a:p>
          <a:p>
            <a:r>
              <a:rPr lang="cs-CZ" dirty="0">
                <a:solidFill>
                  <a:srgbClr val="FF0000"/>
                </a:solidFill>
              </a:rPr>
              <a:t>Protekcionismus</a:t>
            </a:r>
          </a:p>
          <a:p>
            <a:r>
              <a:rPr lang="cs-CZ" dirty="0"/>
              <a:t>Vznik GATT, kola jednání</a:t>
            </a:r>
          </a:p>
          <a:p>
            <a:r>
              <a:rPr lang="cs-CZ" dirty="0">
                <a:solidFill>
                  <a:srgbClr val="FF0000"/>
                </a:solidFill>
              </a:rPr>
              <a:t>Od GATT k WTO</a:t>
            </a:r>
          </a:p>
          <a:p>
            <a:r>
              <a:rPr lang="cs-CZ" dirty="0">
                <a:solidFill>
                  <a:srgbClr val="FF0000"/>
                </a:solidFill>
              </a:rPr>
              <a:t>Zemědělství a textil</a:t>
            </a:r>
          </a:p>
          <a:p>
            <a:r>
              <a:rPr lang="cs-CZ" dirty="0">
                <a:solidFill>
                  <a:srgbClr val="FF0000"/>
                </a:solidFill>
              </a:rPr>
              <a:t>Netarifní překážky obchodu</a:t>
            </a:r>
          </a:p>
          <a:p>
            <a:r>
              <a:rPr lang="cs-CZ" dirty="0">
                <a:solidFill>
                  <a:srgbClr val="FF0000"/>
                </a:solidFill>
              </a:rPr>
              <a:t>Služby, investice, duševní vlastnictví</a:t>
            </a:r>
          </a:p>
          <a:p>
            <a:r>
              <a:rPr lang="cs-CZ" dirty="0">
                <a:solidFill>
                  <a:srgbClr val="FF0000"/>
                </a:solidFill>
              </a:rPr>
              <a:t>Regionální preference</a:t>
            </a:r>
          </a:p>
          <a:p>
            <a:r>
              <a:rPr lang="cs-CZ" dirty="0"/>
              <a:t>Současné výzvy pro WTO</a:t>
            </a:r>
          </a:p>
        </p:txBody>
      </p:sp>
    </p:spTree>
    <p:extLst>
      <p:ext uri="{BB962C8B-B14F-4D97-AF65-F5344CB8AC3E}">
        <p14:creationId xmlns:p14="http://schemas.microsoft.com/office/powerpoint/2010/main" val="167553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1063-D1A2-4EBC-BA21-19A30E8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r>
              <a:rPr lang="cs-CZ" dirty="0"/>
              <a:t>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CD50-F7B7-490E-B139-9D574A3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Bohatství</a:t>
            </a:r>
            <a:r>
              <a:rPr lang="cs-CZ" dirty="0"/>
              <a:t> (HDP) </a:t>
            </a:r>
            <a:r>
              <a:rPr lang="cs-CZ" b="1" dirty="0">
                <a:solidFill>
                  <a:srgbClr val="FF0000"/>
                </a:solidFill>
              </a:rPr>
              <a:t>x blahobyt </a:t>
            </a:r>
            <a:r>
              <a:rPr lang="cs-CZ" dirty="0"/>
              <a:t>(užitek)</a:t>
            </a:r>
          </a:p>
          <a:p>
            <a:r>
              <a:rPr lang="cs-CZ" dirty="0"/>
              <a:t>KPE – maximalizace bohatství – </a:t>
            </a:r>
            <a:r>
              <a:rPr lang="cs-CZ" b="1" dirty="0"/>
              <a:t>Ale co když mají lidé různý mezní užitek?</a:t>
            </a:r>
          </a:p>
          <a:p>
            <a:r>
              <a:rPr lang="cs-CZ" dirty="0"/>
              <a:t>Klesající mezní užitek bohatství – chudé ztráta více bolí</a:t>
            </a:r>
          </a:p>
          <a:p>
            <a:r>
              <a:rPr lang="cs-CZ" dirty="0"/>
              <a:t>John Stuart </a:t>
            </a:r>
            <a:r>
              <a:rPr lang="cs-CZ" dirty="0" err="1"/>
              <a:t>Mill</a:t>
            </a:r>
            <a:r>
              <a:rPr lang="cs-CZ" dirty="0"/>
              <a:t> – kompenzace</a:t>
            </a:r>
          </a:p>
          <a:p>
            <a:r>
              <a:rPr lang="cs-CZ" dirty="0" err="1"/>
              <a:t>Paretovská</a:t>
            </a:r>
            <a:r>
              <a:rPr lang="cs-CZ" dirty="0"/>
              <a:t> efektivita – elegantní, ale nereálné dosáhnout změny</a:t>
            </a:r>
          </a:p>
          <a:p>
            <a:r>
              <a:rPr lang="cs-CZ" dirty="0" err="1"/>
              <a:t>Kaldor-Hicksova</a:t>
            </a:r>
            <a:r>
              <a:rPr lang="cs-CZ" dirty="0"/>
              <a:t> efektivita – ti, kterým volný obchod prospěje, jsou </a:t>
            </a:r>
            <a:r>
              <a:rPr lang="cs-CZ" b="1" dirty="0"/>
              <a:t>hypoteticky</a:t>
            </a:r>
            <a:r>
              <a:rPr lang="cs-CZ" dirty="0"/>
              <a:t> schopní kompenzovat </a:t>
            </a:r>
            <a:r>
              <a:rPr lang="cs-CZ" dirty="0" err="1"/>
              <a:t>losery</a:t>
            </a:r>
            <a:r>
              <a:rPr lang="cs-CZ" dirty="0"/>
              <a:t> = </a:t>
            </a:r>
            <a:r>
              <a:rPr lang="cs-CZ" b="1" dirty="0"/>
              <a:t>vlastně zase HDP!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5597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D933F-1304-4D79-9825-89527665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Vilfredo</a:t>
            </a:r>
            <a:r>
              <a:rPr lang="cs-CZ" dirty="0"/>
              <a:t> </a:t>
            </a:r>
            <a:r>
              <a:rPr lang="cs-CZ" dirty="0" err="1"/>
              <a:t>Pareto</a:t>
            </a:r>
            <a:endParaRPr lang="en-US" dirty="0"/>
          </a:p>
        </p:txBody>
      </p:sp>
      <p:pic>
        <p:nvPicPr>
          <p:cNvPr id="5" name="Zástupný obsah 4" descr="Obsah obrázku osoba, muž, interiér, oblečení&#10;&#10;Popis byl vytvořen automaticky">
            <a:extLst>
              <a:ext uri="{FF2B5EF4-FFF2-40B4-BE49-F238E27FC236}">
                <a16:creationId xmlns:a16="http://schemas.microsoft.com/office/drawing/2014/main" id="{6E43A1D2-F2DD-45FE-9EA2-400422A34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6" y="1549634"/>
            <a:ext cx="3441122" cy="4589229"/>
          </a:xfrm>
        </p:spPr>
      </p:pic>
    </p:spTree>
    <p:extLst>
      <p:ext uri="{BB962C8B-B14F-4D97-AF65-F5344CB8AC3E}">
        <p14:creationId xmlns:p14="http://schemas.microsoft.com/office/powerpoint/2010/main" val="2567689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6C04E-F89C-4023-B488-A4129F2B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pic>
        <p:nvPicPr>
          <p:cNvPr id="9" name="Zástupný obsah 8" descr="Obsah obrázku osoba, muž, interiér, držení&#10;&#10;Popis byl vytvořen automaticky">
            <a:extLst>
              <a:ext uri="{FF2B5EF4-FFF2-40B4-BE49-F238E27FC236}">
                <a16:creationId xmlns:a16="http://schemas.microsoft.com/office/drawing/2014/main" id="{628EC640-1A72-4483-8081-D7EFF6E7E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88" y="1962150"/>
            <a:ext cx="6508088" cy="3904853"/>
          </a:xfrm>
        </p:spPr>
      </p:pic>
    </p:spTree>
    <p:extLst>
      <p:ext uri="{BB962C8B-B14F-4D97-AF65-F5344CB8AC3E}">
        <p14:creationId xmlns:p14="http://schemas.microsoft.com/office/powerpoint/2010/main" val="1163639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1923: </a:t>
            </a:r>
            <a:r>
              <a:rPr lang="en-US" dirty="0"/>
              <a:t>"We must hold to Free Trade, in its widest interpretation, as an inflexible dogma, to which no exception is permitted, wherever the decision rests with us."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397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C57E-731E-4F81-A435-E70C5486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D3EBD-E6CE-40DE-BD7E-0BE90BDD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Relativní úpadek Británie! </a:t>
            </a:r>
          </a:p>
          <a:p>
            <a:r>
              <a:rPr lang="cs-CZ" b="1" dirty="0"/>
              <a:t>Reálná apreciace </a:t>
            </a:r>
            <a:r>
              <a:rPr lang="cs-CZ" dirty="0"/>
              <a:t>libry kvůli zlatému standardu</a:t>
            </a:r>
          </a:p>
          <a:p>
            <a:r>
              <a:rPr lang="cs-CZ" dirty="0"/>
              <a:t>&gt; nevyrovnaná platební bilance, vysoká nezaměstnanost, nemožnost snižovat mzdy (odbory), deflační politika </a:t>
            </a:r>
            <a:r>
              <a:rPr lang="cs-CZ" dirty="0" err="1"/>
              <a:t>BoE</a:t>
            </a:r>
            <a:endParaRPr lang="cs-CZ" dirty="0"/>
          </a:p>
          <a:p>
            <a:r>
              <a:rPr lang="cs-CZ" b="1" dirty="0"/>
              <a:t>Ideální řešení – devalvace, deflační přizpůsobení se </a:t>
            </a:r>
            <a:r>
              <a:rPr lang="cs-CZ" dirty="0"/>
              <a:t>– neprůchodné</a:t>
            </a:r>
          </a:p>
          <a:p>
            <a:r>
              <a:rPr lang="cs-CZ" dirty="0"/>
              <a:t>Podpora investic doma – drahé, obtížná implementace, bude to trvat x </a:t>
            </a:r>
            <a:r>
              <a:rPr lang="cs-CZ" b="1" dirty="0"/>
              <a:t>clo – jednoduché, přínos do státní kasy, směnné relace</a:t>
            </a:r>
          </a:p>
          <a:p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18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AA6C8-FD14-4CF1-84E9-28DB7C1F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Keynes</a:t>
            </a:r>
            <a:r>
              <a:rPr lang="cs-CZ" dirty="0"/>
              <a:t> a protekcionismus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36E4D-5595-468C-958A-001A68F6D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1933: „</a:t>
            </a:r>
            <a:r>
              <a:rPr lang="cs-CZ" dirty="0" err="1"/>
              <a:t>Ideas</a:t>
            </a:r>
            <a:r>
              <a:rPr lang="cs-CZ" dirty="0"/>
              <a:t>, </a:t>
            </a:r>
            <a:r>
              <a:rPr lang="cs-CZ" dirty="0" err="1"/>
              <a:t>knowledge</a:t>
            </a:r>
            <a:r>
              <a:rPr lang="cs-CZ" dirty="0"/>
              <a:t>, art, </a:t>
            </a:r>
            <a:r>
              <a:rPr lang="cs-CZ" dirty="0" err="1"/>
              <a:t>hospitality</a:t>
            </a:r>
            <a:r>
              <a:rPr lang="cs-CZ" dirty="0"/>
              <a:t>, </a:t>
            </a:r>
            <a:r>
              <a:rPr lang="cs-CZ" dirty="0" err="1"/>
              <a:t>travel</a:t>
            </a:r>
            <a:r>
              <a:rPr lang="cs-CZ" dirty="0"/>
              <a:t> – these are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. But let </a:t>
            </a:r>
            <a:r>
              <a:rPr lang="cs-CZ" dirty="0" err="1"/>
              <a:t>goods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homespun</a:t>
            </a:r>
            <a:r>
              <a:rPr lang="cs-CZ" dirty="0"/>
              <a:t>, </a:t>
            </a:r>
            <a:r>
              <a:rPr lang="cs-CZ" b="1" dirty="0" err="1"/>
              <a:t>whenever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reasonable</a:t>
            </a:r>
            <a:r>
              <a:rPr lang="cs-CZ" b="1" dirty="0"/>
              <a:t> and </a:t>
            </a:r>
            <a:r>
              <a:rPr lang="cs-CZ" b="1" dirty="0" err="1"/>
              <a:t>conveniently</a:t>
            </a:r>
            <a:r>
              <a:rPr lang="cs-CZ" b="1" dirty="0"/>
              <a:t> </a:t>
            </a:r>
            <a:r>
              <a:rPr lang="cs-CZ" b="1" dirty="0" err="1"/>
              <a:t>possible</a:t>
            </a:r>
            <a:r>
              <a:rPr lang="cs-CZ" dirty="0"/>
              <a:t>; and,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, let finance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.“</a:t>
            </a:r>
          </a:p>
          <a:p>
            <a:endParaRPr lang="cs-CZ" dirty="0"/>
          </a:p>
          <a:p>
            <a:r>
              <a:rPr lang="cs-CZ" dirty="0"/>
              <a:t>&gt; ne jen protekcionismus, ale požadavek autarkie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828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 - Evropa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19. století – Německo – Friedrich List (</a:t>
            </a:r>
            <a:r>
              <a:rPr lang="cs-CZ" b="1" dirty="0" err="1"/>
              <a:t>Zollverein</a:t>
            </a:r>
            <a:r>
              <a:rPr lang="cs-CZ" b="1" dirty="0"/>
              <a:t> 1834</a:t>
            </a:r>
            <a:r>
              <a:rPr lang="cs-CZ" dirty="0"/>
              <a:t>)</a:t>
            </a:r>
          </a:p>
          <a:p>
            <a:r>
              <a:rPr lang="cs-CZ" dirty="0"/>
              <a:t>Experiment s volným obchodem po roce </a:t>
            </a:r>
            <a:r>
              <a:rPr lang="cs-CZ" b="1" dirty="0"/>
              <a:t>1860</a:t>
            </a:r>
            <a:r>
              <a:rPr lang="cs-CZ" dirty="0"/>
              <a:t> - </a:t>
            </a:r>
            <a:r>
              <a:rPr lang="cs-CZ" b="1" dirty="0" err="1"/>
              <a:t>Cobden-Chevalierova</a:t>
            </a:r>
            <a:r>
              <a:rPr lang="cs-CZ" b="1" dirty="0"/>
              <a:t> smlouva</a:t>
            </a:r>
            <a:r>
              <a:rPr lang="cs-CZ" dirty="0"/>
              <a:t>, síť bilaterálních smluv s MFN (ne multilateralismus!)</a:t>
            </a:r>
          </a:p>
          <a:p>
            <a:r>
              <a:rPr lang="cs-CZ" dirty="0"/>
              <a:t>Neúspěch, </a:t>
            </a:r>
            <a:r>
              <a:rPr lang="cs-CZ" b="1" dirty="0"/>
              <a:t>návrat k protekcionismu cca 1875</a:t>
            </a:r>
            <a:endParaRPr lang="cs-CZ" dirty="0"/>
          </a:p>
          <a:p>
            <a:r>
              <a:rPr lang="cs-CZ" dirty="0" err="1"/>
              <a:t>Bairoch</a:t>
            </a:r>
            <a:r>
              <a:rPr lang="cs-CZ" dirty="0"/>
              <a:t> – protekcionismus vedl k růstu HDP, růst HDP vedl k vyššímu obchodu</a:t>
            </a:r>
          </a:p>
          <a:p>
            <a:r>
              <a:rPr lang="cs-CZ" dirty="0"/>
              <a:t>Následující protekcionistické období (1890-1914) </a:t>
            </a:r>
            <a:r>
              <a:rPr lang="cs-CZ" b="1" dirty="0"/>
              <a:t>velmi úspěšné</a:t>
            </a:r>
          </a:p>
          <a:p>
            <a:r>
              <a:rPr lang="cs-CZ" dirty="0"/>
              <a:t>Německo – 1815 Němci považováni za lenochy, kteří mají maximálně talent pro umění x 1913 Německo největší a stále prudce rostoucí ekonomika Evropy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479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57E4-AA3C-4215-9F29-BF007802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Cobden-Chevalierova</a:t>
            </a:r>
            <a:r>
              <a:rPr lang="cs-CZ" dirty="0"/>
              <a:t> smlouva</a:t>
            </a:r>
            <a:endParaRPr lang="en-US" dirty="0"/>
          </a:p>
        </p:txBody>
      </p:sp>
      <p:pic>
        <p:nvPicPr>
          <p:cNvPr id="5" name="Zástupný obsah 4" descr="Obsah obrázku fotka, staré, budova, osoba&#10;&#10;Popis byl vytvořen automaticky">
            <a:extLst>
              <a:ext uri="{FF2B5EF4-FFF2-40B4-BE49-F238E27FC236}">
                <a16:creationId xmlns:a16="http://schemas.microsoft.com/office/drawing/2014/main" id="{A8B6987D-B7BA-4801-BD5A-C06144632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37" y="1367175"/>
            <a:ext cx="3585963" cy="5252364"/>
          </a:xfrm>
        </p:spPr>
      </p:pic>
      <p:pic>
        <p:nvPicPr>
          <p:cNvPr id="7" name="Obrázek 6" descr="Obsah obrázku osoba, skupina, interiér, vsedě&#10;&#10;Popis byl vytvořen automaticky">
            <a:extLst>
              <a:ext uri="{FF2B5EF4-FFF2-40B4-BE49-F238E27FC236}">
                <a16:creationId xmlns:a16="http://schemas.microsoft.com/office/drawing/2014/main" id="{703F4C4F-1F07-4366-AE3A-43219EC6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12" y="1514475"/>
            <a:ext cx="6181672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9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DACF-C0E0-481D-9DD6-DFDB3D72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Neevropské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2C8E2-9238-4441-BF18-F12284AC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Volný obchod – kolonie, Latinská Amerika, Osmanská říše – de-industrializace a zaostalost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475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B06E5-9E26-4D16-940D-4D4C70CE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Neevropské země</a:t>
            </a:r>
            <a:endParaRPr lang="en-US" dirty="0"/>
          </a:p>
        </p:txBody>
      </p:sp>
      <p:pic>
        <p:nvPicPr>
          <p:cNvPr id="5" name="Zástupný obsah 4" descr="Obsah obrázku osoba, exteriér, muž, paluba&#10;&#10;Popis byl vytvořen automaticky">
            <a:extLst>
              <a:ext uri="{FF2B5EF4-FFF2-40B4-BE49-F238E27FC236}">
                <a16:creationId xmlns:a16="http://schemas.microsoft.com/office/drawing/2014/main" id="{A5768262-8B72-4D74-9BD9-42D2A0C3C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6" y="1548385"/>
            <a:ext cx="3762218" cy="4571428"/>
          </a:xfrm>
        </p:spPr>
      </p:pic>
    </p:spTree>
    <p:extLst>
      <p:ext uri="{BB962C8B-B14F-4D97-AF65-F5344CB8AC3E}">
        <p14:creationId xmlns:p14="http://schemas.microsoft.com/office/powerpoint/2010/main" val="358692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1E41D-688B-43DD-A85E-5E92CE91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 a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paper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784D7A-72C8-4CAD-8E6D-3FDA991D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 normostran, 5 bodů</a:t>
            </a:r>
          </a:p>
          <a:p>
            <a:endParaRPr lang="cs-CZ" dirty="0"/>
          </a:p>
          <a:p>
            <a:r>
              <a:rPr lang="cs-CZ" dirty="0"/>
              <a:t>Seminář 15. května, odevzdání PP do 12. 5</a:t>
            </a:r>
          </a:p>
        </p:txBody>
      </p:sp>
    </p:spTree>
    <p:extLst>
      <p:ext uri="{BB962C8B-B14F-4D97-AF65-F5344CB8AC3E}">
        <p14:creationId xmlns:p14="http://schemas.microsoft.com/office/powerpoint/2010/main" val="1935802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9926D-3C37-44BA-9288-CDDAC7D6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FEAE-FBE7-4686-A85E-97E4C673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Hamilton</a:t>
            </a:r>
            <a:r>
              <a:rPr lang="cs-CZ" dirty="0"/>
              <a:t>, „americký systém“ po válce z roku 1812</a:t>
            </a:r>
          </a:p>
          <a:p>
            <a:r>
              <a:rPr lang="cs-CZ" dirty="0"/>
              <a:t>Další zvýšení cel pro válce Severu proti Jihu, odmítnutí MFN smluv, </a:t>
            </a:r>
            <a:r>
              <a:rPr lang="cs-CZ" dirty="0" err="1"/>
              <a:t>McKinleyho</a:t>
            </a:r>
            <a:r>
              <a:rPr lang="cs-CZ" dirty="0"/>
              <a:t> tarif</a:t>
            </a:r>
          </a:p>
          <a:p>
            <a:r>
              <a:rPr lang="cs-CZ" dirty="0"/>
              <a:t>Obrovský boom - železnice, ocelárny, těžba ropy….</a:t>
            </a:r>
          </a:p>
          <a:p>
            <a:r>
              <a:rPr lang="cs-CZ" dirty="0"/>
              <a:t>USA předstihly Británii v HDP cca 1870, v roce 1914 už srovnatelné HDP jako UK+FR+GER!</a:t>
            </a:r>
          </a:p>
          <a:p>
            <a:r>
              <a:rPr lang="cs-CZ" dirty="0" err="1"/>
              <a:t>Smoot-Hawleyho</a:t>
            </a:r>
            <a:r>
              <a:rPr lang="cs-CZ" dirty="0"/>
              <a:t> tarif 1930 – ne bezprecedentní!</a:t>
            </a:r>
          </a:p>
          <a:p>
            <a:r>
              <a:rPr lang="cs-CZ" dirty="0"/>
              <a:t>Bilaterální obchodní dohody během 30s, obrat k volnému obchodu po WWII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50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57376-FF98-4B4B-B04D-0A04304FF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endParaRPr lang="en-US" dirty="0"/>
          </a:p>
        </p:txBody>
      </p:sp>
      <p:pic>
        <p:nvPicPr>
          <p:cNvPr id="5" name="Zástupný obsah 4" descr="Obsah obrázku interiér, osoba, lidé, fotka&#10;&#10;Popis byl vytvořen automaticky">
            <a:extLst>
              <a:ext uri="{FF2B5EF4-FFF2-40B4-BE49-F238E27FC236}">
                <a16:creationId xmlns:a16="http://schemas.microsoft.com/office/drawing/2014/main" id="{9DD4C4B8-0075-432F-B57F-6955F8C17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6" y="1867437"/>
            <a:ext cx="6440194" cy="4552413"/>
          </a:xfrm>
        </p:spPr>
      </p:pic>
    </p:spTree>
    <p:extLst>
      <p:ext uri="{BB962C8B-B14F-4D97-AF65-F5344CB8AC3E}">
        <p14:creationId xmlns:p14="http://schemas.microsoft.com/office/powerpoint/2010/main" val="2815982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F7541-C065-43AE-A243-B6B35BA5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protekcionismu: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F7D65-7370-4C90-8D20-B46767FF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r>
              <a:rPr lang="cs-CZ" dirty="0"/>
              <a:t> : Britové (</a:t>
            </a:r>
            <a:r>
              <a:rPr lang="cs-CZ" dirty="0" err="1"/>
              <a:t>Keynes</a:t>
            </a:r>
            <a:r>
              <a:rPr lang="cs-CZ" dirty="0"/>
              <a:t>) se bojí, že USA je převálcují a vytlačí je z kolonií</a:t>
            </a:r>
          </a:p>
          <a:p>
            <a:r>
              <a:rPr lang="cs-CZ" dirty="0"/>
              <a:t>= Největší protekcionista se stává zastáncem volného obchodu, největší zastánce volného obchodu hájí protekcionismus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&gt; Čína vs. USA?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88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5B41B-1E7D-4D5C-A513-6D7583F5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97A99-B30F-44D2-82BA-4E38E8B7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4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C01B3-9A63-46A5-B20D-D177C4E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 – volný obchod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685829-811D-42AE-9E5B-FF0636984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Obchod jako rozšíření dělby práce</a:t>
            </a:r>
          </a:p>
          <a:p>
            <a:r>
              <a:rPr lang="cs-CZ" b="1" dirty="0"/>
              <a:t>Komparativní výhoda</a:t>
            </a:r>
          </a:p>
          <a:p>
            <a:endParaRPr lang="cs-CZ" dirty="0"/>
          </a:p>
          <a:p>
            <a:r>
              <a:rPr lang="cs-CZ" dirty="0"/>
              <a:t>&gt; Zrušení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 1846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Obhajoba volného obchodu je často ahistorická a statická</a:t>
            </a:r>
          </a:p>
          <a:p>
            <a:r>
              <a:rPr lang="cs-CZ" dirty="0"/>
              <a:t>Komparativní výhody nejsou pevně dané, nevznikly samy od sebe (Navigační akta, Indian </a:t>
            </a:r>
            <a:r>
              <a:rPr lang="cs-CZ" dirty="0" err="1"/>
              <a:t>calisoes</a:t>
            </a:r>
            <a:r>
              <a:rPr lang="cs-CZ" dirty="0"/>
              <a:t>)</a:t>
            </a:r>
          </a:p>
          <a:p>
            <a:r>
              <a:rPr lang="cs-CZ" b="1" dirty="0"/>
              <a:t>Vyspělost Anglie = historická náhoda, výsledek protekcionismu!</a:t>
            </a:r>
          </a:p>
          <a:p>
            <a:r>
              <a:rPr lang="cs-CZ" dirty="0"/>
              <a:t>Volný obchod prospívá nejvyspělejší zemi a ta jej podporuje </a:t>
            </a:r>
            <a:r>
              <a:rPr lang="cs-CZ" b="1" dirty="0"/>
              <a:t>(„podkopnutí žebříku“)</a:t>
            </a:r>
          </a:p>
          <a:p>
            <a:r>
              <a:rPr lang="cs-CZ" dirty="0"/>
              <a:t>Vymezování se proti Británii (KPE Britové!)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9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B1898-690C-4F0F-AC46-9AE7EE9C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Friedrich List</a:t>
            </a:r>
            <a:endParaRPr lang="en-US" dirty="0"/>
          </a:p>
        </p:txBody>
      </p:sp>
      <p:pic>
        <p:nvPicPr>
          <p:cNvPr id="13" name="Zástupný obsah 12" descr="Obsah obrázku text&#10;&#10;Popis byl vytvořen automaticky">
            <a:extLst>
              <a:ext uri="{FF2B5EF4-FFF2-40B4-BE49-F238E27FC236}">
                <a16:creationId xmlns:a16="http://schemas.microsoft.com/office/drawing/2014/main" id="{89A05452-22D4-4A2F-8F60-5DD5333D0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09" y="1819275"/>
            <a:ext cx="7056116" cy="4301331"/>
          </a:xfrm>
        </p:spPr>
      </p:pic>
    </p:spTree>
    <p:extLst>
      <p:ext uri="{BB962C8B-B14F-4D97-AF65-F5344CB8AC3E}">
        <p14:creationId xmlns:p14="http://schemas.microsoft.com/office/powerpoint/2010/main" val="25564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BD68-C25B-49F4-B042-E6E3E62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6727D-551C-47DA-880F-ADBD1F4E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Friedrich List </a:t>
            </a:r>
            <a:r>
              <a:rPr lang="cs-CZ" dirty="0"/>
              <a:t>– KPE předpokládá kosmopolitní svět spolupráce, který zatím neexistuje – války, blokády….</a:t>
            </a:r>
          </a:p>
          <a:p>
            <a:r>
              <a:rPr lang="cs-CZ" b="1" dirty="0"/>
              <a:t>Některá odvětví (průmysl) jsou lepší než jiná </a:t>
            </a:r>
            <a:r>
              <a:rPr lang="cs-CZ" dirty="0"/>
              <a:t>– technologie, vysoká přidaná hodnota, kvalifikovaní pracovníci, význam pro vojenství</a:t>
            </a:r>
          </a:p>
          <a:p>
            <a:r>
              <a:rPr lang="cs-CZ" b="1" dirty="0"/>
              <a:t>To, co je nejlepší pro svět jako celek, nemusí být nejlepší pro každý národ </a:t>
            </a:r>
            <a:r>
              <a:rPr lang="cs-CZ" dirty="0"/>
              <a:t>(Proč nezvolit dominantní strategii?)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0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E3305-7742-4D1B-94C1-6D60EB3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Infant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C5229-A3C1-4741-8F09-F12DFB27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Největší náklady při zavádění nového odvětví jsou na začátku, proto je potřeba </a:t>
            </a:r>
            <a:r>
              <a:rPr lang="cs-CZ" b="1" dirty="0"/>
              <a:t>dočasná ochrana </a:t>
            </a:r>
            <a:r>
              <a:rPr lang="cs-CZ" dirty="0"/>
              <a:t>(</a:t>
            </a:r>
            <a:r>
              <a:rPr lang="cs-CZ" dirty="0" err="1"/>
              <a:t>Chang</a:t>
            </a:r>
            <a:r>
              <a:rPr lang="cs-CZ" dirty="0"/>
              <a:t> – může být ztrátové i několik desetiletí)</a:t>
            </a:r>
          </a:p>
          <a:p>
            <a:r>
              <a:rPr lang="cs-CZ" dirty="0"/>
              <a:t>Země může být nekonkurenceschopná, i když nemá žádnou přirozenou nevýhodu, pouze se v ní odvětví zatím nerozvinulo</a:t>
            </a:r>
            <a:endParaRPr lang="cs-CZ" b="1" dirty="0"/>
          </a:p>
          <a:p>
            <a:r>
              <a:rPr lang="cs-CZ" dirty="0"/>
              <a:t>V praxi praktikováno od 17. století (merkantilismus, obnovený zájem 19. století, jako první uznávaný ekonom John Stuart </a:t>
            </a:r>
            <a:r>
              <a:rPr lang="cs-CZ" dirty="0" err="1"/>
              <a:t>Mill</a:t>
            </a:r>
            <a:r>
              <a:rPr lang="cs-CZ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5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4644</TotalTime>
  <Words>1455</Words>
  <Application>Microsoft Office PowerPoint</Application>
  <PresentationFormat>Širokoúhlá obrazovka</PresentationFormat>
  <Paragraphs>163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Motiv Office</vt:lpstr>
      <vt:lpstr>Protekcionismus</vt:lpstr>
      <vt:lpstr>Prezentace aplikace PowerPoint</vt:lpstr>
      <vt:lpstr>Sylabus kurzu</vt:lpstr>
      <vt:lpstr>Seminář a position paper</vt:lpstr>
      <vt:lpstr>Minule – volný obchod</vt:lpstr>
      <vt:lpstr>Kritika myšlenky volného obchodu</vt:lpstr>
      <vt:lpstr>Friedrich List</vt:lpstr>
      <vt:lpstr>Kritika myšlenky volného obchodu</vt:lpstr>
      <vt:lpstr>Infant industry</vt:lpstr>
      <vt:lpstr>John Stuart Mill</vt:lpstr>
      <vt:lpstr>Infant industry</vt:lpstr>
      <vt:lpstr>Alexander Hamilton</vt:lpstr>
      <vt:lpstr>Infant industry</vt:lpstr>
      <vt:lpstr>Omezení argumentu infant industry</vt:lpstr>
      <vt:lpstr>Omezení argumentu infant industry</vt:lpstr>
      <vt:lpstr>Liberální kritika infant industry</vt:lpstr>
      <vt:lpstr>Liberální kritika infant industry</vt:lpstr>
      <vt:lpstr>Úspory z rozsahu</vt:lpstr>
      <vt:lpstr>Prezentace aplikace PowerPoint</vt:lpstr>
      <vt:lpstr>Úspory z rozsahu</vt:lpstr>
      <vt:lpstr>Kritika úspor z rozsahu</vt:lpstr>
      <vt:lpstr>Směnné relace</vt:lpstr>
      <vt:lpstr>Směnné relace</vt:lpstr>
      <vt:lpstr>Robert Torrens</vt:lpstr>
      <vt:lpstr>Směnné relace</vt:lpstr>
      <vt:lpstr>Směnné relace</vt:lpstr>
      <vt:lpstr>Směnné relace</vt:lpstr>
      <vt:lpstr>Směnné relace</vt:lpstr>
      <vt:lpstr>Směnné relace</vt:lpstr>
      <vt:lpstr>Welfare ekonomie</vt:lpstr>
      <vt:lpstr>Vilfredo Pareto</vt:lpstr>
      <vt:lpstr>Keynes a protekcionismus </vt:lpstr>
      <vt:lpstr>Keynes a protekcionismus </vt:lpstr>
      <vt:lpstr>Keynes a protekcionismus </vt:lpstr>
      <vt:lpstr>Keynes a protekcionismus </vt:lpstr>
      <vt:lpstr>Historie protekcionismu - Evropa</vt:lpstr>
      <vt:lpstr>Cobden-Chevalierova smlouva</vt:lpstr>
      <vt:lpstr>Neevropské země</vt:lpstr>
      <vt:lpstr>Neevropské země</vt:lpstr>
      <vt:lpstr>Historie protekcionismu: USA</vt:lpstr>
      <vt:lpstr>Bretton Woods</vt:lpstr>
      <vt:lpstr>Historie protekcionismu: USA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Protekcionismus</dc:title>
  <dc:creator>Svatoň</dc:creator>
  <cp:lastModifiedBy>Svatoň</cp:lastModifiedBy>
  <cp:revision>132</cp:revision>
  <dcterms:created xsi:type="dcterms:W3CDTF">2020-01-13T15:49:13Z</dcterms:created>
  <dcterms:modified xsi:type="dcterms:W3CDTF">2020-02-27T18:24:17Z</dcterms:modified>
</cp:coreProperties>
</file>