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sldIdLst>
    <p:sldId id="257" r:id="rId2"/>
    <p:sldId id="258" r:id="rId3"/>
    <p:sldId id="293" r:id="rId4"/>
    <p:sldId id="294" r:id="rId5"/>
    <p:sldId id="292" r:id="rId6"/>
    <p:sldId id="295" r:id="rId7"/>
    <p:sldId id="296" r:id="rId8"/>
    <p:sldId id="259" r:id="rId9"/>
    <p:sldId id="265" r:id="rId10"/>
    <p:sldId id="300" r:id="rId11"/>
    <p:sldId id="304" r:id="rId12"/>
    <p:sldId id="303" r:id="rId13"/>
    <p:sldId id="260" r:id="rId14"/>
    <p:sldId id="261" r:id="rId15"/>
    <p:sldId id="262" r:id="rId16"/>
    <p:sldId id="297" r:id="rId17"/>
    <p:sldId id="305" r:id="rId18"/>
    <p:sldId id="298" r:id="rId19"/>
    <p:sldId id="263" r:id="rId20"/>
    <p:sldId id="264" r:id="rId21"/>
    <p:sldId id="287" r:id="rId22"/>
    <p:sldId id="299" r:id="rId23"/>
    <p:sldId id="306" r:id="rId24"/>
    <p:sldId id="307" r:id="rId25"/>
    <p:sldId id="308" r:id="rId26"/>
    <p:sldId id="266" r:id="rId27"/>
    <p:sldId id="309" r:id="rId28"/>
    <p:sldId id="273" r:id="rId29"/>
    <p:sldId id="310" r:id="rId30"/>
    <p:sldId id="269" r:id="rId31"/>
    <p:sldId id="267" r:id="rId32"/>
    <p:sldId id="311" r:id="rId33"/>
    <p:sldId id="268" r:id="rId34"/>
    <p:sldId id="312" r:id="rId35"/>
    <p:sldId id="270" r:id="rId36"/>
    <p:sldId id="271" r:id="rId37"/>
    <p:sldId id="288" r:id="rId38"/>
    <p:sldId id="313" r:id="rId39"/>
    <p:sldId id="314" r:id="rId40"/>
    <p:sldId id="315" r:id="rId41"/>
    <p:sldId id="316" r:id="rId42"/>
    <p:sldId id="290" r:id="rId43"/>
    <p:sldId id="291" r:id="rId44"/>
    <p:sldId id="289" r:id="rId45"/>
    <p:sldId id="317" r:id="rId4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654A2F-9415-4295-954A-08A6A4503D52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27182E-2D5F-4A40-BD52-CB457EC1F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07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27182E-2D5F-4A40-BD52-CB457EC1F6E1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749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0A460B-3D1C-46A1-B81E-2F32D52CB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88823C0-215E-43F8-A379-2239B3E33A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4C08B31-7BA3-4136-AF66-CA8067EAD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FEABF-28A9-47C7-8E4F-A0A3FAAA72DD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C30AE0-B219-43C9-A7D6-DBF1089D3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1712A47-1F6A-46C7-BE87-6D852F777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C1986-55B1-451E-A8C2-F4BE7645C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795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99FBE0-35F1-4D5B-9EAE-016C354AE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A861E21-29ED-4668-BCF9-4AE01A5577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9E56381-871D-4F7D-8A79-84286A19B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FEABF-28A9-47C7-8E4F-A0A3FAAA72DD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DCA4311-669D-4DFF-9236-7533B2A83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E2A81D4-BDEC-4CEC-89BE-BE857E091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C1986-55B1-451E-A8C2-F4BE7645C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505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59CD4C0-8936-43BE-93FD-9EC00C858C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76FE57E-3D46-4CE5-B726-34D804916C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7877DBD-3016-4965-8579-BD0F5F01C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FEABF-28A9-47C7-8E4F-A0A3FAAA72DD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E800A59-9F39-4003-8B50-834E1FC3B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CF7E966-BC42-4D50-9F72-157A104C1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C1986-55B1-451E-A8C2-F4BE7645C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939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F028A4-5523-4864-A23C-F96FCA16A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5C5ADF-603A-4EC5-AC56-BFDC8D4E58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7E82F45-D282-46D8-99E3-C8D75795D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FEABF-28A9-47C7-8E4F-A0A3FAAA72DD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6B479E3-B790-4925-BD7C-BF532D7F9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D8C18E4-658D-456B-9FD3-568257984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C1986-55B1-451E-A8C2-F4BE7645C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476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7824C0-6F7B-4BDE-A67E-265D8F935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8CB7949-EDD6-4312-89C1-68B2B3E3F6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D8AF2BB-9F30-4064-8ACF-5F534127A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FEABF-28A9-47C7-8E4F-A0A3FAAA72DD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8C14F88-29EA-4668-B380-1105ED362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9F9F522-1567-478B-9340-888A05671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C1986-55B1-451E-A8C2-F4BE7645C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275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A8F1FD-97BD-43E1-9515-E55CF84D8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C67A6B-7635-4562-A65A-8925415AA1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A44AA3E-EFEE-4B58-BD55-5DDF0E99EC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487F099-6D29-4BA4-B4D2-3602DD4CB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FEABF-28A9-47C7-8E4F-A0A3FAAA72DD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813CF16-8F8D-46DD-9BDB-739EA696E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9CC24F9-4B1C-4CC7-B4C1-51DA78E29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C1986-55B1-451E-A8C2-F4BE7645C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296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86C4DE-EB6D-45E6-8CFB-F332CF76B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B97208D-5524-44BD-9682-B01DCD1DC3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5EB5573-1430-46F2-95EC-F292710CB4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4D96E60-23DC-4C4A-A58F-D50BC07158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86C8E6E-556F-4C06-BD9A-52919B265F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5D18303-0013-48CD-9ED3-4D6B36B29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FEABF-28A9-47C7-8E4F-A0A3FAAA72DD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694A252-31CE-4783-ACDD-F65D3D905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A21544D-A5BC-4E07-B239-88BB37006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C1986-55B1-451E-A8C2-F4BE7645C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919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A68AF6-1B4A-4143-BB82-24BA7A351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DAEDFAD-539C-4540-BC6A-DD3A780E3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FEABF-28A9-47C7-8E4F-A0A3FAAA72DD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CC9FAF0-2060-4AE2-88D9-704F8D162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8760D39-A9BB-44D3-AF95-772439FA6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C1986-55B1-451E-A8C2-F4BE7645C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6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F1FA955-113D-45E1-B667-74A8B3144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FEABF-28A9-47C7-8E4F-A0A3FAAA72DD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4DA48A8-6F92-4420-BD1D-37A9EB289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E7E5B3E-BAB4-4430-A66F-483ACF8BA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C1986-55B1-451E-A8C2-F4BE7645C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569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7B1D36-958B-4FCC-A401-023C0FD0C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04A9EA-6F57-40D4-A46E-917F460326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7E7BAE1-0E30-4D88-A610-89488BBAC3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7929BAC-295A-4B58-BB44-981AAB275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FEABF-28A9-47C7-8E4F-A0A3FAAA72DD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BB833B9-ECCC-43B0-AFCB-082F24DFA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D5053A1-D07A-4F13-96B1-D2BA960A0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C1986-55B1-451E-A8C2-F4BE7645C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180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498356-CF42-4A40-834C-85A5E64D4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C82D7CE-D474-4F14-97F1-E901578E0D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1AC38C7-A933-49F6-BE85-3984EB8D74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711293D-1D7E-4A93-BC4C-DCCFEE93B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FEABF-28A9-47C7-8E4F-A0A3FAAA72DD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39EE637-45FD-44BD-BCE1-46AE55497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FC97C24-D2D1-4537-A78B-18F40AC8C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C1986-55B1-451E-A8C2-F4BE7645C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540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3FF799A-90F8-47DA-AD7F-F23091024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6D9EF94-D930-4730-8B77-39536143EA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D4AD4BB-C5BA-4504-85EC-FD11C0E216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FEABF-28A9-47C7-8E4F-A0A3FAAA72DD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151BD9D-8275-4C98-AABA-C4731BFA9D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FFA5C9B-8688-43EA-B01D-3498298A21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C1986-55B1-451E-A8C2-F4BE7645C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94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602D09-0D0C-4A6F-BDBC-18FD076E9E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Regionální obchodní dohody </a:t>
            </a:r>
            <a:r>
              <a:rPr lang="cs-CZ"/>
              <a:t>v systému WTO</a:t>
            </a:r>
            <a:endParaRPr lang="en-US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89029BD-46F8-42EC-85C4-DA27265CEB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54438"/>
            <a:ext cx="9144000" cy="1655762"/>
          </a:xfrm>
        </p:spPr>
        <p:txBody>
          <a:bodyPr/>
          <a:lstStyle/>
          <a:p>
            <a:r>
              <a:rPr lang="cs-CZ" dirty="0"/>
              <a:t>Mezinárodní obchodní režim, jaro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124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1C545C-7607-4088-9916-28A408C62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tvořit </a:t>
            </a:r>
            <a:r>
              <a:rPr lang="cs-CZ" dirty="0" err="1"/>
              <a:t>RTAs</a:t>
            </a:r>
            <a:r>
              <a:rPr lang="cs-CZ" dirty="0"/>
              <a:t>?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C22EAA-FD26-4637-A6DC-0E83189FA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Regionální – </a:t>
            </a:r>
            <a:r>
              <a:rPr lang="cs-CZ" b="1" dirty="0"/>
              <a:t>jednodušší na dohodnutí než jednání na úrovni WTO </a:t>
            </a:r>
            <a:r>
              <a:rPr lang="cs-CZ" dirty="0"/>
              <a:t>– největší rozmach během kolapsu Katarského kola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0680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1C545C-7607-4088-9916-28A408C62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tvořit </a:t>
            </a:r>
            <a:r>
              <a:rPr lang="cs-CZ" dirty="0" err="1"/>
              <a:t>RTAs</a:t>
            </a:r>
            <a:r>
              <a:rPr lang="cs-CZ" dirty="0"/>
              <a:t>?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C22EAA-FD26-4637-A6DC-0E83189FA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- lze řešit i složitější otázky, které se na úrovni WTO nedaří vyřešit – netarifní překážky, investice…</a:t>
            </a:r>
          </a:p>
          <a:p>
            <a:r>
              <a:rPr lang="cs-CZ" dirty="0"/>
              <a:t>= nová generace komplexních </a:t>
            </a:r>
            <a:r>
              <a:rPr lang="cs-CZ" dirty="0" err="1"/>
              <a:t>RTAs</a:t>
            </a:r>
            <a:r>
              <a:rPr lang="cs-CZ" dirty="0"/>
              <a:t> (CETA)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0192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1C545C-7607-4088-9916-28A408C62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tvořit </a:t>
            </a:r>
            <a:r>
              <a:rPr lang="cs-CZ" dirty="0" err="1"/>
              <a:t>RTAs</a:t>
            </a:r>
            <a:r>
              <a:rPr lang="cs-CZ" dirty="0"/>
              <a:t>?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C22EAA-FD26-4637-A6DC-0E83189FA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Politický rozměr </a:t>
            </a:r>
          </a:p>
          <a:p>
            <a:r>
              <a:rPr lang="cs-CZ" dirty="0"/>
              <a:t>– prohloubení aliance (TTIP?) </a:t>
            </a:r>
          </a:p>
          <a:p>
            <a:r>
              <a:rPr lang="cs-CZ" dirty="0"/>
              <a:t>– sjednocení národa (</a:t>
            </a:r>
            <a:r>
              <a:rPr lang="cs-CZ" dirty="0" err="1"/>
              <a:t>Zollverein</a:t>
            </a:r>
            <a:r>
              <a:rPr lang="cs-CZ" dirty="0"/>
              <a:t>)</a:t>
            </a:r>
          </a:p>
          <a:p>
            <a:r>
              <a:rPr lang="cs-CZ" dirty="0"/>
              <a:t>– dekolonizace (</a:t>
            </a:r>
            <a:r>
              <a:rPr lang="cs-CZ" dirty="0" err="1"/>
              <a:t>South-South</a:t>
            </a:r>
            <a:r>
              <a:rPr lang="cs-CZ" dirty="0"/>
              <a:t> obchod)</a:t>
            </a:r>
          </a:p>
          <a:p>
            <a:r>
              <a:rPr lang="cs-CZ" dirty="0"/>
              <a:t>– návrat na Západ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3372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F71770-84BE-4FE4-8C4A-DFC38B118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</a:t>
            </a:r>
            <a:r>
              <a:rPr lang="cs-CZ" dirty="0" err="1"/>
              <a:t>RTAs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29AAD1-1792-4595-AA40-9808F725A4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Zóna volného obchodu</a:t>
            </a:r>
          </a:p>
          <a:p>
            <a:r>
              <a:rPr lang="cs-CZ" dirty="0"/>
              <a:t>Celní unie</a:t>
            </a:r>
          </a:p>
          <a:p>
            <a:r>
              <a:rPr lang="cs-CZ" dirty="0"/>
              <a:t>Společný trh</a:t>
            </a:r>
          </a:p>
          <a:p>
            <a:r>
              <a:rPr lang="cs-CZ" dirty="0"/>
              <a:t>Hospodářská unie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6127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F71770-84BE-4FE4-8C4A-DFC38B118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</a:t>
            </a:r>
            <a:r>
              <a:rPr lang="cs-CZ" dirty="0" err="1"/>
              <a:t>RTAs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29AAD1-1792-4595-AA40-9808F725A4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Zóna volného obchodu – volný obchod navzájem (NAFTA)</a:t>
            </a:r>
          </a:p>
          <a:p>
            <a:r>
              <a:rPr lang="cs-CZ" dirty="0"/>
              <a:t>Celní unie – i společná vnější cla (MERCOSUR)</a:t>
            </a:r>
          </a:p>
          <a:p>
            <a:r>
              <a:rPr lang="cs-CZ" dirty="0"/>
              <a:t>Společný trh – i volný pohyb </a:t>
            </a:r>
            <a:r>
              <a:rPr lang="cs-CZ" b="1" dirty="0"/>
              <a:t>pracovní síly a kapitálu </a:t>
            </a:r>
            <a:r>
              <a:rPr lang="cs-CZ" dirty="0"/>
              <a:t>(EU), </a:t>
            </a:r>
            <a:r>
              <a:rPr lang="cs-CZ" dirty="0">
                <a:solidFill>
                  <a:srgbClr val="FF0000"/>
                </a:solidFill>
              </a:rPr>
              <a:t>ne nutně služby</a:t>
            </a:r>
            <a:endParaRPr lang="cs-CZ" dirty="0"/>
          </a:p>
          <a:p>
            <a:r>
              <a:rPr lang="cs-CZ" dirty="0"/>
              <a:t>Hospodářská unie – i společná fiskální a monetární politika (částečně EU)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0662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F71770-84BE-4FE4-8C4A-DFC38B118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</a:t>
            </a:r>
            <a:r>
              <a:rPr lang="cs-CZ" dirty="0" err="1"/>
              <a:t>RTAs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29AAD1-1792-4595-AA40-9808F725A4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Zdaleka nejčastější jsou zóny volného obchodu (free </a:t>
            </a:r>
            <a:r>
              <a:rPr lang="cs-CZ" dirty="0" err="1"/>
              <a:t>trade</a:t>
            </a:r>
            <a:r>
              <a:rPr lang="cs-CZ" dirty="0"/>
              <a:t> area)</a:t>
            </a:r>
          </a:p>
          <a:p>
            <a:r>
              <a:rPr lang="cs-CZ" dirty="0"/>
              <a:t>Jenom asi </a:t>
            </a:r>
            <a:r>
              <a:rPr lang="cs-CZ" b="1" dirty="0"/>
              <a:t>10 % </a:t>
            </a:r>
            <a:r>
              <a:rPr lang="cs-CZ" dirty="0"/>
              <a:t>všech </a:t>
            </a:r>
            <a:r>
              <a:rPr lang="cs-CZ" dirty="0" err="1"/>
              <a:t>RTAs</a:t>
            </a:r>
            <a:r>
              <a:rPr lang="cs-CZ" dirty="0"/>
              <a:t> jsou celní unie</a:t>
            </a:r>
          </a:p>
          <a:p>
            <a:r>
              <a:rPr lang="cs-CZ" dirty="0"/>
              <a:t>Další stupně prakticky jenom EU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5489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21D31D-257D-49D2-B325-525C16738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Služby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287083-2996-4486-AF32-31545932F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GATS povoluje výjimku z MFN stejně jako GATT</a:t>
            </a:r>
          </a:p>
          <a:p>
            <a:r>
              <a:rPr lang="cs-CZ" dirty="0"/>
              <a:t>I v regionálních dohodách řešeno až od 90. let</a:t>
            </a:r>
          </a:p>
          <a:p>
            <a:r>
              <a:rPr lang="cs-CZ" dirty="0"/>
              <a:t>Teoreticky by se dalo tvořit speciální dohody o liberalizaci obchodu se službami, reálně je to upravováno ve stejných smlouvách, jako obchod se zbožím</a:t>
            </a:r>
          </a:p>
          <a:p>
            <a:r>
              <a:rPr lang="cs-CZ" dirty="0"/>
              <a:t>Součást společného trhu EU</a:t>
            </a:r>
          </a:p>
        </p:txBody>
      </p:sp>
    </p:spTree>
    <p:extLst>
      <p:ext uri="{BB962C8B-B14F-4D97-AF65-F5344CB8AC3E}">
        <p14:creationId xmlns:p14="http://schemas.microsoft.com/office/powerpoint/2010/main" val="39240210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43DFAA-45DB-4055-AF3F-0A228551F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Služby</a:t>
            </a:r>
            <a:endParaRPr lang="en-US" dirty="0"/>
          </a:p>
        </p:txBody>
      </p:sp>
      <p:pic>
        <p:nvPicPr>
          <p:cNvPr id="4" name="Zástupný obsah 14" descr="Obsah obrázku snímek obrazovky&#10;&#10;Popis byl vytvořen automaticky">
            <a:extLst>
              <a:ext uri="{FF2B5EF4-FFF2-40B4-BE49-F238E27FC236}">
                <a16:creationId xmlns:a16="http://schemas.microsoft.com/office/drawing/2014/main" id="{39448263-265A-405B-8404-8766D33A0B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309742"/>
            <a:ext cx="11562080" cy="6503669"/>
          </a:xfrm>
        </p:spPr>
      </p:pic>
    </p:spTree>
    <p:extLst>
      <p:ext uri="{BB962C8B-B14F-4D97-AF65-F5344CB8AC3E}">
        <p14:creationId xmlns:p14="http://schemas.microsoft.com/office/powerpoint/2010/main" val="35587392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21D31D-257D-49D2-B325-525C16738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Služby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287083-2996-4486-AF32-31545932F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GATS povoluje výjimku z MFN stejně jako GATT</a:t>
            </a:r>
          </a:p>
          <a:p>
            <a:r>
              <a:rPr lang="cs-CZ" dirty="0"/>
              <a:t>I v regionálních dohodách řešeno až od 90. let</a:t>
            </a:r>
          </a:p>
          <a:p>
            <a:r>
              <a:rPr lang="cs-CZ" dirty="0"/>
              <a:t>Teoreticky by se dalo tvořit speciální dohody o liberalizaci obchodu se službami, reálně je to upravováno ve stejných smlouvách, jako obchod se zbožím</a:t>
            </a:r>
          </a:p>
          <a:p>
            <a:r>
              <a:rPr lang="cs-CZ" dirty="0"/>
              <a:t>Součást společného trhu EU</a:t>
            </a:r>
          </a:p>
        </p:txBody>
      </p:sp>
    </p:spTree>
    <p:extLst>
      <p:ext uri="{BB962C8B-B14F-4D97-AF65-F5344CB8AC3E}">
        <p14:creationId xmlns:p14="http://schemas.microsoft.com/office/powerpoint/2010/main" val="26676990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34D35C-937D-437C-B0E9-8360D4155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</a:t>
            </a:r>
            <a:r>
              <a:rPr lang="cs-CZ" dirty="0" err="1"/>
              <a:t>RTAs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9000FC-A5B1-4416-8328-AA7D004F57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Cobden</a:t>
            </a:r>
            <a:r>
              <a:rPr lang="cs-CZ" dirty="0"/>
              <a:t> Chevalier 1860</a:t>
            </a:r>
          </a:p>
          <a:p>
            <a:r>
              <a:rPr lang="cs-CZ" b="1" dirty="0"/>
              <a:t>USA</a:t>
            </a:r>
            <a:r>
              <a:rPr lang="cs-CZ" dirty="0"/>
              <a:t> – série </a:t>
            </a:r>
            <a:r>
              <a:rPr lang="cs-CZ" dirty="0" err="1"/>
              <a:t>RTAs</a:t>
            </a:r>
            <a:r>
              <a:rPr lang="cs-CZ" dirty="0"/>
              <a:t> v 30s, potom odmlka, </a:t>
            </a:r>
            <a:r>
              <a:rPr lang="cs-CZ" b="1" dirty="0"/>
              <a:t>nové až v 80s!</a:t>
            </a:r>
          </a:p>
          <a:p>
            <a:r>
              <a:rPr lang="cs-CZ" dirty="0"/>
              <a:t>- 1985 Izrael, 1988 Kanada &gt; 1995 Nafta</a:t>
            </a:r>
          </a:p>
          <a:p>
            <a:r>
              <a:rPr lang="cs-CZ" b="1" dirty="0"/>
              <a:t>Japonsko </a:t>
            </a:r>
            <a:r>
              <a:rPr lang="cs-CZ" dirty="0"/>
              <a:t>– až po roce 2000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187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52F9A2-8997-414A-AC2B-1C5F98AFD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Preferenční zacházení ve WTO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F43873-B7C3-46E1-AF22-0E04A0666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Obecné pravidlo – </a:t>
            </a:r>
            <a:r>
              <a:rPr lang="cs-CZ" b="1" dirty="0"/>
              <a:t> MFN</a:t>
            </a:r>
          </a:p>
          <a:p>
            <a:r>
              <a:rPr lang="cs-CZ" dirty="0"/>
              <a:t>&gt; nediskriminace mezi ostatními zeměmi navzájem</a:t>
            </a:r>
          </a:p>
        </p:txBody>
      </p:sp>
    </p:spTree>
    <p:extLst>
      <p:ext uri="{BB962C8B-B14F-4D97-AF65-F5344CB8AC3E}">
        <p14:creationId xmlns:p14="http://schemas.microsoft.com/office/powerpoint/2010/main" val="26428089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0F2F68-6277-4D74-BD2E-E256414A2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</a:t>
            </a:r>
            <a:r>
              <a:rPr lang="cs-CZ" dirty="0" err="1"/>
              <a:t>RTAs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D8E694-C39A-49DB-AF0C-2D1C86A248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Rozvojové země </a:t>
            </a:r>
            <a:r>
              <a:rPr lang="cs-CZ" dirty="0"/>
              <a:t>– </a:t>
            </a:r>
            <a:r>
              <a:rPr lang="cs-CZ" b="1" dirty="0"/>
              <a:t>nejdříve silně protekcionistické </a:t>
            </a:r>
            <a:r>
              <a:rPr lang="cs-CZ" b="1" dirty="0" err="1"/>
              <a:t>RTAs</a:t>
            </a:r>
            <a:r>
              <a:rPr lang="cs-CZ" b="1" dirty="0"/>
              <a:t> v 60s</a:t>
            </a:r>
            <a:r>
              <a:rPr lang="cs-CZ" dirty="0"/>
              <a:t> – reakce na EHS</a:t>
            </a:r>
          </a:p>
          <a:p>
            <a:r>
              <a:rPr lang="cs-CZ" dirty="0"/>
              <a:t>= snaha o nahrazování importu na větším území, využít úspor z rozsahu</a:t>
            </a:r>
          </a:p>
          <a:p>
            <a:r>
              <a:rPr lang="cs-CZ" dirty="0"/>
              <a:t>Po neoliberálním obratu snaha o více otevřená uskupení</a:t>
            </a:r>
          </a:p>
          <a:p>
            <a:r>
              <a:rPr lang="cs-CZ" dirty="0"/>
              <a:t>ASEAN 1992, </a:t>
            </a:r>
            <a:r>
              <a:rPr lang="cs-CZ" b="1" dirty="0" err="1"/>
              <a:t>Mercosur</a:t>
            </a:r>
            <a:r>
              <a:rPr lang="cs-CZ" b="1" dirty="0"/>
              <a:t> 1991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8687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875E34-D00C-468D-92FB-62440286D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6E7052-B678-42B8-87D7-0CF896D95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EHS 1957 = zóna volného obchodu </a:t>
            </a:r>
          </a:p>
          <a:p>
            <a:r>
              <a:rPr lang="cs-CZ" b="1" dirty="0"/>
              <a:t>Celní unie 1968</a:t>
            </a:r>
          </a:p>
          <a:p>
            <a:r>
              <a:rPr lang="cs-CZ" b="1" dirty="0"/>
              <a:t>Jednotný evropský akt 1986 &gt; společný trh 1992 (čtyři svobody)</a:t>
            </a:r>
          </a:p>
        </p:txBody>
      </p:sp>
    </p:spTree>
    <p:extLst>
      <p:ext uri="{BB962C8B-B14F-4D97-AF65-F5344CB8AC3E}">
        <p14:creationId xmlns:p14="http://schemas.microsoft.com/office/powerpoint/2010/main" val="10886930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875E34-D00C-468D-92FB-62440286D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6E7052-B678-42B8-87D7-0CF896D95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Odstraňování netarifních překážek (společné regulace)</a:t>
            </a:r>
          </a:p>
          <a:p>
            <a:r>
              <a:rPr lang="cs-CZ" b="1" dirty="0"/>
              <a:t>ESD </a:t>
            </a:r>
            <a:r>
              <a:rPr lang="cs-CZ" dirty="0"/>
              <a:t>– mnohem silnější než DSB!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0917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875E34-D00C-468D-92FB-62440286D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6E7052-B678-42B8-87D7-0CF896D95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Odstraňování netarifních překážek (společné regulace)</a:t>
            </a:r>
          </a:p>
          <a:p>
            <a:r>
              <a:rPr lang="cs-CZ" dirty="0"/>
              <a:t>ESD – mnohem silnější než DSB!</a:t>
            </a:r>
          </a:p>
          <a:p>
            <a:r>
              <a:rPr lang="cs-CZ" dirty="0"/>
              <a:t>Přímý účinek unijního práva, aplikační přednost (x GATT)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8368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875E34-D00C-468D-92FB-62440286D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6E7052-B678-42B8-87D7-0CF896D95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Odstraňování netarifních překážek (společné regulace)</a:t>
            </a:r>
          </a:p>
          <a:p>
            <a:r>
              <a:rPr lang="cs-CZ" dirty="0"/>
              <a:t>ESD – mnohem silnější než DSB!</a:t>
            </a:r>
          </a:p>
          <a:p>
            <a:r>
              <a:rPr lang="cs-CZ" dirty="0"/>
              <a:t>Přímý účinek unijního práva, aplikační přednost (x GATT)</a:t>
            </a:r>
          </a:p>
          <a:p>
            <a:r>
              <a:rPr lang="cs-CZ" dirty="0">
                <a:solidFill>
                  <a:srgbClr val="FF0000"/>
                </a:solidFill>
              </a:rPr>
              <a:t>= unijní nařízení, nebo i SFEU, jsou součástí národního práva, mají přednost před národními zákony a jednotlivec se jich může dovolat před soudem</a:t>
            </a:r>
          </a:p>
          <a:p>
            <a:endParaRPr lang="cs-CZ" dirty="0"/>
          </a:p>
          <a:p>
            <a:endParaRPr lang="cs-CZ" dirty="0"/>
          </a:p>
          <a:p>
            <a:r>
              <a:rPr lang="cs-CZ" b="1" dirty="0"/>
              <a:t>= mnohem pokročilejší režim než WTO!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5794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6BED04-544E-4359-A49C-AEFE020C6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WTO pro </a:t>
            </a:r>
            <a:r>
              <a:rPr lang="cs-CZ" dirty="0" err="1"/>
              <a:t>RTAs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8115BF-E924-4323-AA1A-24FA7A9E17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Existují pravidla, která mají zabezpečit, že </a:t>
            </a:r>
            <a:r>
              <a:rPr lang="cs-CZ" dirty="0" err="1"/>
              <a:t>RTAs</a:t>
            </a:r>
            <a:r>
              <a:rPr lang="cs-CZ" dirty="0"/>
              <a:t> nebudou představovat příliš velký zásah do pravidel WTO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3773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6BED04-544E-4359-A49C-AEFE020C6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WTO pro </a:t>
            </a:r>
            <a:r>
              <a:rPr lang="cs-CZ" dirty="0" err="1"/>
              <a:t>RTAs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8115BF-E924-4323-AA1A-24FA7A9E17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1) Týká se všeho obchodu </a:t>
            </a:r>
            <a:r>
              <a:rPr lang="cs-CZ" dirty="0"/>
              <a:t>(ne jeden sektor)</a:t>
            </a:r>
          </a:p>
          <a:p>
            <a:r>
              <a:rPr lang="cs-CZ" b="1" dirty="0"/>
              <a:t>2) Vnější bariéry v průměru nevzrostou </a:t>
            </a:r>
            <a:r>
              <a:rPr lang="cs-CZ" dirty="0"/>
              <a:t>(obtížné pro celní unie!)</a:t>
            </a:r>
          </a:p>
          <a:p>
            <a:r>
              <a:rPr lang="cs-CZ" b="1" dirty="0"/>
              <a:t>3) Vnitřní bariéry jsou skoro úplně odstraněny </a:t>
            </a:r>
            <a:r>
              <a:rPr lang="cs-CZ" dirty="0"/>
              <a:t>(90 %) v přiměřené době (10 let)</a:t>
            </a:r>
          </a:p>
          <a:p>
            <a:pPr marL="0" indent="0">
              <a:buNone/>
            </a:pP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4812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6BED04-544E-4359-A49C-AEFE020C6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WTO pro </a:t>
            </a:r>
            <a:r>
              <a:rPr lang="cs-CZ" dirty="0" err="1"/>
              <a:t>RTAs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8115BF-E924-4323-AA1A-24FA7A9E17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1) Týká se všeho obchodu </a:t>
            </a:r>
            <a:r>
              <a:rPr lang="cs-CZ" dirty="0"/>
              <a:t>(ne jeden sektor)</a:t>
            </a:r>
          </a:p>
          <a:p>
            <a:r>
              <a:rPr lang="cs-CZ" b="1" dirty="0"/>
              <a:t>2) Vnější bariéry v průměru nevzrostou </a:t>
            </a:r>
            <a:r>
              <a:rPr lang="cs-CZ" dirty="0"/>
              <a:t>(obtížné pro celní unie!)</a:t>
            </a:r>
          </a:p>
          <a:p>
            <a:r>
              <a:rPr lang="cs-CZ" b="1" dirty="0"/>
              <a:t>3) Vnitřní bariéry jsou skoro úplně odstraněny </a:t>
            </a:r>
            <a:r>
              <a:rPr lang="cs-CZ" dirty="0"/>
              <a:t>(90 %) v přiměřené době (10 let)</a:t>
            </a:r>
          </a:p>
          <a:p>
            <a:endParaRPr lang="cs-CZ" dirty="0"/>
          </a:p>
          <a:p>
            <a:r>
              <a:rPr lang="cs-CZ" dirty="0"/>
              <a:t>WTO je notifikována &gt; kontrola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1526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C6B60F-297A-448B-A7D1-33528FDA7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WTO pro </a:t>
            </a:r>
            <a:r>
              <a:rPr lang="cs-CZ" dirty="0" err="1"/>
              <a:t>RTAs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1B6ADC-6170-4046-BF40-E2AB0DCBFE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8153"/>
            <a:ext cx="10515600" cy="4351338"/>
          </a:xfrm>
        </p:spPr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Pro rozvojové země toto neplatí </a:t>
            </a:r>
            <a:r>
              <a:rPr lang="cs-CZ" dirty="0"/>
              <a:t>(</a:t>
            </a:r>
            <a:r>
              <a:rPr lang="cs-CZ" b="1" dirty="0" err="1"/>
              <a:t>Enabling</a:t>
            </a:r>
            <a:r>
              <a:rPr lang="cs-CZ" b="1" dirty="0"/>
              <a:t> </a:t>
            </a:r>
            <a:r>
              <a:rPr lang="cs-CZ" b="1" dirty="0" err="1"/>
              <a:t>clause</a:t>
            </a:r>
            <a:r>
              <a:rPr lang="cs-CZ" b="1" dirty="0"/>
              <a:t> </a:t>
            </a:r>
            <a:r>
              <a:rPr lang="cs-CZ" dirty="0"/>
              <a:t>1979) </a:t>
            </a:r>
          </a:p>
          <a:p>
            <a:r>
              <a:rPr lang="cs-CZ" dirty="0"/>
              <a:t>„= preferenční preference“</a:t>
            </a:r>
          </a:p>
          <a:p>
            <a:r>
              <a:rPr lang="cs-CZ" dirty="0"/>
              <a:t>&gt; mohou uzavírat „</a:t>
            </a:r>
            <a:r>
              <a:rPr lang="cs-CZ" b="1" dirty="0"/>
              <a:t>neúplné obchodní dohody</a:t>
            </a:r>
            <a:r>
              <a:rPr lang="cs-CZ" dirty="0"/>
              <a:t>“ – navenek protekcionistické, s nedokončeným odstraněním vnitřních bariér</a:t>
            </a:r>
          </a:p>
          <a:p>
            <a:r>
              <a:rPr lang="cs-CZ" dirty="0"/>
              <a:t>Např. MERCOSUR</a:t>
            </a:r>
          </a:p>
          <a:p>
            <a:r>
              <a:rPr lang="cs-CZ" dirty="0"/>
              <a:t>58 z 304 </a:t>
            </a:r>
            <a:r>
              <a:rPr lang="cs-CZ" dirty="0" err="1"/>
              <a:t>RTAs</a:t>
            </a:r>
            <a:r>
              <a:rPr lang="cs-CZ" dirty="0"/>
              <a:t> bylo uzavřených na základě </a:t>
            </a:r>
            <a:r>
              <a:rPr lang="cs-CZ" dirty="0" err="1"/>
              <a:t>Enabling</a:t>
            </a:r>
            <a:r>
              <a:rPr lang="cs-CZ" dirty="0"/>
              <a:t> </a:t>
            </a:r>
            <a:r>
              <a:rPr lang="cs-CZ" dirty="0" err="1"/>
              <a:t>clause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1697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B89AD1-BDEC-4F3A-A36F-F457BA431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A098AD-A00A-4AE8-BC13-F878D4F33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„Jak poznám, že na nějaký produkt se má uplatnit preferenční zacházení?“ &gt; </a:t>
            </a:r>
            <a:r>
              <a:rPr lang="cs-CZ" b="1" dirty="0"/>
              <a:t>pravidla určování původu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26381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52F9A2-8997-414A-AC2B-1C5F98AFD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Preferenční zacházení ve WTO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F43873-B7C3-46E1-AF22-0E04A0666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Obecné pravidlo – </a:t>
            </a:r>
            <a:r>
              <a:rPr lang="cs-CZ" b="1" dirty="0"/>
              <a:t> MFN</a:t>
            </a:r>
          </a:p>
          <a:p>
            <a:r>
              <a:rPr lang="cs-CZ" dirty="0"/>
              <a:t>&gt; nediskriminace mezi ostatními zeměmi navzájem</a:t>
            </a:r>
          </a:p>
          <a:p>
            <a:endParaRPr lang="cs-CZ" dirty="0"/>
          </a:p>
          <a:p>
            <a:r>
              <a:rPr lang="cs-CZ" dirty="0"/>
              <a:t>Ve WTO ale existují </a:t>
            </a:r>
            <a:r>
              <a:rPr lang="cs-CZ" b="1" dirty="0"/>
              <a:t>dva režimy preferenčního zacházení</a:t>
            </a:r>
            <a:r>
              <a:rPr lang="cs-CZ" dirty="0"/>
              <a:t>, kde k diskriminaci mezi ostatními státy dochází</a:t>
            </a:r>
          </a:p>
        </p:txBody>
      </p:sp>
    </p:spTree>
    <p:extLst>
      <p:ext uri="{BB962C8B-B14F-4D97-AF65-F5344CB8AC3E}">
        <p14:creationId xmlns:p14="http://schemas.microsoft.com/office/powerpoint/2010/main" val="16464219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027E59-A91E-408B-AB59-4080E6A6F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Pravidla určování původu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CBFEBE-25E9-4204-BCDE-79B74E203B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Minimální procento přidané hodnoty vytvořené v preferovaném státě</a:t>
            </a:r>
          </a:p>
          <a:p>
            <a:r>
              <a:rPr lang="cs-CZ" dirty="0"/>
              <a:t>Kumulativní nebo nekumulativní (Je možné minimální hranici naplnit produkcí v několika státech EU?)</a:t>
            </a:r>
          </a:p>
          <a:p>
            <a:r>
              <a:rPr lang="cs-CZ" b="1" dirty="0"/>
              <a:t>&gt; diskriminuje výrobce polotovarů v zemích mimo RTA!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0848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657BD9-D77F-4B57-8C29-002199F2D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Spory o přínosnosti </a:t>
            </a:r>
            <a:r>
              <a:rPr lang="cs-CZ" dirty="0" err="1"/>
              <a:t>RTAs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D09D83-3DD2-4E74-BF5B-B30945C98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Vytváření obchodu x přesměrování obchodu (a investic)</a:t>
            </a:r>
          </a:p>
          <a:p>
            <a:r>
              <a:rPr lang="cs-CZ" b="1" dirty="0"/>
              <a:t>= </a:t>
            </a:r>
            <a:r>
              <a:rPr lang="cs-CZ" b="1" dirty="0" err="1"/>
              <a:t>trade</a:t>
            </a:r>
            <a:r>
              <a:rPr lang="cs-CZ" b="1" dirty="0"/>
              <a:t> </a:t>
            </a:r>
            <a:r>
              <a:rPr lang="cs-CZ" b="1" dirty="0" err="1"/>
              <a:t>creation</a:t>
            </a:r>
            <a:r>
              <a:rPr lang="cs-CZ" b="1" dirty="0"/>
              <a:t> x </a:t>
            </a:r>
            <a:r>
              <a:rPr lang="cs-CZ" b="1" dirty="0" err="1"/>
              <a:t>trade</a:t>
            </a:r>
            <a:r>
              <a:rPr lang="cs-CZ" b="1" dirty="0"/>
              <a:t> </a:t>
            </a:r>
            <a:r>
              <a:rPr lang="cs-CZ" b="1" dirty="0" err="1"/>
              <a:t>diversion</a:t>
            </a:r>
            <a:endParaRPr lang="cs-CZ" b="1" dirty="0"/>
          </a:p>
          <a:p>
            <a:endParaRPr lang="cs-CZ" b="1" dirty="0"/>
          </a:p>
          <a:p>
            <a:r>
              <a:rPr lang="cs-CZ" b="1" dirty="0"/>
              <a:t>= liberalizace x diskriminace</a:t>
            </a:r>
          </a:p>
          <a:p>
            <a:endParaRPr lang="cs-CZ" b="1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2241103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657BD9-D77F-4B57-8C29-002199F2D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Spory o přínosnosti </a:t>
            </a:r>
            <a:r>
              <a:rPr lang="cs-CZ" dirty="0" err="1"/>
              <a:t>RTAs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D09D83-3DD2-4E74-BF5B-B30945C98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Vytváření obchodu x přesměrování obchodu (a investic)</a:t>
            </a:r>
          </a:p>
          <a:p>
            <a:r>
              <a:rPr lang="cs-CZ" dirty="0"/>
              <a:t>= </a:t>
            </a:r>
            <a:r>
              <a:rPr lang="cs-CZ" dirty="0" err="1"/>
              <a:t>trade</a:t>
            </a:r>
            <a:r>
              <a:rPr lang="cs-CZ" dirty="0"/>
              <a:t> </a:t>
            </a:r>
            <a:r>
              <a:rPr lang="cs-CZ" dirty="0" err="1"/>
              <a:t>creation</a:t>
            </a:r>
            <a:r>
              <a:rPr lang="cs-CZ" dirty="0"/>
              <a:t> x </a:t>
            </a:r>
            <a:r>
              <a:rPr lang="cs-CZ" dirty="0" err="1"/>
              <a:t>trade</a:t>
            </a:r>
            <a:r>
              <a:rPr lang="cs-CZ" dirty="0"/>
              <a:t> </a:t>
            </a:r>
            <a:r>
              <a:rPr lang="cs-CZ" dirty="0" err="1"/>
              <a:t>diversion</a:t>
            </a:r>
            <a:endParaRPr lang="cs-CZ" dirty="0"/>
          </a:p>
          <a:p>
            <a:endParaRPr lang="cs-CZ" dirty="0"/>
          </a:p>
          <a:p>
            <a:r>
              <a:rPr lang="cs-CZ" dirty="0"/>
              <a:t>= liberalizace x diskriminace</a:t>
            </a:r>
          </a:p>
          <a:p>
            <a:endParaRPr lang="cs-CZ" b="1" dirty="0"/>
          </a:p>
          <a:p>
            <a:endParaRPr lang="cs-CZ" b="1" dirty="0"/>
          </a:p>
          <a:p>
            <a:r>
              <a:rPr lang="cs-CZ" b="1" dirty="0"/>
              <a:t>Přesměrování obchodu je ekonomicky považováno za škodlivé, ale může mít strategický význam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46817516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0D19BD-9EB6-457F-A903-7198450DA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Spory o přínosnosti </a:t>
            </a:r>
            <a:r>
              <a:rPr lang="cs-CZ" dirty="0" err="1"/>
              <a:t>RTAs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5EF76F-1C0A-4C18-8FB5-05980A4E81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Building</a:t>
            </a:r>
            <a:r>
              <a:rPr lang="cs-CZ" b="1" dirty="0"/>
              <a:t> </a:t>
            </a:r>
            <a:r>
              <a:rPr lang="cs-CZ" b="1" dirty="0" err="1"/>
              <a:t>blocks</a:t>
            </a:r>
            <a:r>
              <a:rPr lang="cs-CZ" b="1" dirty="0"/>
              <a:t> x </a:t>
            </a:r>
            <a:r>
              <a:rPr lang="cs-CZ" b="1" dirty="0" err="1"/>
              <a:t>stumbling</a:t>
            </a:r>
            <a:r>
              <a:rPr lang="cs-CZ" b="1" dirty="0"/>
              <a:t> </a:t>
            </a:r>
            <a:r>
              <a:rPr lang="cs-CZ" b="1" dirty="0" err="1"/>
              <a:t>blocks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73991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0D19BD-9EB6-457F-A903-7198450DA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Spory o přínosnosti </a:t>
            </a:r>
            <a:r>
              <a:rPr lang="cs-CZ" dirty="0" err="1"/>
              <a:t>RTAs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5EF76F-1C0A-4C18-8FB5-05980A4E81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Building</a:t>
            </a:r>
            <a:r>
              <a:rPr lang="cs-CZ" b="1" dirty="0"/>
              <a:t> </a:t>
            </a:r>
            <a:r>
              <a:rPr lang="cs-CZ" b="1" dirty="0" err="1"/>
              <a:t>blocks</a:t>
            </a:r>
            <a:r>
              <a:rPr lang="cs-CZ" b="1" dirty="0"/>
              <a:t> x </a:t>
            </a:r>
            <a:r>
              <a:rPr lang="cs-CZ" b="1" dirty="0" err="1"/>
              <a:t>stumbling</a:t>
            </a:r>
            <a:r>
              <a:rPr lang="cs-CZ" b="1" dirty="0"/>
              <a:t> </a:t>
            </a:r>
            <a:r>
              <a:rPr lang="cs-CZ" b="1" dirty="0" err="1"/>
              <a:t>blocks</a:t>
            </a:r>
            <a:endParaRPr lang="cs-CZ" b="1" dirty="0"/>
          </a:p>
          <a:p>
            <a:endParaRPr lang="cs-CZ" b="1" dirty="0"/>
          </a:p>
          <a:p>
            <a:r>
              <a:rPr lang="cs-CZ" dirty="0"/>
              <a:t>Vytvoří se několik regionálních skupin, které se potom snáze dohodnou mezi sebou </a:t>
            </a:r>
            <a:r>
              <a:rPr lang="cs-CZ" b="1" dirty="0">
                <a:solidFill>
                  <a:srgbClr val="FF0000"/>
                </a:solidFill>
              </a:rPr>
              <a:t>x</a:t>
            </a:r>
            <a:r>
              <a:rPr lang="cs-CZ" dirty="0"/>
              <a:t> Vytvoří se několik protekcionistických bloků, které budou usilovat o soběstačnost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56291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60ADD1-2FAB-48F8-8E47-98D4DCCBA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7191D0-FB4E-44E7-8A9F-864DB4D7D9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Zóna volného obchodu – soutěž, kdo bude nejliberálnější</a:t>
            </a:r>
          </a:p>
          <a:p>
            <a:r>
              <a:rPr lang="cs-CZ" dirty="0"/>
              <a:t>X celní unie – snaha chránit svůj průmysl na úkor cizích spotřebitelů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47132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418C25-6D4F-44F5-BC00-474D0EB6F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Unijní vs. americké </a:t>
            </a:r>
            <a:r>
              <a:rPr lang="cs-CZ" dirty="0" err="1"/>
              <a:t>RTAs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F1E2CA-5001-46B4-9E6C-8B5581C7D2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Unijní dohody o volném obchodu řeší i životní prostředí, ochranu spotřebitele, práva zaměstnanců, ochranu hospodářské soutěže…</a:t>
            </a:r>
          </a:p>
          <a:p>
            <a:r>
              <a:rPr lang="cs-CZ" dirty="0"/>
              <a:t>USA – jen WTO disciplíny, více do hloubky – duševní vlastnictví, služby, investice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04128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24FA16-BD77-4AFF-8633-4418ABC1D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Komplexní </a:t>
            </a:r>
            <a:r>
              <a:rPr lang="cs-CZ" dirty="0" err="1"/>
              <a:t>RTAs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B8334C-C1CB-4A70-807F-2FFF2D1DD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TTIP, CETA….</a:t>
            </a:r>
          </a:p>
          <a:p>
            <a:r>
              <a:rPr lang="cs-CZ" dirty="0"/>
              <a:t>Podobně jako WTO narážejí na obtížná a citlivá témata</a:t>
            </a:r>
          </a:p>
          <a:p>
            <a:r>
              <a:rPr lang="cs-CZ" dirty="0"/>
              <a:t>Sice je zde lepší možnost je vyřešit, než na globální úrovni, přesto je to složité a kontroverzní</a:t>
            </a:r>
          </a:p>
        </p:txBody>
      </p:sp>
    </p:spTree>
    <p:extLst>
      <p:ext uri="{BB962C8B-B14F-4D97-AF65-F5344CB8AC3E}">
        <p14:creationId xmlns:p14="http://schemas.microsoft.com/office/powerpoint/2010/main" val="39701418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24FA16-BD77-4AFF-8633-4418ABC1D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Komplexní </a:t>
            </a:r>
            <a:r>
              <a:rPr lang="cs-CZ" dirty="0" err="1"/>
              <a:t>RTAs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B8334C-C1CB-4A70-807F-2FFF2D1DD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Netarifní překážky </a:t>
            </a:r>
            <a:r>
              <a:rPr lang="cs-CZ" dirty="0"/>
              <a:t>– strach spotřebitelů ze snížení ochrany (smlouvy s USA)</a:t>
            </a:r>
          </a:p>
        </p:txBody>
      </p:sp>
    </p:spTree>
    <p:extLst>
      <p:ext uri="{BB962C8B-B14F-4D97-AF65-F5344CB8AC3E}">
        <p14:creationId xmlns:p14="http://schemas.microsoft.com/office/powerpoint/2010/main" val="307855501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24FA16-BD77-4AFF-8633-4418ABC1D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Komplexní </a:t>
            </a:r>
            <a:r>
              <a:rPr lang="cs-CZ" dirty="0" err="1"/>
              <a:t>RTAs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B8334C-C1CB-4A70-807F-2FFF2D1DD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Netarifní překážky </a:t>
            </a:r>
            <a:r>
              <a:rPr lang="cs-CZ" dirty="0"/>
              <a:t>– strach spotřebitelů ze snížení ochrany (smlouvy s USA)</a:t>
            </a:r>
          </a:p>
          <a:p>
            <a:r>
              <a:rPr lang="cs-CZ" b="1" dirty="0"/>
              <a:t>Ještě složitější ve smlouvách s rozvojovými zeměmi </a:t>
            </a:r>
            <a:r>
              <a:rPr lang="cs-CZ" dirty="0"/>
              <a:t>– snížení standardů ve vyspělých zemích vs </a:t>
            </a:r>
            <a:r>
              <a:rPr lang="cs-CZ" b="1" dirty="0"/>
              <a:t>ztráta komparativní výhody rozvojové země</a:t>
            </a:r>
          </a:p>
        </p:txBody>
      </p:sp>
    </p:spTree>
    <p:extLst>
      <p:ext uri="{BB962C8B-B14F-4D97-AF65-F5344CB8AC3E}">
        <p14:creationId xmlns:p14="http://schemas.microsoft.com/office/powerpoint/2010/main" val="1330258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52F9A2-8997-414A-AC2B-1C5F98AFD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Preferenční zacházení ve WTO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F43873-B7C3-46E1-AF22-0E04A0666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Obecné pravidlo – </a:t>
            </a:r>
            <a:r>
              <a:rPr lang="cs-CZ" b="1" dirty="0"/>
              <a:t> MFN</a:t>
            </a:r>
          </a:p>
          <a:p>
            <a:r>
              <a:rPr lang="cs-CZ" dirty="0"/>
              <a:t>&gt; nediskriminace mezi ostatními zeměmi navzájem</a:t>
            </a:r>
          </a:p>
          <a:p>
            <a:endParaRPr lang="cs-CZ" dirty="0"/>
          </a:p>
          <a:p>
            <a:r>
              <a:rPr lang="cs-CZ" dirty="0"/>
              <a:t>Ve WTO ale existují </a:t>
            </a:r>
            <a:r>
              <a:rPr lang="cs-CZ" b="1" dirty="0"/>
              <a:t>dva režimy preferenčního zacházení</a:t>
            </a:r>
            <a:r>
              <a:rPr lang="cs-CZ" dirty="0"/>
              <a:t>, kde k diskriminaci mezi ostatními státy dochází</a:t>
            </a:r>
          </a:p>
          <a:p>
            <a:r>
              <a:rPr lang="cs-CZ" dirty="0"/>
              <a:t>Pro tyto preference ve WTO existují z MFN </a:t>
            </a:r>
            <a:r>
              <a:rPr lang="cs-CZ" b="1" dirty="0">
                <a:solidFill>
                  <a:srgbClr val="FF0000"/>
                </a:solidFill>
              </a:rPr>
              <a:t>výjimky</a:t>
            </a:r>
          </a:p>
        </p:txBody>
      </p:sp>
    </p:spTree>
    <p:extLst>
      <p:ext uri="{BB962C8B-B14F-4D97-AF65-F5344CB8AC3E}">
        <p14:creationId xmlns:p14="http://schemas.microsoft.com/office/powerpoint/2010/main" val="234909545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24FA16-BD77-4AFF-8633-4418ABC1D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Komplexní </a:t>
            </a:r>
            <a:r>
              <a:rPr lang="cs-CZ" dirty="0" err="1"/>
              <a:t>RTAs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B8334C-C1CB-4A70-807F-2FFF2D1DD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Chudé země životní prostředí a pracovní právo řešit </a:t>
            </a:r>
            <a:r>
              <a:rPr lang="cs-CZ" b="1" dirty="0"/>
              <a:t>nechtějí</a:t>
            </a:r>
            <a:r>
              <a:rPr lang="cs-CZ" dirty="0"/>
              <a:t>, mají oprávněně pocit, že jim chceme vnutit normy, pro jejichž zavedení u nich nejsou podmínky</a:t>
            </a:r>
          </a:p>
          <a:p>
            <a:r>
              <a:rPr lang="cs-CZ" dirty="0">
                <a:solidFill>
                  <a:srgbClr val="FF0000"/>
                </a:solidFill>
              </a:rPr>
              <a:t>„Luxus, který si nemůžeme dovolit“</a:t>
            </a:r>
          </a:p>
          <a:p>
            <a:r>
              <a:rPr lang="cs-CZ" dirty="0"/>
              <a:t>&gt; západní </a:t>
            </a:r>
            <a:r>
              <a:rPr lang="cs-CZ" dirty="0" err="1"/>
              <a:t>NGOs</a:t>
            </a:r>
            <a:r>
              <a:rPr lang="cs-CZ" dirty="0"/>
              <a:t> jdou často de facto proti rozvojovým zemím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50380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24FA16-BD77-4AFF-8633-4418ABC1D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Komplexní </a:t>
            </a:r>
            <a:r>
              <a:rPr lang="cs-CZ" dirty="0" err="1"/>
              <a:t>RTAs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B8334C-C1CB-4A70-807F-2FFF2D1DD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Netarifní překážky </a:t>
            </a:r>
            <a:r>
              <a:rPr lang="cs-CZ" dirty="0"/>
              <a:t>– strach spotřebitelů ze snížení ochrany (smlouvy s USA)</a:t>
            </a:r>
          </a:p>
          <a:p>
            <a:r>
              <a:rPr lang="cs-CZ" b="1" dirty="0"/>
              <a:t>Ještě složitější ve smlouvách s rozvojovými zeměmi </a:t>
            </a:r>
            <a:r>
              <a:rPr lang="cs-CZ" dirty="0"/>
              <a:t>– snížení standardů ve vyspělých zemích vs </a:t>
            </a:r>
            <a:r>
              <a:rPr lang="cs-CZ" b="1" dirty="0"/>
              <a:t>ztráta komparativní výhody rozvojové země</a:t>
            </a:r>
          </a:p>
          <a:p>
            <a:endParaRPr lang="cs-CZ" b="1" dirty="0"/>
          </a:p>
          <a:p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Investiční arbitráže</a:t>
            </a:r>
            <a:r>
              <a:rPr lang="cs-CZ" dirty="0"/>
              <a:t>? (viz. zvláštní přednáška)</a:t>
            </a:r>
          </a:p>
        </p:txBody>
      </p:sp>
    </p:spTree>
    <p:extLst>
      <p:ext uri="{BB962C8B-B14F-4D97-AF65-F5344CB8AC3E}">
        <p14:creationId xmlns:p14="http://schemas.microsoft.com/office/powerpoint/2010/main" val="168685524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500103-AB8C-46D3-A545-620D2B53D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Zástupný obsah 4" descr="Obsah obrázku podepsat, kreslení&#10;&#10;Popis byl vytvořen automaticky">
            <a:extLst>
              <a:ext uri="{FF2B5EF4-FFF2-40B4-BE49-F238E27FC236}">
                <a16:creationId xmlns:a16="http://schemas.microsoft.com/office/drawing/2014/main" id="{4BA83BA2-8365-4E1A-8E5B-15FBF7B057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0472" y="1825625"/>
            <a:ext cx="8311055" cy="4351338"/>
          </a:xfrm>
        </p:spPr>
      </p:pic>
    </p:spTree>
    <p:extLst>
      <p:ext uri="{BB962C8B-B14F-4D97-AF65-F5344CB8AC3E}">
        <p14:creationId xmlns:p14="http://schemas.microsoft.com/office/powerpoint/2010/main" val="22825743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C71DAA-184E-499B-BEE2-8EB546FEF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Zástupný obsah 4" descr="Obsah obrázku voda, lidé, dívka, podepsat&#10;&#10;Popis byl vytvořen automaticky">
            <a:extLst>
              <a:ext uri="{FF2B5EF4-FFF2-40B4-BE49-F238E27FC236}">
                <a16:creationId xmlns:a16="http://schemas.microsoft.com/office/drawing/2014/main" id="{BBB1D5CD-71D6-4A38-AA40-F7189BB934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4134" y="1825625"/>
            <a:ext cx="7743731" cy="4351338"/>
          </a:xfrm>
        </p:spPr>
      </p:pic>
    </p:spTree>
    <p:extLst>
      <p:ext uri="{BB962C8B-B14F-4D97-AF65-F5344CB8AC3E}">
        <p14:creationId xmlns:p14="http://schemas.microsoft.com/office/powerpoint/2010/main" val="27224064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337E68-95A0-4736-BB53-ADA69611B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Komplexní </a:t>
            </a:r>
            <a:r>
              <a:rPr lang="cs-CZ" dirty="0" err="1"/>
              <a:t>RTAs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C9ECD7-F292-43CC-8CBA-2A9F99CE58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Neúspěch TTIP, odchod USA z TPP, stále </a:t>
            </a:r>
            <a:r>
              <a:rPr lang="cs-CZ"/>
              <a:t>nedokončená CETA…</a:t>
            </a:r>
            <a:endParaRPr lang="cs-CZ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15508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3A86C3-AAB8-4EF3-A78D-D2C8BDBBA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5351DD-04D5-421C-8C8F-F09532BFE8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Děkuji za pozornost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365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52F9A2-8997-414A-AC2B-1C5F98AFD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Preferenční zacházení ve WTO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F43873-B7C3-46E1-AF22-0E04A0666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Jsou povoleny dva typy preferenčního zacházení:</a:t>
            </a:r>
          </a:p>
          <a:p>
            <a:r>
              <a:rPr lang="cs-CZ" b="1" dirty="0"/>
              <a:t>1) Reciproční (</a:t>
            </a:r>
            <a:r>
              <a:rPr lang="cs-CZ" b="1" dirty="0">
                <a:solidFill>
                  <a:srgbClr val="FF0000"/>
                </a:solidFill>
              </a:rPr>
              <a:t>regionální obchodní dohody</a:t>
            </a:r>
            <a:r>
              <a:rPr lang="cs-CZ" b="1" dirty="0"/>
              <a:t>)</a:t>
            </a:r>
          </a:p>
          <a:p>
            <a:r>
              <a:rPr lang="cs-CZ" b="1" dirty="0"/>
              <a:t>2) Nereciproční (</a:t>
            </a:r>
            <a:r>
              <a:rPr lang="cs-CZ" b="1" dirty="0">
                <a:solidFill>
                  <a:srgbClr val="FF0000"/>
                </a:solidFill>
              </a:rPr>
              <a:t>zvýhodněný přístup na trh pro rozvojové země</a:t>
            </a:r>
            <a:r>
              <a:rPr lang="cs-CZ" b="1" dirty="0"/>
              <a:t>)</a:t>
            </a:r>
          </a:p>
          <a:p>
            <a:endParaRPr lang="cs-CZ" b="1" dirty="0"/>
          </a:p>
          <a:p>
            <a:r>
              <a:rPr lang="cs-CZ" b="1" dirty="0"/>
              <a:t>Povinnost notifikace, schvaluje Generální rada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54305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52F9A2-8997-414A-AC2B-1C5F98AFD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Preferenční zacházení ve WTO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F43873-B7C3-46E1-AF22-0E04A0666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Jsou povoleny dva typy preferenčního zacházení:</a:t>
            </a:r>
          </a:p>
          <a:p>
            <a:r>
              <a:rPr lang="cs-CZ" dirty="0"/>
              <a:t>1) Reciproční (</a:t>
            </a:r>
            <a:r>
              <a:rPr lang="cs-CZ" dirty="0">
                <a:solidFill>
                  <a:srgbClr val="FF0000"/>
                </a:solidFill>
              </a:rPr>
              <a:t>regionální obchodní dohody, </a:t>
            </a:r>
            <a:r>
              <a:rPr lang="cs-CZ" b="1" dirty="0" err="1">
                <a:solidFill>
                  <a:srgbClr val="FF0000"/>
                </a:solidFill>
              </a:rPr>
              <a:t>RTAs</a:t>
            </a:r>
            <a:r>
              <a:rPr lang="cs-CZ" dirty="0"/>
              <a:t>)</a:t>
            </a:r>
          </a:p>
          <a:p>
            <a:r>
              <a:rPr lang="cs-CZ" b="1" dirty="0"/>
              <a:t>- NAFTA, EU, MERCOSUR….</a:t>
            </a:r>
          </a:p>
          <a:p>
            <a:r>
              <a:rPr lang="cs-CZ" dirty="0"/>
              <a:t>2) Nereciproční (</a:t>
            </a:r>
            <a:r>
              <a:rPr lang="cs-CZ" dirty="0">
                <a:solidFill>
                  <a:srgbClr val="FF0000"/>
                </a:solidFill>
              </a:rPr>
              <a:t>zvýhodněný přístup na trh pro rozvojové země</a:t>
            </a:r>
            <a:r>
              <a:rPr lang="cs-CZ" dirty="0"/>
              <a:t>)</a:t>
            </a:r>
          </a:p>
          <a:p>
            <a:r>
              <a:rPr lang="cs-CZ" b="1" dirty="0"/>
              <a:t>- GSP, zvláštní výhody pro </a:t>
            </a:r>
            <a:r>
              <a:rPr lang="cs-CZ" b="1" dirty="0" err="1"/>
              <a:t>LDCs</a:t>
            </a:r>
            <a:endParaRPr lang="cs-CZ" b="1" dirty="0"/>
          </a:p>
          <a:p>
            <a:r>
              <a:rPr lang="cs-CZ" dirty="0"/>
              <a:t>Povinnost notifikace, schvaluje Generální rada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821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E6AC1B-5E56-4E01-8D77-A3BE45634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Regionální obchodní dohody</a:t>
            </a:r>
            <a:endParaRPr lang="en-US" dirty="0"/>
          </a:p>
        </p:txBody>
      </p:sp>
      <p:pic>
        <p:nvPicPr>
          <p:cNvPr id="15" name="Zástupný obsah 14" descr="Obsah obrázku snímek obrazovky&#10;&#10;Popis byl vytvořen automaticky">
            <a:extLst>
              <a:ext uri="{FF2B5EF4-FFF2-40B4-BE49-F238E27FC236}">
                <a16:creationId xmlns:a16="http://schemas.microsoft.com/office/drawing/2014/main" id="{14E6F568-E60A-4074-865B-1767DCD3F8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800" y="1401974"/>
            <a:ext cx="12918440" cy="7266622"/>
          </a:xfrm>
        </p:spPr>
      </p:pic>
    </p:spTree>
    <p:extLst>
      <p:ext uri="{BB962C8B-B14F-4D97-AF65-F5344CB8AC3E}">
        <p14:creationId xmlns:p14="http://schemas.microsoft.com/office/powerpoint/2010/main" val="2946533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B4702E-A27D-42A4-B75E-9B8D46E98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Regionální obchodní dohody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D03E42-FB9B-47F6-B354-8C3E0CF950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= </a:t>
            </a:r>
            <a:r>
              <a:rPr lang="cs-CZ" dirty="0" err="1"/>
              <a:t>RTAs</a:t>
            </a:r>
            <a:endParaRPr lang="cs-CZ" dirty="0"/>
          </a:p>
          <a:p>
            <a:r>
              <a:rPr lang="cs-CZ" dirty="0"/>
              <a:t>V současnosti platných </a:t>
            </a:r>
            <a:r>
              <a:rPr lang="cs-CZ" b="1" dirty="0"/>
              <a:t>304</a:t>
            </a:r>
            <a:r>
              <a:rPr lang="cs-CZ" dirty="0"/>
              <a:t>, velká proliferace po roce 2000</a:t>
            </a:r>
          </a:p>
          <a:p>
            <a:r>
              <a:rPr lang="cs-CZ" dirty="0"/>
              <a:t>Hodně aktivní je Evropa! – EU a mimo-unijní evropské země se účastní </a:t>
            </a:r>
            <a:r>
              <a:rPr lang="cs-CZ" b="1" dirty="0"/>
              <a:t>více než poloviny všech </a:t>
            </a:r>
            <a:r>
              <a:rPr lang="cs-CZ" b="1" dirty="0" err="1"/>
              <a:t>RTAs</a:t>
            </a:r>
            <a:r>
              <a:rPr lang="cs-CZ" dirty="0"/>
              <a:t>!</a:t>
            </a:r>
          </a:p>
          <a:p>
            <a:r>
              <a:rPr lang="cs-CZ" dirty="0"/>
              <a:t>Asociační dohody, smlouvy se státy kromě Středozemního moře…</a:t>
            </a:r>
          </a:p>
          <a:p>
            <a:r>
              <a:rPr lang="cs-CZ" dirty="0"/>
              <a:t>Dohody EU o volném obchodu s </a:t>
            </a:r>
            <a:r>
              <a:rPr lang="cs-CZ" b="1" dirty="0"/>
              <a:t>Japonskem, Jižní Koreou, Kanadou</a:t>
            </a:r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398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1C545C-7607-4088-9916-28A408C62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tvořit </a:t>
            </a:r>
            <a:r>
              <a:rPr lang="cs-CZ" dirty="0" err="1"/>
              <a:t>RTAs</a:t>
            </a:r>
            <a:r>
              <a:rPr lang="cs-CZ" dirty="0"/>
              <a:t>?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C22EAA-FD26-4637-A6DC-0E83189FA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Reciprocita </a:t>
            </a:r>
            <a:r>
              <a:rPr lang="cs-CZ" dirty="0"/>
              <a:t>– směnné relace, politicky snáze obhajitelné než jednostranná liberalizace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62662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1242</Words>
  <Application>Microsoft Office PowerPoint</Application>
  <PresentationFormat>Širokoúhlá obrazovka</PresentationFormat>
  <Paragraphs>173</Paragraphs>
  <Slides>45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45</vt:i4>
      </vt:variant>
    </vt:vector>
  </HeadingPairs>
  <TitlesOfParts>
    <vt:vector size="49" baseType="lpstr">
      <vt:lpstr>Arial</vt:lpstr>
      <vt:lpstr>Calibri</vt:lpstr>
      <vt:lpstr>Calibri Light</vt:lpstr>
      <vt:lpstr>Motiv Office</vt:lpstr>
      <vt:lpstr>Regionální obchodní dohody v systému WTO</vt:lpstr>
      <vt:lpstr>Preferenční zacházení ve WTO</vt:lpstr>
      <vt:lpstr>Preferenční zacházení ve WTO</vt:lpstr>
      <vt:lpstr>Preferenční zacházení ve WTO</vt:lpstr>
      <vt:lpstr>Preferenční zacházení ve WTO</vt:lpstr>
      <vt:lpstr>Preferenční zacházení ve WTO</vt:lpstr>
      <vt:lpstr>Regionální obchodní dohody</vt:lpstr>
      <vt:lpstr>Regionální obchodní dohody</vt:lpstr>
      <vt:lpstr>Proč tvořit RTAs?</vt:lpstr>
      <vt:lpstr>Proč tvořit RTAs?</vt:lpstr>
      <vt:lpstr>Proč tvořit RTAs?</vt:lpstr>
      <vt:lpstr>Proč tvořit RTAs?</vt:lpstr>
      <vt:lpstr>Typy RTAs</vt:lpstr>
      <vt:lpstr>Typy RTAs</vt:lpstr>
      <vt:lpstr>Typy RTAs</vt:lpstr>
      <vt:lpstr>Služby</vt:lpstr>
      <vt:lpstr>Služby</vt:lpstr>
      <vt:lpstr>Služby</vt:lpstr>
      <vt:lpstr>Historie RTAs</vt:lpstr>
      <vt:lpstr>Historie RTAs</vt:lpstr>
      <vt:lpstr>EU</vt:lpstr>
      <vt:lpstr>EU</vt:lpstr>
      <vt:lpstr>EU</vt:lpstr>
      <vt:lpstr>EU</vt:lpstr>
      <vt:lpstr>Podmínky WTO pro RTAs</vt:lpstr>
      <vt:lpstr>Podmínky WTO pro RTAs</vt:lpstr>
      <vt:lpstr>Podmínky WTO pro RTAs</vt:lpstr>
      <vt:lpstr>Podmínky WTO pro RTAs</vt:lpstr>
      <vt:lpstr>Prezentace aplikace PowerPoint</vt:lpstr>
      <vt:lpstr>Pravidla určování původu</vt:lpstr>
      <vt:lpstr>Spory o přínosnosti RTAs</vt:lpstr>
      <vt:lpstr>Spory o přínosnosti RTAs</vt:lpstr>
      <vt:lpstr>Spory o přínosnosti RTAs</vt:lpstr>
      <vt:lpstr>Spory o přínosnosti RTAs</vt:lpstr>
      <vt:lpstr>Prezentace aplikace PowerPoint</vt:lpstr>
      <vt:lpstr>Unijní vs. americké RTAs</vt:lpstr>
      <vt:lpstr>Komplexní RTAs</vt:lpstr>
      <vt:lpstr>Komplexní RTAs</vt:lpstr>
      <vt:lpstr>Komplexní RTAs</vt:lpstr>
      <vt:lpstr>Komplexní RTAs</vt:lpstr>
      <vt:lpstr>Komplexní RTAs</vt:lpstr>
      <vt:lpstr>Prezentace aplikace PowerPoint</vt:lpstr>
      <vt:lpstr>Prezentace aplikace PowerPoint</vt:lpstr>
      <vt:lpstr>Komplexní RTAs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Regionální obchodní dohody v systému WTO</dc:title>
  <dc:creator>Svatoň</dc:creator>
  <cp:lastModifiedBy>Svatoň</cp:lastModifiedBy>
  <cp:revision>6</cp:revision>
  <dcterms:created xsi:type="dcterms:W3CDTF">2020-04-26T16:57:35Z</dcterms:created>
  <dcterms:modified xsi:type="dcterms:W3CDTF">2020-04-27T07:43:25Z</dcterms:modified>
</cp:coreProperties>
</file>