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93" r:id="rId4"/>
    <p:sldId id="294" r:id="rId5"/>
    <p:sldId id="292" r:id="rId6"/>
    <p:sldId id="295" r:id="rId7"/>
    <p:sldId id="296" r:id="rId8"/>
    <p:sldId id="259" r:id="rId9"/>
    <p:sldId id="265" r:id="rId10"/>
    <p:sldId id="300" r:id="rId11"/>
    <p:sldId id="304" r:id="rId12"/>
    <p:sldId id="303" r:id="rId13"/>
    <p:sldId id="260" r:id="rId14"/>
    <p:sldId id="261" r:id="rId15"/>
    <p:sldId id="262" r:id="rId16"/>
    <p:sldId id="297" r:id="rId17"/>
    <p:sldId id="305" r:id="rId18"/>
    <p:sldId id="298" r:id="rId19"/>
    <p:sldId id="263" r:id="rId20"/>
    <p:sldId id="264" r:id="rId21"/>
    <p:sldId id="287" r:id="rId22"/>
    <p:sldId id="299" r:id="rId23"/>
    <p:sldId id="306" r:id="rId24"/>
    <p:sldId id="307" r:id="rId25"/>
    <p:sldId id="308" r:id="rId26"/>
    <p:sldId id="266" r:id="rId27"/>
    <p:sldId id="309" r:id="rId28"/>
    <p:sldId id="273" r:id="rId29"/>
    <p:sldId id="310" r:id="rId30"/>
    <p:sldId id="269" r:id="rId31"/>
    <p:sldId id="267" r:id="rId32"/>
    <p:sldId id="311" r:id="rId33"/>
    <p:sldId id="268" r:id="rId34"/>
    <p:sldId id="312" r:id="rId35"/>
    <p:sldId id="270" r:id="rId36"/>
    <p:sldId id="271" r:id="rId37"/>
    <p:sldId id="288" r:id="rId38"/>
    <p:sldId id="313" r:id="rId39"/>
    <p:sldId id="314" r:id="rId40"/>
    <p:sldId id="315" r:id="rId41"/>
    <p:sldId id="316" r:id="rId42"/>
    <p:sldId id="290" r:id="rId43"/>
    <p:sldId id="291" r:id="rId44"/>
    <p:sldId id="289" r:id="rId45"/>
    <p:sldId id="317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54A2F-9415-4295-954A-08A6A4503D5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7182E-2D5F-4A40-BD52-CB457EC1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7182E-2D5F-4A40-BD52-CB457EC1F6E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A460B-3D1C-46A1-B81E-2F32D52CB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8823C0-215E-43F8-A379-2239B3E33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C08B31-7BA3-4136-AF66-CA8067EA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C30AE0-B219-43C9-A7D6-DBF1089D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712A47-1F6A-46C7-BE87-6D852F77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9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9FBE0-35F1-4D5B-9EAE-016C354A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861E21-29ED-4668-BCF9-4AE01A557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E56381-871D-4F7D-8A79-84286A19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CA4311-669D-4DFF-9236-7533B2A8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2A81D4-BDEC-4CEC-89BE-BE857E09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0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9CD4C0-8936-43BE-93FD-9EC00C858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6FE57E-3D46-4CE5-B726-34D804916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877DBD-3016-4965-8579-BD0F5F01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800A59-9F39-4003-8B50-834E1FC3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7E966-BC42-4D50-9F72-157A104C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3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028A4-5523-4864-A23C-F96FCA16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5C5ADF-603A-4EC5-AC56-BFDC8D4E5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E82F45-D282-46D8-99E3-C8D75795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B479E3-B790-4925-BD7C-BF532D7F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8C18E4-658D-456B-9FD3-56825798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7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824C0-6F7B-4BDE-A67E-265D8F93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CB7949-EDD6-4312-89C1-68B2B3E3F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AF2BB-9F30-4064-8ACF-5F534127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C14F88-29EA-4668-B380-1105ED36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F9F522-1567-478B-9340-888A0567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8F1FD-97BD-43E1-9515-E55CF84D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67A6B-7635-4562-A65A-8925415AA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44AA3E-EFEE-4B58-BD55-5DDF0E99E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87F099-6D29-4BA4-B4D2-3602DD4C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13CF16-8F8D-46DD-9BDB-739EA696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CC24F9-4B1C-4CC7-B4C1-51DA78E2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9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6C4DE-EB6D-45E6-8CFB-F332CF76B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97208D-5524-44BD-9682-B01DCD1DC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EB5573-1430-46F2-95EC-F292710CB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D96E60-23DC-4C4A-A58F-D50BC07158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86C8E6E-556F-4C06-BD9A-52919B265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D18303-0013-48CD-9ED3-4D6B36B2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694A252-31CE-4783-ACDD-F65D3D90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A21544D-A5BC-4E07-B239-88BB3700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68AF6-1B4A-4143-BB82-24BA7A35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AEDFAD-539C-4540-BC6A-DD3A780E3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C9FAF0-2060-4AE2-88D9-704F8D16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760D39-A9BB-44D3-AF95-772439FA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F1FA955-113D-45E1-B667-74A8B314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DA48A8-6F92-4420-BD1D-37A9EB28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7E5B3E-BAB4-4430-A66F-483ACF8B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6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B1D36-958B-4FCC-A401-023C0FD0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4A9EA-6F57-40D4-A46E-917F4603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E7BAE1-0E30-4D88-A610-89488BBAC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929BAC-295A-4B58-BB44-981AAB27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833B9-ECCC-43B0-AFCB-082F24DF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5053A1-D07A-4F13-96B1-D2BA960A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8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98356-CF42-4A40-834C-85A5E64D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82D7CE-D474-4F14-97F1-E901578E0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1AC38C7-A933-49F6-BE85-3984EB8D7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11293D-1D7E-4A93-BC4C-DCCFEE93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9EE637-45FD-44BD-BCE1-46AE5549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C97C24-D2D1-4537-A78B-18F40AC8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4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FF799A-90F8-47DA-AD7F-F23091024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D9EF94-D930-4730-8B77-39536143E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4AD4BB-C5BA-4504-85EC-FD11C0E21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FEABF-28A9-47C7-8E4F-A0A3FAAA72DD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51BD9D-8275-4C98-AABA-C4731BFA9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FA5C9B-8688-43EA-B01D-3498298A2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1986-55B1-451E-A8C2-F4BE7645C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4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02D09-0D0C-4A6F-BDBC-18FD076E9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obchodní dohody </a:t>
            </a:r>
            <a:r>
              <a:rPr lang="cs-CZ"/>
              <a:t>v systému WTO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9029BD-46F8-42EC-85C4-DA27265C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4438"/>
            <a:ext cx="9144000" cy="1655762"/>
          </a:xfrm>
        </p:spPr>
        <p:txBody>
          <a:bodyPr/>
          <a:lstStyle/>
          <a:p>
            <a:r>
              <a:rPr lang="cs-CZ" dirty="0"/>
              <a:t>Mezinárodní obchodní režim, jaro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24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C545C-7607-4088-9916-28A408C6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tvořit </a:t>
            </a:r>
            <a:r>
              <a:rPr lang="cs-CZ" dirty="0" err="1"/>
              <a:t>RTAs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22EAA-FD26-4637-A6DC-0E83189FA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Regionální – </a:t>
            </a:r>
            <a:r>
              <a:rPr lang="cs-CZ" b="1" dirty="0"/>
              <a:t>jednodušší na dohodnutí než jednání na úrovni WTO </a:t>
            </a:r>
            <a:r>
              <a:rPr lang="cs-CZ" dirty="0"/>
              <a:t>– největší rozmach během kolapsu Katarského kola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6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C545C-7607-4088-9916-28A408C6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tvořit </a:t>
            </a:r>
            <a:r>
              <a:rPr lang="cs-CZ" dirty="0" err="1"/>
              <a:t>RTAs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22EAA-FD26-4637-A6DC-0E83189FA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- lze řešit i složitější otázky, které se na úrovni WTO nedaří vyřešit – netarifní překážky, investice…</a:t>
            </a:r>
          </a:p>
          <a:p>
            <a:r>
              <a:rPr lang="cs-CZ" dirty="0"/>
              <a:t>= nová generace komplexních </a:t>
            </a:r>
            <a:r>
              <a:rPr lang="cs-CZ" dirty="0" err="1"/>
              <a:t>RTAs</a:t>
            </a:r>
            <a:r>
              <a:rPr lang="cs-CZ" dirty="0"/>
              <a:t> (CETA)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1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C545C-7607-4088-9916-28A408C6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tvořit </a:t>
            </a:r>
            <a:r>
              <a:rPr lang="cs-CZ" dirty="0" err="1"/>
              <a:t>RTAs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22EAA-FD26-4637-A6DC-0E83189FA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Politický rozměr </a:t>
            </a:r>
          </a:p>
          <a:p>
            <a:r>
              <a:rPr lang="cs-CZ" dirty="0"/>
              <a:t>– prohloubení aliance (TTIP?) </a:t>
            </a:r>
          </a:p>
          <a:p>
            <a:r>
              <a:rPr lang="cs-CZ" dirty="0"/>
              <a:t>– sjednocení národa (</a:t>
            </a:r>
            <a:r>
              <a:rPr lang="cs-CZ" dirty="0" err="1"/>
              <a:t>Zollverein</a:t>
            </a:r>
            <a:r>
              <a:rPr lang="cs-CZ" dirty="0"/>
              <a:t>)</a:t>
            </a:r>
          </a:p>
          <a:p>
            <a:r>
              <a:rPr lang="cs-CZ" dirty="0"/>
              <a:t>– dekolonizace (</a:t>
            </a:r>
            <a:r>
              <a:rPr lang="cs-CZ" dirty="0" err="1"/>
              <a:t>South-South</a:t>
            </a:r>
            <a:r>
              <a:rPr lang="cs-CZ" dirty="0"/>
              <a:t> obchod)</a:t>
            </a:r>
          </a:p>
          <a:p>
            <a:r>
              <a:rPr lang="cs-CZ" dirty="0"/>
              <a:t>– návrat na Západ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3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71770-84BE-4FE4-8C4A-DFC38B11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9AAD1-1792-4595-AA40-9808F725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Zóna volného obchodu</a:t>
            </a:r>
          </a:p>
          <a:p>
            <a:r>
              <a:rPr lang="cs-CZ" dirty="0"/>
              <a:t>Celní unie</a:t>
            </a:r>
          </a:p>
          <a:p>
            <a:r>
              <a:rPr lang="cs-CZ" dirty="0"/>
              <a:t>Společný trh</a:t>
            </a:r>
          </a:p>
          <a:p>
            <a:r>
              <a:rPr lang="cs-CZ" dirty="0"/>
              <a:t>Hospodářská unie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1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71770-84BE-4FE4-8C4A-DFC38B11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9AAD1-1792-4595-AA40-9808F725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Zóna volného obchodu – volný obchod navzájem (NAFTA)</a:t>
            </a:r>
          </a:p>
          <a:p>
            <a:r>
              <a:rPr lang="cs-CZ" dirty="0"/>
              <a:t>Celní unie – i společná vnější cla (MERCOSUR)</a:t>
            </a:r>
          </a:p>
          <a:p>
            <a:r>
              <a:rPr lang="cs-CZ" dirty="0"/>
              <a:t>Společný trh – i volný pohyb </a:t>
            </a:r>
            <a:r>
              <a:rPr lang="cs-CZ" b="1" dirty="0"/>
              <a:t>pracovní síly a kapitálu </a:t>
            </a:r>
            <a:r>
              <a:rPr lang="cs-CZ" dirty="0"/>
              <a:t>(EU), </a:t>
            </a:r>
            <a:r>
              <a:rPr lang="cs-CZ" dirty="0">
                <a:solidFill>
                  <a:srgbClr val="FF0000"/>
                </a:solidFill>
              </a:rPr>
              <a:t>ne nutně služby</a:t>
            </a:r>
            <a:endParaRPr lang="cs-CZ" dirty="0"/>
          </a:p>
          <a:p>
            <a:r>
              <a:rPr lang="cs-CZ" dirty="0"/>
              <a:t>Hospodářská unie – i společná fiskální a monetární politika (částečně EU)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6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71770-84BE-4FE4-8C4A-DFC38B11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9AAD1-1792-4595-AA40-9808F725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Zdaleka nejčastější jsou zóny volného obchodu (free </a:t>
            </a:r>
            <a:r>
              <a:rPr lang="cs-CZ" dirty="0" err="1"/>
              <a:t>trade</a:t>
            </a:r>
            <a:r>
              <a:rPr lang="cs-CZ" dirty="0"/>
              <a:t> area)</a:t>
            </a:r>
          </a:p>
          <a:p>
            <a:r>
              <a:rPr lang="cs-CZ" dirty="0"/>
              <a:t>Jenom asi </a:t>
            </a:r>
            <a:r>
              <a:rPr lang="cs-CZ" b="1" dirty="0"/>
              <a:t>10 % </a:t>
            </a:r>
            <a:r>
              <a:rPr lang="cs-CZ" dirty="0"/>
              <a:t>všech </a:t>
            </a:r>
            <a:r>
              <a:rPr lang="cs-CZ" dirty="0" err="1"/>
              <a:t>RTAs</a:t>
            </a:r>
            <a:r>
              <a:rPr lang="cs-CZ" dirty="0"/>
              <a:t> jsou celní unie</a:t>
            </a:r>
          </a:p>
          <a:p>
            <a:r>
              <a:rPr lang="cs-CZ" dirty="0"/>
              <a:t>Další stupně prakticky jenom 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4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D31D-257D-49D2-B325-525C1673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87083-2996-4486-AF32-31545932F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GATS povoluje výjimku z MFN stejně jako GATT</a:t>
            </a:r>
          </a:p>
          <a:p>
            <a:r>
              <a:rPr lang="cs-CZ" dirty="0"/>
              <a:t>I v regionálních dohodách řešeno až od 90. let</a:t>
            </a:r>
          </a:p>
          <a:p>
            <a:r>
              <a:rPr lang="cs-CZ" dirty="0"/>
              <a:t>Teoreticky by se dalo tvořit speciální dohody o liberalizaci obchodu se službami, reálně je to upravováno ve stejných smlouvách, jako obchod se zbožím</a:t>
            </a:r>
          </a:p>
          <a:p>
            <a:r>
              <a:rPr lang="cs-CZ" dirty="0"/>
              <a:t>Součást společného trhu EU</a:t>
            </a:r>
          </a:p>
        </p:txBody>
      </p:sp>
    </p:spTree>
    <p:extLst>
      <p:ext uri="{BB962C8B-B14F-4D97-AF65-F5344CB8AC3E}">
        <p14:creationId xmlns:p14="http://schemas.microsoft.com/office/powerpoint/2010/main" val="392402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3DFAA-45DB-4055-AF3F-0A228551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</a:t>
            </a:r>
            <a:endParaRPr lang="en-US" dirty="0"/>
          </a:p>
        </p:txBody>
      </p:sp>
      <p:pic>
        <p:nvPicPr>
          <p:cNvPr id="4" name="Zástupný obsah 14" descr="Obsah obrázku snímek obrazovky&#10;&#10;Popis byl vytvořen automaticky">
            <a:extLst>
              <a:ext uri="{FF2B5EF4-FFF2-40B4-BE49-F238E27FC236}">
                <a16:creationId xmlns:a16="http://schemas.microsoft.com/office/drawing/2014/main" id="{39448263-265A-405B-8404-8766D33A0B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09742"/>
            <a:ext cx="11562080" cy="6503669"/>
          </a:xfrm>
        </p:spPr>
      </p:pic>
    </p:spTree>
    <p:extLst>
      <p:ext uri="{BB962C8B-B14F-4D97-AF65-F5344CB8AC3E}">
        <p14:creationId xmlns:p14="http://schemas.microsoft.com/office/powerpoint/2010/main" val="3558739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D31D-257D-49D2-B325-525C1673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87083-2996-4486-AF32-31545932F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GATS povoluje výjimku z MFN stejně jako GATT</a:t>
            </a:r>
          </a:p>
          <a:p>
            <a:r>
              <a:rPr lang="cs-CZ" dirty="0"/>
              <a:t>I v regionálních dohodách řešeno až od 90. let</a:t>
            </a:r>
          </a:p>
          <a:p>
            <a:r>
              <a:rPr lang="cs-CZ" dirty="0"/>
              <a:t>Teoreticky by se dalo tvořit speciální dohody o liberalizaci obchodu se službami, reálně je to upravováno ve stejných smlouvách, jako obchod se zbožím</a:t>
            </a:r>
          </a:p>
          <a:p>
            <a:r>
              <a:rPr lang="cs-CZ" dirty="0"/>
              <a:t>Součást společného trhu EU</a:t>
            </a:r>
          </a:p>
        </p:txBody>
      </p:sp>
    </p:spTree>
    <p:extLst>
      <p:ext uri="{BB962C8B-B14F-4D97-AF65-F5344CB8AC3E}">
        <p14:creationId xmlns:p14="http://schemas.microsoft.com/office/powerpoint/2010/main" val="2667699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4D35C-937D-437C-B0E9-8360D415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000FC-A5B1-4416-8328-AA7D004F5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Cobden</a:t>
            </a:r>
            <a:r>
              <a:rPr lang="cs-CZ" dirty="0"/>
              <a:t> Chevalier 1860</a:t>
            </a:r>
          </a:p>
          <a:p>
            <a:r>
              <a:rPr lang="cs-CZ" b="1" dirty="0"/>
              <a:t>USA</a:t>
            </a:r>
            <a:r>
              <a:rPr lang="cs-CZ" dirty="0"/>
              <a:t> – série </a:t>
            </a:r>
            <a:r>
              <a:rPr lang="cs-CZ" dirty="0" err="1"/>
              <a:t>RTAs</a:t>
            </a:r>
            <a:r>
              <a:rPr lang="cs-CZ" dirty="0"/>
              <a:t> v 30s, potom odmlka, </a:t>
            </a:r>
            <a:r>
              <a:rPr lang="cs-CZ" b="1" dirty="0"/>
              <a:t>nové až v 80s!</a:t>
            </a:r>
          </a:p>
          <a:p>
            <a:r>
              <a:rPr lang="cs-CZ" dirty="0"/>
              <a:t>- 1985 Izrael, 1988 Kanada &gt; 1995 Nafta</a:t>
            </a:r>
          </a:p>
          <a:p>
            <a:r>
              <a:rPr lang="cs-CZ" b="1" dirty="0"/>
              <a:t>Japonsko </a:t>
            </a:r>
            <a:r>
              <a:rPr lang="cs-CZ" dirty="0"/>
              <a:t>– až po roce 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8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2F9A2-8997-414A-AC2B-1C5F98AF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Preferenční zacházení ve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43873-B7C3-46E1-AF22-0E04A066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pravidlo – </a:t>
            </a:r>
            <a:r>
              <a:rPr lang="cs-CZ" b="1" dirty="0"/>
              <a:t> MFN</a:t>
            </a:r>
          </a:p>
          <a:p>
            <a:r>
              <a:rPr lang="cs-CZ" dirty="0"/>
              <a:t>&gt; nediskriminace mezi ostatními zeměmi navzájem</a:t>
            </a:r>
          </a:p>
        </p:txBody>
      </p:sp>
    </p:spTree>
    <p:extLst>
      <p:ext uri="{BB962C8B-B14F-4D97-AF65-F5344CB8AC3E}">
        <p14:creationId xmlns:p14="http://schemas.microsoft.com/office/powerpoint/2010/main" val="2642808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F2F68-6277-4D74-BD2E-E256414A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8E694-C39A-49DB-AF0C-2D1C86A24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Rozvojové země </a:t>
            </a:r>
            <a:r>
              <a:rPr lang="cs-CZ" dirty="0"/>
              <a:t>– </a:t>
            </a:r>
            <a:r>
              <a:rPr lang="cs-CZ" b="1" dirty="0"/>
              <a:t>nejdříve silně protekcionistické </a:t>
            </a:r>
            <a:r>
              <a:rPr lang="cs-CZ" b="1" dirty="0" err="1"/>
              <a:t>RTAs</a:t>
            </a:r>
            <a:r>
              <a:rPr lang="cs-CZ" b="1" dirty="0"/>
              <a:t> v 60s</a:t>
            </a:r>
            <a:r>
              <a:rPr lang="cs-CZ" dirty="0"/>
              <a:t> – reakce na EHS</a:t>
            </a:r>
          </a:p>
          <a:p>
            <a:r>
              <a:rPr lang="cs-CZ" dirty="0"/>
              <a:t>= snaha o nahrazování importu na větším území, využít úspor z rozsahu</a:t>
            </a:r>
          </a:p>
          <a:p>
            <a:r>
              <a:rPr lang="cs-CZ" dirty="0"/>
              <a:t>Po neoliberálním obratu snaha o více otevřená uskupení</a:t>
            </a:r>
          </a:p>
          <a:p>
            <a:r>
              <a:rPr lang="cs-CZ" dirty="0"/>
              <a:t>ASEAN 1992, </a:t>
            </a:r>
            <a:r>
              <a:rPr lang="cs-CZ" b="1" dirty="0" err="1"/>
              <a:t>Mercosur</a:t>
            </a:r>
            <a:r>
              <a:rPr lang="cs-CZ" b="1" dirty="0"/>
              <a:t> 1991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6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75E34-D00C-468D-92FB-62440286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E7052-B678-42B8-87D7-0CF896D9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EHS 1957 = zóna volného obchodu </a:t>
            </a:r>
          </a:p>
          <a:p>
            <a:r>
              <a:rPr lang="cs-CZ" b="1" dirty="0"/>
              <a:t>Celní unie 1968</a:t>
            </a:r>
          </a:p>
          <a:p>
            <a:r>
              <a:rPr lang="cs-CZ" b="1" dirty="0"/>
              <a:t>Jednotný evropský akt 1986 &gt; společný trh 1992 (čtyři svobody)</a:t>
            </a:r>
          </a:p>
        </p:txBody>
      </p:sp>
    </p:spTree>
    <p:extLst>
      <p:ext uri="{BB962C8B-B14F-4D97-AF65-F5344CB8AC3E}">
        <p14:creationId xmlns:p14="http://schemas.microsoft.com/office/powerpoint/2010/main" val="1088693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75E34-D00C-468D-92FB-62440286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E7052-B678-42B8-87D7-0CF896D9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Odstraňování netarifních překážek (společné regulace)</a:t>
            </a:r>
          </a:p>
          <a:p>
            <a:r>
              <a:rPr lang="cs-CZ" b="1" dirty="0"/>
              <a:t>ESD </a:t>
            </a:r>
            <a:r>
              <a:rPr lang="cs-CZ" dirty="0"/>
              <a:t>– mnohem silnější než DSB!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91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75E34-D00C-468D-92FB-62440286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E7052-B678-42B8-87D7-0CF896D9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Odstraňování netarifních překážek (společné regulace)</a:t>
            </a:r>
          </a:p>
          <a:p>
            <a:r>
              <a:rPr lang="cs-CZ" dirty="0"/>
              <a:t>ESD – mnohem silnější než DSB!</a:t>
            </a:r>
          </a:p>
          <a:p>
            <a:r>
              <a:rPr lang="cs-CZ" dirty="0"/>
              <a:t>Přímý účinek unijního práva, aplikační přednost (x GATT)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36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75E34-D00C-468D-92FB-62440286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E7052-B678-42B8-87D7-0CF896D9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Odstraňování netarifních překážek (společné regulace)</a:t>
            </a:r>
          </a:p>
          <a:p>
            <a:r>
              <a:rPr lang="cs-CZ" dirty="0"/>
              <a:t>ESD – mnohem silnější než DSB!</a:t>
            </a:r>
          </a:p>
          <a:p>
            <a:r>
              <a:rPr lang="cs-CZ" dirty="0"/>
              <a:t>Přímý účinek unijního práva, aplikační přednost (x GATT)</a:t>
            </a:r>
          </a:p>
          <a:p>
            <a:r>
              <a:rPr lang="cs-CZ" dirty="0">
                <a:solidFill>
                  <a:srgbClr val="FF0000"/>
                </a:solidFill>
              </a:rPr>
              <a:t>= unijní nařízení, nebo i SFEU, jsou součástí národního práva, mají přednost před národními zákony a jednotlivec se jich může dovolat před soudem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= mnohem pokročilejší režim než WTO!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79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BED04-544E-4359-A49C-AEFE020C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WTO pro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115BF-E924-4323-AA1A-24FA7A9E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pravidla, která mají zabezpečit, že </a:t>
            </a:r>
            <a:r>
              <a:rPr lang="cs-CZ" dirty="0" err="1"/>
              <a:t>RTAs</a:t>
            </a:r>
            <a:r>
              <a:rPr lang="cs-CZ" dirty="0"/>
              <a:t> nebudou představovat příliš velký zásah do pravidel WTO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77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BED04-544E-4359-A49C-AEFE020C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WTO pro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115BF-E924-4323-AA1A-24FA7A9E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1) Týká se všeho obchodu </a:t>
            </a:r>
            <a:r>
              <a:rPr lang="cs-CZ" dirty="0"/>
              <a:t>(ne jeden sektor)</a:t>
            </a:r>
          </a:p>
          <a:p>
            <a:r>
              <a:rPr lang="cs-CZ" b="1" dirty="0"/>
              <a:t>2) Vnější bariéry v průměru nevzrostou </a:t>
            </a:r>
            <a:r>
              <a:rPr lang="cs-CZ" dirty="0"/>
              <a:t>(obtížné pro celní unie!)</a:t>
            </a:r>
          </a:p>
          <a:p>
            <a:r>
              <a:rPr lang="cs-CZ" b="1" dirty="0"/>
              <a:t>3) Vnitřní bariéry jsou skoro úplně odstraněny </a:t>
            </a:r>
            <a:r>
              <a:rPr lang="cs-CZ" dirty="0"/>
              <a:t>(90 %) v přiměřené době (10 let)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81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BED04-544E-4359-A49C-AEFE020C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WTO pro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115BF-E924-4323-AA1A-24FA7A9E1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1) Týká se všeho obchodu </a:t>
            </a:r>
            <a:r>
              <a:rPr lang="cs-CZ" dirty="0"/>
              <a:t>(ne jeden sektor)</a:t>
            </a:r>
          </a:p>
          <a:p>
            <a:r>
              <a:rPr lang="cs-CZ" b="1" dirty="0"/>
              <a:t>2) Vnější bariéry v průměru nevzrostou </a:t>
            </a:r>
            <a:r>
              <a:rPr lang="cs-CZ" dirty="0"/>
              <a:t>(obtížné pro celní unie!)</a:t>
            </a:r>
          </a:p>
          <a:p>
            <a:r>
              <a:rPr lang="cs-CZ" b="1" dirty="0"/>
              <a:t>3) Vnitřní bariéry jsou skoro úplně odstraněny </a:t>
            </a:r>
            <a:r>
              <a:rPr lang="cs-CZ" dirty="0"/>
              <a:t>(90 %) v přiměřené době (10 let)</a:t>
            </a:r>
          </a:p>
          <a:p>
            <a:endParaRPr lang="cs-CZ" dirty="0"/>
          </a:p>
          <a:p>
            <a:r>
              <a:rPr lang="cs-CZ" dirty="0"/>
              <a:t>WTO je notifikována &gt; kontrola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52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6B60F-297A-448B-A7D1-33528FDA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WTO pro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B6ADC-6170-4046-BF40-E2AB0DCBF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8153"/>
            <a:ext cx="10515600" cy="435133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 rozvojové země toto neplatí </a:t>
            </a:r>
            <a:r>
              <a:rPr lang="cs-CZ" dirty="0"/>
              <a:t>(</a:t>
            </a:r>
            <a:r>
              <a:rPr lang="cs-CZ" b="1" dirty="0" err="1"/>
              <a:t>Enabling</a:t>
            </a:r>
            <a:r>
              <a:rPr lang="cs-CZ" b="1" dirty="0"/>
              <a:t> </a:t>
            </a:r>
            <a:r>
              <a:rPr lang="cs-CZ" b="1" dirty="0" err="1"/>
              <a:t>clause</a:t>
            </a:r>
            <a:r>
              <a:rPr lang="cs-CZ" b="1" dirty="0"/>
              <a:t> </a:t>
            </a:r>
            <a:r>
              <a:rPr lang="cs-CZ" dirty="0"/>
              <a:t>1979) </a:t>
            </a:r>
          </a:p>
          <a:p>
            <a:r>
              <a:rPr lang="cs-CZ" dirty="0"/>
              <a:t>„= preferenční preference“</a:t>
            </a:r>
          </a:p>
          <a:p>
            <a:r>
              <a:rPr lang="cs-CZ" dirty="0"/>
              <a:t>&gt; mohou uzavírat „</a:t>
            </a:r>
            <a:r>
              <a:rPr lang="cs-CZ" b="1" dirty="0"/>
              <a:t>neúplné obchodní dohody</a:t>
            </a:r>
            <a:r>
              <a:rPr lang="cs-CZ" dirty="0"/>
              <a:t>“ – navenek protekcionistické, s nedokončeným odstraněním vnitřních bariér</a:t>
            </a:r>
          </a:p>
          <a:p>
            <a:r>
              <a:rPr lang="cs-CZ" dirty="0"/>
              <a:t>Např. MERCOSUR</a:t>
            </a:r>
          </a:p>
          <a:p>
            <a:r>
              <a:rPr lang="cs-CZ" dirty="0"/>
              <a:t>58 z 304 </a:t>
            </a:r>
            <a:r>
              <a:rPr lang="cs-CZ" dirty="0" err="1"/>
              <a:t>RTAs</a:t>
            </a:r>
            <a:r>
              <a:rPr lang="cs-CZ" dirty="0"/>
              <a:t> bylo uzavřených na základě </a:t>
            </a:r>
            <a:r>
              <a:rPr lang="cs-CZ" dirty="0" err="1"/>
              <a:t>Enabling</a:t>
            </a:r>
            <a:r>
              <a:rPr lang="cs-CZ" dirty="0"/>
              <a:t> </a:t>
            </a:r>
            <a:r>
              <a:rPr lang="cs-CZ" dirty="0" err="1"/>
              <a:t>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9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89AD1-BDEC-4F3A-A36F-F457BA43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098AD-A00A-4AE8-BC13-F878D4F33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„Jak poznám, že na nějaký produkt se má uplatnit preferenční zacházení?“ &gt; </a:t>
            </a:r>
            <a:r>
              <a:rPr lang="cs-CZ" b="1" dirty="0"/>
              <a:t>pravidla určování původu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638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2F9A2-8997-414A-AC2B-1C5F98AF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Preferenční zacházení ve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43873-B7C3-46E1-AF22-0E04A066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pravidlo – </a:t>
            </a:r>
            <a:r>
              <a:rPr lang="cs-CZ" b="1" dirty="0"/>
              <a:t> MFN</a:t>
            </a:r>
          </a:p>
          <a:p>
            <a:r>
              <a:rPr lang="cs-CZ" dirty="0"/>
              <a:t>&gt; nediskriminace mezi ostatními zeměmi navzájem</a:t>
            </a:r>
          </a:p>
          <a:p>
            <a:endParaRPr lang="cs-CZ" dirty="0"/>
          </a:p>
          <a:p>
            <a:r>
              <a:rPr lang="cs-CZ" dirty="0"/>
              <a:t>Ve WTO ale existují </a:t>
            </a:r>
            <a:r>
              <a:rPr lang="cs-CZ" b="1" dirty="0"/>
              <a:t>dva režimy preferenčního zacházení</a:t>
            </a:r>
            <a:r>
              <a:rPr lang="cs-CZ" dirty="0"/>
              <a:t>, kde k diskriminaci mezi ostatními státy dochází</a:t>
            </a:r>
          </a:p>
        </p:txBody>
      </p:sp>
    </p:spTree>
    <p:extLst>
      <p:ext uri="{BB962C8B-B14F-4D97-AF65-F5344CB8AC3E}">
        <p14:creationId xmlns:p14="http://schemas.microsoft.com/office/powerpoint/2010/main" val="16464219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27E59-A91E-408B-AB59-4080E6A6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určování původu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CBFEBE-25E9-4204-BCDE-79B74E203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Minimální procento přidané hodnoty vytvořené v preferovaném státě</a:t>
            </a:r>
          </a:p>
          <a:p>
            <a:r>
              <a:rPr lang="cs-CZ" dirty="0"/>
              <a:t>Kumulativní nebo nekumulativní (Je možné minimální hranici naplnit produkcí v několika státech EU?)</a:t>
            </a:r>
          </a:p>
          <a:p>
            <a:r>
              <a:rPr lang="cs-CZ" b="1" dirty="0"/>
              <a:t>&gt; diskriminuje výrobce polotovarů v zemích mimo RTA!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84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57BD9-D77F-4B57-8C29-002199F2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přínosnosti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09D83-3DD2-4E74-BF5B-B30945C9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Vytváření obchodu x přesměrování obchodu (a investic)</a:t>
            </a:r>
          </a:p>
          <a:p>
            <a:r>
              <a:rPr lang="cs-CZ" b="1" dirty="0"/>
              <a:t>= </a:t>
            </a:r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creation</a:t>
            </a:r>
            <a:r>
              <a:rPr lang="cs-CZ" b="1" dirty="0"/>
              <a:t> x </a:t>
            </a:r>
            <a:r>
              <a:rPr lang="cs-CZ" b="1" dirty="0" err="1"/>
              <a:t>trade</a:t>
            </a:r>
            <a:r>
              <a:rPr lang="cs-CZ" b="1" dirty="0"/>
              <a:t> </a:t>
            </a:r>
            <a:r>
              <a:rPr lang="cs-CZ" b="1" dirty="0" err="1"/>
              <a:t>diversion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= liberalizace x diskriminace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241103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57BD9-D77F-4B57-8C29-002199F2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přínosnosti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09D83-3DD2-4E74-BF5B-B30945C9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Vytváření obchodu x přesměrování obchodu (a investic)</a:t>
            </a:r>
          </a:p>
          <a:p>
            <a:r>
              <a:rPr lang="cs-CZ" dirty="0"/>
              <a:t>=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x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diversion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= liberalizace x diskriminace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Přesměrování obchodu je ekonomicky považováno za škodlivé, ale může mít strategický význam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68175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D19BD-9EB6-457F-A903-7198450D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přínosnosti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EF76F-1C0A-4C18-8FB5-05980A4E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Building</a:t>
            </a:r>
            <a:r>
              <a:rPr lang="cs-CZ" b="1" dirty="0"/>
              <a:t> </a:t>
            </a:r>
            <a:r>
              <a:rPr lang="cs-CZ" b="1" dirty="0" err="1"/>
              <a:t>blocks</a:t>
            </a:r>
            <a:r>
              <a:rPr lang="cs-CZ" b="1" dirty="0"/>
              <a:t> x </a:t>
            </a:r>
            <a:r>
              <a:rPr lang="cs-CZ" b="1" dirty="0" err="1"/>
              <a:t>stumbling</a:t>
            </a:r>
            <a:r>
              <a:rPr lang="cs-CZ" b="1" dirty="0"/>
              <a:t> </a:t>
            </a:r>
            <a:r>
              <a:rPr lang="cs-CZ" b="1" dirty="0" err="1"/>
              <a:t>blocks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39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D19BD-9EB6-457F-A903-7198450D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přínosnosti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EF76F-1C0A-4C18-8FB5-05980A4E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Building</a:t>
            </a:r>
            <a:r>
              <a:rPr lang="cs-CZ" b="1" dirty="0"/>
              <a:t> </a:t>
            </a:r>
            <a:r>
              <a:rPr lang="cs-CZ" b="1" dirty="0" err="1"/>
              <a:t>blocks</a:t>
            </a:r>
            <a:r>
              <a:rPr lang="cs-CZ" b="1" dirty="0"/>
              <a:t> x </a:t>
            </a:r>
            <a:r>
              <a:rPr lang="cs-CZ" b="1" dirty="0" err="1"/>
              <a:t>stumbling</a:t>
            </a:r>
            <a:r>
              <a:rPr lang="cs-CZ" b="1" dirty="0"/>
              <a:t> </a:t>
            </a:r>
            <a:r>
              <a:rPr lang="cs-CZ" b="1" dirty="0" err="1"/>
              <a:t>blocks</a:t>
            </a:r>
            <a:endParaRPr lang="cs-CZ" b="1" dirty="0"/>
          </a:p>
          <a:p>
            <a:endParaRPr lang="cs-CZ" b="1" dirty="0"/>
          </a:p>
          <a:p>
            <a:r>
              <a:rPr lang="cs-CZ" dirty="0"/>
              <a:t>Vytvoří se několik regionálních skupin, které se potom snáze dohodnou mezi sebou </a:t>
            </a:r>
            <a:r>
              <a:rPr lang="cs-CZ" b="1" dirty="0">
                <a:solidFill>
                  <a:srgbClr val="FF0000"/>
                </a:solidFill>
              </a:rPr>
              <a:t>x</a:t>
            </a:r>
            <a:r>
              <a:rPr lang="cs-CZ" dirty="0"/>
              <a:t> Vytvoří se několik protekcionistických bloků, které budou usilovat o soběstačnost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62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0ADD1-2FAB-48F8-8E47-98D4DCCB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7191D0-FB4E-44E7-8A9F-864DB4D7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Zóna volného obchodu – soutěž, kdo bude nejliberálnější</a:t>
            </a:r>
          </a:p>
          <a:p>
            <a:r>
              <a:rPr lang="cs-CZ" dirty="0"/>
              <a:t>X celní unie – snaha chránit svůj průmysl na úkor cizích spotřebitelů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713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18C25-6D4F-44F5-BC00-474D0EB6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vs. americké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1E2CA-5001-46B4-9E6C-8B5581C7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Unijní dohody o volném obchodu řeší i životní prostředí, ochranu spotřebitele, práva zaměstnanců, ochranu hospodářské soutěže…</a:t>
            </a:r>
          </a:p>
          <a:p>
            <a:r>
              <a:rPr lang="cs-CZ" dirty="0"/>
              <a:t>USA – jen WTO disciplíny, více do hloubky – duševní vlastnictví, služby, investice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41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FA16-BD77-4AFF-8633-4418ABC1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334C-C1CB-4A70-807F-2FFF2D1D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TTIP, CETA….</a:t>
            </a:r>
          </a:p>
          <a:p>
            <a:r>
              <a:rPr lang="cs-CZ" dirty="0"/>
              <a:t>Podobně jako WTO narážejí na obtížná a citlivá témata</a:t>
            </a:r>
          </a:p>
          <a:p>
            <a:r>
              <a:rPr lang="cs-CZ" dirty="0"/>
              <a:t>Sice je zde lepší možnost je vyřešit, než na globální úrovni, přesto je to složité a kontroverzní</a:t>
            </a:r>
          </a:p>
        </p:txBody>
      </p:sp>
    </p:spTree>
    <p:extLst>
      <p:ext uri="{BB962C8B-B14F-4D97-AF65-F5344CB8AC3E}">
        <p14:creationId xmlns:p14="http://schemas.microsoft.com/office/powerpoint/2010/main" val="3970141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FA16-BD77-4AFF-8633-4418ABC1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334C-C1CB-4A70-807F-2FFF2D1D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Netarifní překážky </a:t>
            </a:r>
            <a:r>
              <a:rPr lang="cs-CZ" dirty="0"/>
              <a:t>– strach spotřebitelů ze snížení ochrany (smlouvy s USA)</a:t>
            </a:r>
          </a:p>
        </p:txBody>
      </p:sp>
    </p:spTree>
    <p:extLst>
      <p:ext uri="{BB962C8B-B14F-4D97-AF65-F5344CB8AC3E}">
        <p14:creationId xmlns:p14="http://schemas.microsoft.com/office/powerpoint/2010/main" val="3078555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FA16-BD77-4AFF-8633-4418ABC1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334C-C1CB-4A70-807F-2FFF2D1D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Netarifní překážky </a:t>
            </a:r>
            <a:r>
              <a:rPr lang="cs-CZ" dirty="0"/>
              <a:t>– strach spotřebitelů ze snížení ochrany (smlouvy s USA)</a:t>
            </a:r>
          </a:p>
          <a:p>
            <a:r>
              <a:rPr lang="cs-CZ" b="1" dirty="0"/>
              <a:t>Ještě složitější ve smlouvách s rozvojovými zeměmi </a:t>
            </a:r>
            <a:r>
              <a:rPr lang="cs-CZ" dirty="0"/>
              <a:t>– snížení standardů ve vyspělých zemích vs </a:t>
            </a:r>
            <a:r>
              <a:rPr lang="cs-CZ" b="1" dirty="0"/>
              <a:t>ztráta komparativní výhody rozvojové země</a:t>
            </a:r>
          </a:p>
        </p:txBody>
      </p:sp>
    </p:spTree>
    <p:extLst>
      <p:ext uri="{BB962C8B-B14F-4D97-AF65-F5344CB8AC3E}">
        <p14:creationId xmlns:p14="http://schemas.microsoft.com/office/powerpoint/2010/main" val="133025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2F9A2-8997-414A-AC2B-1C5F98AF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Preferenční zacházení ve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43873-B7C3-46E1-AF22-0E04A066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pravidlo – </a:t>
            </a:r>
            <a:r>
              <a:rPr lang="cs-CZ" b="1" dirty="0"/>
              <a:t> MFN</a:t>
            </a:r>
          </a:p>
          <a:p>
            <a:r>
              <a:rPr lang="cs-CZ" dirty="0"/>
              <a:t>&gt; nediskriminace mezi ostatními zeměmi navzájem</a:t>
            </a:r>
          </a:p>
          <a:p>
            <a:endParaRPr lang="cs-CZ" dirty="0"/>
          </a:p>
          <a:p>
            <a:r>
              <a:rPr lang="cs-CZ" dirty="0"/>
              <a:t>Ve WTO ale existují </a:t>
            </a:r>
            <a:r>
              <a:rPr lang="cs-CZ" b="1" dirty="0"/>
              <a:t>dva režimy preferenčního zacházení</a:t>
            </a:r>
            <a:r>
              <a:rPr lang="cs-CZ" dirty="0"/>
              <a:t>, kde k diskriminaci mezi ostatními státy dochází</a:t>
            </a:r>
          </a:p>
          <a:p>
            <a:r>
              <a:rPr lang="cs-CZ" dirty="0"/>
              <a:t>Pro tyto preference ve WTO existují z MFN </a:t>
            </a:r>
            <a:r>
              <a:rPr lang="cs-CZ" b="1" dirty="0">
                <a:solidFill>
                  <a:srgbClr val="FF0000"/>
                </a:solidFill>
              </a:rPr>
              <a:t>výjimky</a:t>
            </a:r>
          </a:p>
        </p:txBody>
      </p:sp>
    </p:spTree>
    <p:extLst>
      <p:ext uri="{BB962C8B-B14F-4D97-AF65-F5344CB8AC3E}">
        <p14:creationId xmlns:p14="http://schemas.microsoft.com/office/powerpoint/2010/main" val="23490954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FA16-BD77-4AFF-8633-4418ABC1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334C-C1CB-4A70-807F-2FFF2D1D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Chudé země životní prostředí a pracovní právo řešit </a:t>
            </a:r>
            <a:r>
              <a:rPr lang="cs-CZ" b="1" dirty="0"/>
              <a:t>nechtějí</a:t>
            </a:r>
            <a:r>
              <a:rPr lang="cs-CZ" dirty="0"/>
              <a:t>, mají oprávněně pocit, že jim chceme vnutit normy, pro jejichž zavedení u nich nejsou podmínky</a:t>
            </a:r>
          </a:p>
          <a:p>
            <a:r>
              <a:rPr lang="cs-CZ" dirty="0">
                <a:solidFill>
                  <a:srgbClr val="FF0000"/>
                </a:solidFill>
              </a:rPr>
              <a:t>„Luxus, který si nemůžeme dovolit“</a:t>
            </a:r>
          </a:p>
          <a:p>
            <a:r>
              <a:rPr lang="cs-CZ" dirty="0"/>
              <a:t>&gt; západní </a:t>
            </a:r>
            <a:r>
              <a:rPr lang="cs-CZ" dirty="0" err="1"/>
              <a:t>NGOs</a:t>
            </a:r>
            <a:r>
              <a:rPr lang="cs-CZ" dirty="0"/>
              <a:t> jdou často de facto proti rozvojovým zemím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03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FA16-BD77-4AFF-8633-4418ABC1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334C-C1CB-4A70-807F-2FFF2D1D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Netarifní překážky </a:t>
            </a:r>
            <a:r>
              <a:rPr lang="cs-CZ" dirty="0"/>
              <a:t>– strach spotřebitelů ze snížení ochrany (smlouvy s USA)</a:t>
            </a:r>
          </a:p>
          <a:p>
            <a:r>
              <a:rPr lang="cs-CZ" b="1" dirty="0"/>
              <a:t>Ještě složitější ve smlouvách s rozvojovými zeměmi </a:t>
            </a:r>
            <a:r>
              <a:rPr lang="cs-CZ" dirty="0"/>
              <a:t>– snížení standardů ve vyspělých zemích vs </a:t>
            </a:r>
            <a:r>
              <a:rPr lang="cs-CZ" b="1" dirty="0"/>
              <a:t>ztráta komparativní výhody rozvojové země</a:t>
            </a:r>
          </a:p>
          <a:p>
            <a:endParaRPr lang="cs-CZ" b="1" dirty="0"/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Investiční arbitráže</a:t>
            </a:r>
            <a:r>
              <a:rPr lang="cs-CZ" dirty="0"/>
              <a:t>? (viz. zvláštní přednáška)</a:t>
            </a:r>
          </a:p>
        </p:txBody>
      </p:sp>
    </p:spTree>
    <p:extLst>
      <p:ext uri="{BB962C8B-B14F-4D97-AF65-F5344CB8AC3E}">
        <p14:creationId xmlns:p14="http://schemas.microsoft.com/office/powerpoint/2010/main" val="16868552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00103-AB8C-46D3-A545-620D2B53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podepsat, kreslení&#10;&#10;Popis byl vytvořen automaticky">
            <a:extLst>
              <a:ext uri="{FF2B5EF4-FFF2-40B4-BE49-F238E27FC236}">
                <a16:creationId xmlns:a16="http://schemas.microsoft.com/office/drawing/2014/main" id="{4BA83BA2-8365-4E1A-8E5B-15FBF7B05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472" y="1825625"/>
            <a:ext cx="8311055" cy="4351338"/>
          </a:xfrm>
        </p:spPr>
      </p:pic>
    </p:spTree>
    <p:extLst>
      <p:ext uri="{BB962C8B-B14F-4D97-AF65-F5344CB8AC3E}">
        <p14:creationId xmlns:p14="http://schemas.microsoft.com/office/powerpoint/2010/main" val="228257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71DAA-184E-499B-BEE2-8EB546FE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obsah 4" descr="Obsah obrázku voda, lidé, dívka, podepsat&#10;&#10;Popis byl vytvořen automaticky">
            <a:extLst>
              <a:ext uri="{FF2B5EF4-FFF2-40B4-BE49-F238E27FC236}">
                <a16:creationId xmlns:a16="http://schemas.microsoft.com/office/drawing/2014/main" id="{BBB1D5CD-71D6-4A38-AA40-F7189BB93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34" y="1825625"/>
            <a:ext cx="7743731" cy="4351338"/>
          </a:xfrm>
        </p:spPr>
      </p:pic>
    </p:spTree>
    <p:extLst>
      <p:ext uri="{BB962C8B-B14F-4D97-AF65-F5344CB8AC3E}">
        <p14:creationId xmlns:p14="http://schemas.microsoft.com/office/powerpoint/2010/main" val="272240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37E68-95A0-4736-BB53-ADA69611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</a:t>
            </a:r>
            <a:r>
              <a:rPr lang="cs-CZ" dirty="0" err="1"/>
              <a:t>RTAs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C9ECD7-F292-43CC-8CBA-2A9F99CE5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Neúspěch TTIP, odchod USA z TPP, stále </a:t>
            </a:r>
            <a:r>
              <a:rPr lang="cs-CZ"/>
              <a:t>nedokončená CETA…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550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A86C3-AAB8-4EF3-A78D-D2C8BDBB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5351DD-04D5-421C-8C8F-F09532BF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36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2F9A2-8997-414A-AC2B-1C5F98AF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Preferenční zacházení ve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43873-B7C3-46E1-AF22-0E04A066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povoleny dva typy preferenčního zacházení:</a:t>
            </a:r>
          </a:p>
          <a:p>
            <a:r>
              <a:rPr lang="cs-CZ" b="1" dirty="0"/>
              <a:t>1) Reciproční (</a:t>
            </a:r>
            <a:r>
              <a:rPr lang="cs-CZ" b="1" dirty="0">
                <a:solidFill>
                  <a:srgbClr val="FF0000"/>
                </a:solidFill>
              </a:rPr>
              <a:t>regionální obchodní dohody</a:t>
            </a:r>
            <a:r>
              <a:rPr lang="cs-CZ" b="1" dirty="0"/>
              <a:t>)</a:t>
            </a:r>
          </a:p>
          <a:p>
            <a:r>
              <a:rPr lang="cs-CZ" b="1" dirty="0"/>
              <a:t>2) Nereciproční (</a:t>
            </a:r>
            <a:r>
              <a:rPr lang="cs-CZ" b="1" dirty="0">
                <a:solidFill>
                  <a:srgbClr val="FF0000"/>
                </a:solidFill>
              </a:rPr>
              <a:t>zvýhodněný přístup na trh pro rozvojové země</a:t>
            </a:r>
            <a:r>
              <a:rPr lang="cs-CZ" b="1" dirty="0"/>
              <a:t>)</a:t>
            </a:r>
          </a:p>
          <a:p>
            <a:endParaRPr lang="cs-CZ" b="1" dirty="0"/>
          </a:p>
          <a:p>
            <a:r>
              <a:rPr lang="cs-CZ" b="1" dirty="0"/>
              <a:t>Povinnost notifikace, schvaluje Generální rada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430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2F9A2-8997-414A-AC2B-1C5F98AF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Preferenční zacházení ve WTO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43873-B7C3-46E1-AF22-0E04A0666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povoleny dva typy preferenčního zacházení:</a:t>
            </a:r>
          </a:p>
          <a:p>
            <a:r>
              <a:rPr lang="cs-CZ" dirty="0"/>
              <a:t>1) Reciproční (</a:t>
            </a:r>
            <a:r>
              <a:rPr lang="cs-CZ" dirty="0">
                <a:solidFill>
                  <a:srgbClr val="FF0000"/>
                </a:solidFill>
              </a:rPr>
              <a:t>regionální obchodní dohody, </a:t>
            </a:r>
            <a:r>
              <a:rPr lang="cs-CZ" b="1" dirty="0" err="1">
                <a:solidFill>
                  <a:srgbClr val="FF0000"/>
                </a:solidFill>
              </a:rPr>
              <a:t>RTAs</a:t>
            </a:r>
            <a:r>
              <a:rPr lang="cs-CZ" dirty="0"/>
              <a:t>)</a:t>
            </a:r>
          </a:p>
          <a:p>
            <a:r>
              <a:rPr lang="cs-CZ" b="1" dirty="0"/>
              <a:t>- NAFTA, EU, MERCOSUR….</a:t>
            </a:r>
          </a:p>
          <a:p>
            <a:r>
              <a:rPr lang="cs-CZ" dirty="0"/>
              <a:t>2) Nereciproční (</a:t>
            </a:r>
            <a:r>
              <a:rPr lang="cs-CZ" dirty="0">
                <a:solidFill>
                  <a:srgbClr val="FF0000"/>
                </a:solidFill>
              </a:rPr>
              <a:t>zvýhodněný přístup na trh pro rozvojové země</a:t>
            </a:r>
            <a:r>
              <a:rPr lang="cs-CZ" dirty="0"/>
              <a:t>)</a:t>
            </a:r>
          </a:p>
          <a:p>
            <a:r>
              <a:rPr lang="cs-CZ" b="1" dirty="0"/>
              <a:t>- GSP, zvláštní výhody pro </a:t>
            </a:r>
            <a:r>
              <a:rPr lang="cs-CZ" b="1" dirty="0" err="1"/>
              <a:t>LDCs</a:t>
            </a:r>
            <a:endParaRPr lang="cs-CZ" b="1" dirty="0"/>
          </a:p>
          <a:p>
            <a:r>
              <a:rPr lang="cs-CZ" dirty="0"/>
              <a:t>Povinnost notifikace, schvaluje Generální 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2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6AC1B-5E56-4E01-8D77-A3BE4563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obchodní dohody</a:t>
            </a:r>
            <a:endParaRPr lang="en-US" dirty="0"/>
          </a:p>
        </p:txBody>
      </p:sp>
      <p:pic>
        <p:nvPicPr>
          <p:cNvPr id="15" name="Zástupný obsah 14" descr="Obsah obrázku snímek obrazovky&#10;&#10;Popis byl vytvořen automaticky">
            <a:extLst>
              <a:ext uri="{FF2B5EF4-FFF2-40B4-BE49-F238E27FC236}">
                <a16:creationId xmlns:a16="http://schemas.microsoft.com/office/drawing/2014/main" id="{14E6F568-E60A-4074-865B-1767DCD3F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401974"/>
            <a:ext cx="12918440" cy="7266622"/>
          </a:xfrm>
        </p:spPr>
      </p:pic>
    </p:spTree>
    <p:extLst>
      <p:ext uri="{BB962C8B-B14F-4D97-AF65-F5344CB8AC3E}">
        <p14:creationId xmlns:p14="http://schemas.microsoft.com/office/powerpoint/2010/main" val="294653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4702E-A27D-42A4-B75E-9B8D46E9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obchodní dohody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D03E42-FB9B-47F6-B354-8C3E0CF9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</a:t>
            </a:r>
            <a:r>
              <a:rPr lang="cs-CZ" dirty="0" err="1"/>
              <a:t>RTAs</a:t>
            </a:r>
            <a:endParaRPr lang="cs-CZ" dirty="0"/>
          </a:p>
          <a:p>
            <a:r>
              <a:rPr lang="cs-CZ" dirty="0"/>
              <a:t>V současnosti platných </a:t>
            </a:r>
            <a:r>
              <a:rPr lang="cs-CZ" b="1" dirty="0"/>
              <a:t>304</a:t>
            </a:r>
            <a:r>
              <a:rPr lang="cs-CZ" dirty="0"/>
              <a:t>, velká proliferace po roce 2000</a:t>
            </a:r>
          </a:p>
          <a:p>
            <a:r>
              <a:rPr lang="cs-CZ" dirty="0"/>
              <a:t>Hodně aktivní je Evropa! – EU a mimo-unijní evropské země se účastní </a:t>
            </a:r>
            <a:r>
              <a:rPr lang="cs-CZ" b="1" dirty="0"/>
              <a:t>více než poloviny všech </a:t>
            </a:r>
            <a:r>
              <a:rPr lang="cs-CZ" b="1" dirty="0" err="1"/>
              <a:t>RTAs</a:t>
            </a:r>
            <a:r>
              <a:rPr lang="cs-CZ" dirty="0"/>
              <a:t>!</a:t>
            </a:r>
          </a:p>
          <a:p>
            <a:r>
              <a:rPr lang="cs-CZ" dirty="0"/>
              <a:t>Asociační dohody, smlouvy se státy kromě Středozemního moře…</a:t>
            </a:r>
          </a:p>
          <a:p>
            <a:r>
              <a:rPr lang="cs-CZ" dirty="0"/>
              <a:t>Dohody EU o volném obchodu s </a:t>
            </a:r>
            <a:r>
              <a:rPr lang="cs-CZ" b="1" dirty="0"/>
              <a:t>Japonskem, Jižní Koreou, Kanadou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9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C545C-7607-4088-9916-28A408C6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tvořit </a:t>
            </a:r>
            <a:r>
              <a:rPr lang="cs-CZ" dirty="0" err="1"/>
              <a:t>RTAs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22EAA-FD26-4637-A6DC-0E83189FA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Reciprocita </a:t>
            </a:r>
            <a:r>
              <a:rPr lang="cs-CZ" dirty="0"/>
              <a:t>– směnné relace, politicky snáze obhajitelné než jednostranná liberalizace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26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1242</Words>
  <Application>Microsoft Office PowerPoint</Application>
  <PresentationFormat>Širokoúhlá obrazovka</PresentationFormat>
  <Paragraphs>173</Paragraphs>
  <Slides>45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Motiv Office</vt:lpstr>
      <vt:lpstr>Regionální obchodní dohody v systému WTO</vt:lpstr>
      <vt:lpstr>Preferenční zacházení ve WTO</vt:lpstr>
      <vt:lpstr>Preferenční zacházení ve WTO</vt:lpstr>
      <vt:lpstr>Preferenční zacházení ve WTO</vt:lpstr>
      <vt:lpstr>Preferenční zacházení ve WTO</vt:lpstr>
      <vt:lpstr>Preferenční zacházení ve WTO</vt:lpstr>
      <vt:lpstr>Regionální obchodní dohody</vt:lpstr>
      <vt:lpstr>Regionální obchodní dohody</vt:lpstr>
      <vt:lpstr>Proč tvořit RTAs?</vt:lpstr>
      <vt:lpstr>Proč tvořit RTAs?</vt:lpstr>
      <vt:lpstr>Proč tvořit RTAs?</vt:lpstr>
      <vt:lpstr>Proč tvořit RTAs?</vt:lpstr>
      <vt:lpstr>Typy RTAs</vt:lpstr>
      <vt:lpstr>Typy RTAs</vt:lpstr>
      <vt:lpstr>Typy RTAs</vt:lpstr>
      <vt:lpstr>Služby</vt:lpstr>
      <vt:lpstr>Služby</vt:lpstr>
      <vt:lpstr>Služby</vt:lpstr>
      <vt:lpstr>Historie RTAs</vt:lpstr>
      <vt:lpstr>Historie RTAs</vt:lpstr>
      <vt:lpstr>EU</vt:lpstr>
      <vt:lpstr>EU</vt:lpstr>
      <vt:lpstr>EU</vt:lpstr>
      <vt:lpstr>EU</vt:lpstr>
      <vt:lpstr>Podmínky WTO pro RTAs</vt:lpstr>
      <vt:lpstr>Podmínky WTO pro RTAs</vt:lpstr>
      <vt:lpstr>Podmínky WTO pro RTAs</vt:lpstr>
      <vt:lpstr>Podmínky WTO pro RTAs</vt:lpstr>
      <vt:lpstr>Prezentace aplikace PowerPoint</vt:lpstr>
      <vt:lpstr>Pravidla určování původu</vt:lpstr>
      <vt:lpstr>Spory o přínosnosti RTAs</vt:lpstr>
      <vt:lpstr>Spory o přínosnosti RTAs</vt:lpstr>
      <vt:lpstr>Spory o přínosnosti RTAs</vt:lpstr>
      <vt:lpstr>Spory o přínosnosti RTAs</vt:lpstr>
      <vt:lpstr>Prezentace aplikace PowerPoint</vt:lpstr>
      <vt:lpstr>Unijní vs. americké RTAs</vt:lpstr>
      <vt:lpstr>Komplexní RTAs</vt:lpstr>
      <vt:lpstr>Komplexní RTAs</vt:lpstr>
      <vt:lpstr>Komplexní RTAs</vt:lpstr>
      <vt:lpstr>Komplexní RTAs</vt:lpstr>
      <vt:lpstr>Komplexní RTAs</vt:lpstr>
      <vt:lpstr>Prezentace aplikace PowerPoint</vt:lpstr>
      <vt:lpstr>Prezentace aplikace PowerPoint</vt:lpstr>
      <vt:lpstr>Komplexní RTAs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obchodní dohody v systému WTO</dc:title>
  <dc:creator>Svatoň</dc:creator>
  <cp:lastModifiedBy>Svatoň</cp:lastModifiedBy>
  <cp:revision>6</cp:revision>
  <dcterms:created xsi:type="dcterms:W3CDTF">2020-04-26T16:57:35Z</dcterms:created>
  <dcterms:modified xsi:type="dcterms:W3CDTF">2020-04-27T07:43:25Z</dcterms:modified>
</cp:coreProperties>
</file>