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9" r:id="rId6"/>
    <p:sldId id="281" r:id="rId7"/>
    <p:sldId id="280" r:id="rId8"/>
    <p:sldId id="285" r:id="rId9"/>
    <p:sldId id="286" r:id="rId10"/>
    <p:sldId id="260" r:id="rId11"/>
    <p:sldId id="296" r:id="rId12"/>
    <p:sldId id="261" r:id="rId13"/>
    <p:sldId id="283" r:id="rId14"/>
    <p:sldId id="284" r:id="rId15"/>
    <p:sldId id="282" r:id="rId16"/>
    <p:sldId id="262" r:id="rId17"/>
    <p:sldId id="287" r:id="rId18"/>
    <p:sldId id="263" r:id="rId19"/>
    <p:sldId id="293" r:id="rId20"/>
    <p:sldId id="265" r:id="rId21"/>
    <p:sldId id="297" r:id="rId22"/>
    <p:sldId id="288" r:id="rId23"/>
    <p:sldId id="289" r:id="rId24"/>
    <p:sldId id="266" r:id="rId25"/>
    <p:sldId id="295" r:id="rId26"/>
    <p:sldId id="294" r:id="rId27"/>
    <p:sldId id="264" r:id="rId28"/>
    <p:sldId id="270" r:id="rId29"/>
    <p:sldId id="292" r:id="rId30"/>
    <p:sldId id="271" r:id="rId31"/>
    <p:sldId id="290" r:id="rId32"/>
    <p:sldId id="272" r:id="rId33"/>
    <p:sldId id="291" r:id="rId34"/>
    <p:sldId id="267" r:id="rId35"/>
    <p:sldId id="269" r:id="rId36"/>
    <p:sldId id="275" r:id="rId37"/>
    <p:sldId id="274" r:id="rId38"/>
    <p:sldId id="276" r:id="rId39"/>
    <p:sldId id="268" r:id="rId40"/>
    <p:sldId id="273" r:id="rId41"/>
    <p:sldId id="277" r:id="rId42"/>
    <p:sldId id="278" r:id="rId4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677B0B-79D9-4399-B08F-3DB655569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4D85285-0044-45F0-951F-263B287C3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72FBC1-5F47-43F0-AED9-38178F8EA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512F-A4EC-4C5F-A10C-CDEC2168D3D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29BD90-01CD-4B24-B4B4-A6214587B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D5EBE5-098F-4C25-B83D-F763E0B54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3A64-E10B-4F1C-A78D-28B986C4E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15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266137-ECE8-4931-B9D9-1C23F23C8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6BD92DB-9F7C-4106-A095-FA59B8C5E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D1B754-E346-4B50-9EE3-1AA9AEB98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512F-A4EC-4C5F-A10C-CDEC2168D3D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0F9A87-7082-475A-8288-5116EEB12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75B497-62AE-4E58-A320-08A87C396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3A64-E10B-4F1C-A78D-28B986C4E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93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26EFA65-D1FE-45BA-B84C-53F0986504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2A53CD8-D3B5-4628-9C5A-27ED71F0D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D2C57B-9074-4D7D-A817-9DBAB84A2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512F-A4EC-4C5F-A10C-CDEC2168D3D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AB6C65-C417-4D5C-8954-64FBB39BD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431EB8-C4AF-4C56-80FB-B8B476F59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3A64-E10B-4F1C-A78D-28B986C4E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8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A1E797-EB21-46A9-9A1D-C92A48F21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C67C8C-36C7-4BA7-8D21-94A6C9EAE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59DDF7-D556-44B3-9B36-662BAE1CE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512F-A4EC-4C5F-A10C-CDEC2168D3D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F75BB1-F702-4246-89DE-731F44272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BAC593A-9E58-4EC6-98C9-E9DF2009D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3A64-E10B-4F1C-A78D-28B986C4E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02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4EC38E-6CB6-4370-841E-B76AD92AC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7B33282-0856-4999-9ED7-16CDDE514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012CED-DCA4-4A2A-9EEE-46CAAD8C1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512F-A4EC-4C5F-A10C-CDEC2168D3D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E7CAD4-31C4-48DC-9AC7-803A2E48F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188AA6-C4BB-4D74-B3AD-3E9E06DBB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3A64-E10B-4F1C-A78D-28B986C4E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81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28EC9A-0261-4E79-B9AA-EC0B0441C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895DB3-CE95-4CD3-B8D3-FB35DB4854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E1B9039-878C-47BC-B0E7-57D593A39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8773C90-6952-4E1C-B1FC-805994307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512F-A4EC-4C5F-A10C-CDEC2168D3D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0AB190D-8C74-4439-AA93-5E74D336C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4923E7-4383-4215-A25A-A25FEABE2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3A64-E10B-4F1C-A78D-28B986C4E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80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B9A31A-9A56-49F7-8CDC-4B859A1CA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386D72-1369-499E-AAF1-7ABD4D2A2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188434C-5E3E-4DBB-A736-5E4E32299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CF14790-729D-4E78-8CAB-662F9E4CED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92CD4B0-F497-4CA6-8FED-96237EEC0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B3F9232-10F9-4DE8-91B1-EE996EBA4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512F-A4EC-4C5F-A10C-CDEC2168D3D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786C99D-02BD-4B57-9DC7-E232B7A51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8D8367D-1486-413F-98F2-4520A0718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3A64-E10B-4F1C-A78D-28B986C4E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3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92B723-3024-48E6-BB0D-9921D9888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B881F0F-EB8D-4B78-AAAD-18F926F3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512F-A4EC-4C5F-A10C-CDEC2168D3D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750CFC0-7773-48D1-83D0-5C676C85F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BA4A74E-068E-423F-9F7E-9FF1EA549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3A64-E10B-4F1C-A78D-28B986C4E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38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35E4C26-C682-4ECF-A549-40739D701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512F-A4EC-4C5F-A10C-CDEC2168D3D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387F48F-39CE-4FDB-B8BD-7C06C72AA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1F93DB1-C15E-4A63-B981-6AB0AE548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3A64-E10B-4F1C-A78D-28B986C4E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3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2C9C9C-9A4E-4E02-8E7C-2D95D05A9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339C12-BBD6-4FD6-8AAA-16CA4D050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6D946AC-45C3-4252-A23C-E2F8A6681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6A86471-5B4F-4A70-9038-50194BFAA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512F-A4EC-4C5F-A10C-CDEC2168D3D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7E52110-4E28-47FA-8829-6F3B5325C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2A44FDB-F05D-4CAD-930B-4EC121C69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3A64-E10B-4F1C-A78D-28B986C4E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74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C72CB7-F107-4740-94A4-AC9779FDA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E7C6E8F-4E62-4D67-B8E6-B8B844A2C2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7CD0490-B1CB-48AD-97C8-638B20F0A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BB97EA9-A1EE-43DD-BD9F-3A538329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512F-A4EC-4C5F-A10C-CDEC2168D3D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108453C-EFE7-4A6A-85F7-BAAADC99A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FBEA2C-729E-43BA-9C16-0D203132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3A64-E10B-4F1C-A78D-28B986C4E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0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9DA1B92-748D-46FC-AE0D-259F17DA2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43B16F2-5856-4AF3-A22F-7B93CCB59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40EB1D-4D46-4526-8877-AAF7D8D37D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6512F-A4EC-4C5F-A10C-CDEC2168D3D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09F0D3-0671-4D7E-8F3A-3644408185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A2DFB3-8347-4984-A370-CCF3B98A3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03A64-E10B-4F1C-A78D-28B986C4E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5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FE72FA-AD27-49B9-88B7-C4B194853E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Obchod s textilem a zemědělskými produkty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70A10F7-EAB9-4DFB-92AF-B21C0882B1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Mezinárodní obchodní režim, jaro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511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B3A5DE-DDA0-4310-9E09-A957B14C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MFA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D00E5A-64DD-4E7B-9436-B11EA77F6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Tokijské kolo – LTA nahrazeny </a:t>
            </a:r>
            <a:r>
              <a:rPr lang="cs-CZ" b="1" dirty="0" err="1"/>
              <a:t>Multifibre</a:t>
            </a:r>
            <a:r>
              <a:rPr lang="cs-CZ" b="1" dirty="0"/>
              <a:t> </a:t>
            </a:r>
            <a:r>
              <a:rPr lang="cs-CZ" b="1" dirty="0" err="1"/>
              <a:t>Arrangements</a:t>
            </a:r>
            <a:r>
              <a:rPr lang="cs-CZ" b="1" dirty="0"/>
              <a:t> (MFA; 1974), </a:t>
            </a:r>
            <a:r>
              <a:rPr lang="cs-CZ" dirty="0"/>
              <a:t>který byl pravidelně obnovován</a:t>
            </a:r>
          </a:p>
          <a:p>
            <a:r>
              <a:rPr lang="cs-CZ" dirty="0"/>
              <a:t>Opět tlak domácí lobby v souvislosti se schvalováním zákona – </a:t>
            </a:r>
            <a:r>
              <a:rPr lang="cs-CZ" dirty="0" err="1"/>
              <a:t>Trade</a:t>
            </a:r>
            <a:r>
              <a:rPr lang="cs-CZ" dirty="0"/>
              <a:t> </a:t>
            </a:r>
            <a:r>
              <a:rPr lang="cs-CZ" dirty="0" err="1"/>
              <a:t>Act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1974</a:t>
            </a:r>
          </a:p>
          <a:p>
            <a:r>
              <a:rPr lang="cs-CZ" b="1" dirty="0"/>
              <a:t>Také síť bilaterálních kvót a </a:t>
            </a:r>
            <a:r>
              <a:rPr lang="cs-CZ" b="1" dirty="0" err="1"/>
              <a:t>VERs</a:t>
            </a:r>
            <a:endParaRPr lang="cs-CZ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937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B3A5DE-DDA0-4310-9E09-A957B14C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MFA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D00E5A-64DD-4E7B-9436-B11EA77F6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Protekce se rozšířila z bavlněného textilu </a:t>
            </a:r>
            <a:r>
              <a:rPr lang="cs-CZ" b="1" dirty="0"/>
              <a:t>i na oblečení z jiných materiálů</a:t>
            </a:r>
          </a:p>
          <a:p>
            <a:r>
              <a:rPr lang="cs-CZ" dirty="0"/>
              <a:t>Růst exportu maximálně </a:t>
            </a:r>
            <a:r>
              <a:rPr lang="cs-CZ" b="1" dirty="0"/>
              <a:t>6 % ročně</a:t>
            </a:r>
          </a:p>
          <a:p>
            <a:r>
              <a:rPr lang="cs-CZ" dirty="0"/>
              <a:t>80‘s – do MFA zapojeno 45 zemí, zároveň textil tvořil 45 % exportu rozvojových zemí do zemí OECD </a:t>
            </a:r>
          </a:p>
          <a:p>
            <a:r>
              <a:rPr lang="cs-CZ" dirty="0"/>
              <a:t>= </a:t>
            </a:r>
            <a:r>
              <a:rPr lang="cs-CZ" b="1" dirty="0"/>
              <a:t>MFA byly základem režimu obchodu Sever-Jih!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202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F9CDE0-9C96-48B4-9DA8-8632FFFD5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LTA a MFA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01198C-BB53-4516-99DA-4E19B8E12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Dopad – zpomalilo to pokles zaměstnanosti, špatné pro spotřebitele</a:t>
            </a:r>
          </a:p>
          <a:p>
            <a:r>
              <a:rPr lang="cs-CZ" dirty="0"/>
              <a:t>Řešilo to jenom kvantitu - exportéři částečně kompenzovaní vyšší cenou, motivováni k vyšší kvalitě</a:t>
            </a:r>
          </a:p>
          <a:p>
            <a:r>
              <a:rPr lang="cs-CZ" dirty="0"/>
              <a:t>Špatné pro Čínu, Hongkong a další nejvíce konkurenceschopné země</a:t>
            </a:r>
          </a:p>
          <a:p>
            <a:r>
              <a:rPr lang="cs-CZ" dirty="0"/>
              <a:t>„Kvóty přeskakující FDI“ – přesun do zemí, které nebyly do MFA zapojeny</a:t>
            </a:r>
          </a:p>
          <a:p>
            <a:r>
              <a:rPr lang="cs-CZ" b="1" dirty="0"/>
              <a:t>Některé země nebyly zapojeny a přesunula se tam produkce – Bangladéš!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3579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2BC2E4-0804-4985-9101-6E563C6D5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osoba, budova, interiér, oranžová&#10;&#10;Popis byl vytvořen automaticky">
            <a:extLst>
              <a:ext uri="{FF2B5EF4-FFF2-40B4-BE49-F238E27FC236}">
                <a16:creationId xmlns:a16="http://schemas.microsoft.com/office/drawing/2014/main" id="{CB371BA7-CA23-4874-859D-D46B5C333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782264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2921CB-2621-4328-9C77-F0D5172D2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vsedě, muž, stůl, držení&#10;&#10;Popis byl vytvořen automaticky">
            <a:extLst>
              <a:ext uri="{FF2B5EF4-FFF2-40B4-BE49-F238E27FC236}">
                <a16:creationId xmlns:a16="http://schemas.microsoft.com/office/drawing/2014/main" id="{49832C93-68AD-4E2C-A261-5E210B309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99" y="1895475"/>
            <a:ext cx="6215402" cy="3948794"/>
          </a:xfrm>
        </p:spPr>
      </p:pic>
    </p:spTree>
    <p:extLst>
      <p:ext uri="{BB962C8B-B14F-4D97-AF65-F5344CB8AC3E}">
        <p14:creationId xmlns:p14="http://schemas.microsoft.com/office/powerpoint/2010/main" val="1839917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E3425F-1F97-4D8A-9A85-D74D7FA6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Uruguayské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78F88B-37D3-413F-8DFB-E3C88AA6B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USA a ES souhlasily </a:t>
            </a:r>
            <a:r>
              <a:rPr lang="cs-CZ" b="1" dirty="0"/>
              <a:t>s postupným zrušením MFA </a:t>
            </a:r>
            <a:r>
              <a:rPr lang="cs-CZ" dirty="0"/>
              <a:t>výměnou za uzavření TRIPS </a:t>
            </a:r>
          </a:p>
          <a:p>
            <a:r>
              <a:rPr lang="cs-CZ" dirty="0"/>
              <a:t>&gt; </a:t>
            </a:r>
            <a:r>
              <a:rPr lang="cs-CZ" b="1" dirty="0" err="1"/>
              <a:t>Agreement</a:t>
            </a:r>
            <a:r>
              <a:rPr lang="cs-CZ" b="1" dirty="0"/>
              <a:t> on </a:t>
            </a:r>
            <a:r>
              <a:rPr lang="cs-CZ" b="1" dirty="0" err="1"/>
              <a:t>Textiles</a:t>
            </a:r>
            <a:r>
              <a:rPr lang="cs-CZ" b="1" dirty="0"/>
              <a:t> and </a:t>
            </a:r>
            <a:r>
              <a:rPr lang="cs-CZ" b="1" dirty="0" err="1"/>
              <a:t>Clothing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312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7AF200-4C27-4C56-B50C-A749C39A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Agreement</a:t>
            </a:r>
            <a:r>
              <a:rPr lang="cs-CZ" dirty="0"/>
              <a:t> on </a:t>
            </a:r>
            <a:r>
              <a:rPr lang="cs-CZ" dirty="0" err="1"/>
              <a:t>Textiles</a:t>
            </a:r>
            <a:r>
              <a:rPr lang="cs-CZ" dirty="0"/>
              <a:t> and </a:t>
            </a:r>
            <a:r>
              <a:rPr lang="cs-CZ" dirty="0" err="1"/>
              <a:t>Clothing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23134D-BA4D-43FC-B2C5-09948668D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= Jednorázová dohoda o zrušení </a:t>
            </a:r>
            <a:r>
              <a:rPr lang="cs-CZ" b="1" dirty="0" err="1"/>
              <a:t>Multi-Fibre</a:t>
            </a:r>
            <a:r>
              <a:rPr lang="cs-CZ" b="1" dirty="0"/>
              <a:t> Arrangement a vrácení textilu do režimu GATT</a:t>
            </a:r>
          </a:p>
          <a:p>
            <a:r>
              <a:rPr lang="cs-CZ" b="1" dirty="0"/>
              <a:t>Není tu tvořen speciální režim, naopak je rušen!</a:t>
            </a:r>
          </a:p>
          <a:p>
            <a:r>
              <a:rPr lang="cs-CZ" b="1" dirty="0"/>
              <a:t>Postupné navyšování a rušení kvót do roku 2005</a:t>
            </a:r>
          </a:p>
          <a:p>
            <a:r>
              <a:rPr lang="cs-CZ" dirty="0"/>
              <a:t>Vyspělé státy – pomalá implementace, nejcitlivější kategorie zboží ponechány až do poslední vlny liberalizace</a:t>
            </a:r>
          </a:p>
          <a:p>
            <a:r>
              <a:rPr lang="cs-CZ" dirty="0"/>
              <a:t>Vůči Číně protekce zůstávala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183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7AF200-4C27-4C56-B50C-A749C39A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Agreement</a:t>
            </a:r>
            <a:r>
              <a:rPr lang="cs-CZ" dirty="0"/>
              <a:t> on </a:t>
            </a:r>
            <a:r>
              <a:rPr lang="cs-CZ" dirty="0" err="1"/>
              <a:t>Textiles</a:t>
            </a:r>
            <a:r>
              <a:rPr lang="cs-CZ" dirty="0"/>
              <a:t> and </a:t>
            </a:r>
            <a:r>
              <a:rPr lang="cs-CZ" dirty="0" err="1"/>
              <a:t>Clothing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23134D-BA4D-43FC-B2C5-09948668D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Zrušení kvót 2005 &gt; </a:t>
            </a:r>
            <a:r>
              <a:rPr lang="cs-CZ" b="1" dirty="0"/>
              <a:t>obrovský boom importu!</a:t>
            </a:r>
            <a:r>
              <a:rPr lang="cs-CZ" dirty="0"/>
              <a:t> </a:t>
            </a:r>
          </a:p>
          <a:p>
            <a:r>
              <a:rPr lang="cs-CZ" dirty="0"/>
              <a:t>Americké importy textilu z Číny vzrostly za rok o </a:t>
            </a:r>
            <a:r>
              <a:rPr lang="cs-CZ" b="1" dirty="0"/>
              <a:t>270 %!</a:t>
            </a:r>
          </a:p>
          <a:p>
            <a:r>
              <a:rPr lang="cs-CZ" dirty="0"/>
              <a:t>Čínský protokol o vstupu do WTO (2001) –dovoloval diskriminaci </a:t>
            </a:r>
            <a:r>
              <a:rPr lang="cs-CZ" dirty="0">
                <a:sym typeface="Wingdings" panose="05000000000000000000" pitchFamily="2" charset="2"/>
              </a:rPr>
              <a:t> a arbitrární zvyšování cel až do roku </a:t>
            </a:r>
            <a:r>
              <a:rPr lang="cs-CZ" b="1" dirty="0">
                <a:sym typeface="Wingdings" panose="05000000000000000000" pitchFamily="2" charset="2"/>
              </a:rPr>
              <a:t>2013</a:t>
            </a:r>
          </a:p>
          <a:p>
            <a:r>
              <a:rPr lang="cs-CZ" dirty="0">
                <a:sym typeface="Wingdings" panose="05000000000000000000" pitchFamily="2" charset="2"/>
              </a:rPr>
              <a:t>Čína raději souhlasila s dočasným obnovením kvót na textil, GATT režim až 2013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609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556D5B-23D0-4384-9491-7547DD525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ATC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4D5036-DBAE-4213-B433-08E4E3BBD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Úspěšné zahrnutí textilu a oblečení pod režim GATT 1994</a:t>
            </a:r>
          </a:p>
          <a:p>
            <a:r>
              <a:rPr lang="cs-CZ" dirty="0"/>
              <a:t>Protekcionismus se přechodně koncentroval na Čínu – </a:t>
            </a:r>
            <a:r>
              <a:rPr lang="cs-CZ" b="1" dirty="0"/>
              <a:t>dobré pro ostatní rozvojové země</a:t>
            </a:r>
          </a:p>
          <a:p>
            <a:r>
              <a:rPr lang="cs-CZ" dirty="0"/>
              <a:t>Vyspělé státy mají pořád relativně vysoká cla, ale </a:t>
            </a:r>
            <a:r>
              <a:rPr lang="cs-CZ" b="1" dirty="0"/>
              <a:t>kvantitativní omezení byly odstraněny</a:t>
            </a:r>
          </a:p>
        </p:txBody>
      </p:sp>
    </p:spTree>
    <p:extLst>
      <p:ext uri="{BB962C8B-B14F-4D97-AF65-F5344CB8AC3E}">
        <p14:creationId xmlns:p14="http://schemas.microsoft.com/office/powerpoint/2010/main" val="638077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1A21C2-EB4E-41C2-9EC8-41FA94167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2B7BE0D5-1C39-4C1E-99C4-5A5A78EBB1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12" y="2210594"/>
            <a:ext cx="5286375" cy="3581400"/>
          </a:xfrm>
        </p:spPr>
      </p:pic>
    </p:spTree>
    <p:extLst>
      <p:ext uri="{BB962C8B-B14F-4D97-AF65-F5344CB8AC3E}">
        <p14:creationId xmlns:p14="http://schemas.microsoft.com/office/powerpoint/2010/main" val="4175427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C15E9A-149A-42BE-A78C-349407D75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Minulá hodina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29F99F-65A0-4601-9F8C-6BD65E9E3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Právní a institucionální struktura WTO</a:t>
            </a:r>
          </a:p>
          <a:p>
            <a:r>
              <a:rPr lang="cs-CZ" dirty="0"/>
              <a:t>Upřesnění režimu pro obchod s </a:t>
            </a:r>
            <a:r>
              <a:rPr lang="cs-CZ" b="1" dirty="0"/>
              <a:t>průmyslovým zbožím</a:t>
            </a:r>
          </a:p>
          <a:p>
            <a:r>
              <a:rPr lang="cs-CZ" b="1" dirty="0"/>
              <a:t>- </a:t>
            </a:r>
            <a:r>
              <a:rPr lang="cs-CZ" dirty="0"/>
              <a:t>vysoká míra liberalizace na straně vyspělých zemí, které se v této oblasti dlouhodobě cítí silné</a:t>
            </a:r>
          </a:p>
        </p:txBody>
      </p:sp>
    </p:spTree>
    <p:extLst>
      <p:ext uri="{BB962C8B-B14F-4D97-AF65-F5344CB8AC3E}">
        <p14:creationId xmlns:p14="http://schemas.microsoft.com/office/powerpoint/2010/main" val="1302830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E40BA2-A340-43EA-B772-8BBCA5CAE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Zemědělství – vyspělé země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A152FD-D8D3-4F3F-A002-C9E55120E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Okolo 1-2 % HDP!, cca 4 % zaměstnanců</a:t>
            </a:r>
          </a:p>
          <a:p>
            <a:r>
              <a:rPr lang="cs-CZ" dirty="0"/>
              <a:t>Silná, organizovaná zájmová skupina; jídlo tvoří malou část výdajů domácností &gt; </a:t>
            </a:r>
            <a:r>
              <a:rPr lang="cs-CZ" b="1" dirty="0"/>
              <a:t>problém kolektivní akce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174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E40BA2-A340-43EA-B772-8BBCA5CAE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 kolektivní akce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A152FD-D8D3-4F3F-A002-C9E55120E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spotřebitele vyšší cena mouky/cukru/cibule atd. znamená zlomek výdajů</a:t>
            </a:r>
          </a:p>
          <a:p>
            <a:r>
              <a:rPr lang="cs-CZ" dirty="0"/>
              <a:t>Pro producenta je vyšší cena klíčová</a:t>
            </a:r>
          </a:p>
          <a:p>
            <a:r>
              <a:rPr lang="cs-CZ" dirty="0"/>
              <a:t>&gt; Malé množství producentů vytvoří lobby, </a:t>
            </a:r>
            <a:r>
              <a:rPr lang="cs-CZ" b="1" dirty="0"/>
              <a:t>spotřebitelé se nikdy nezorganizují</a:t>
            </a:r>
            <a:r>
              <a:rPr lang="cs-CZ" dirty="0"/>
              <a:t>, protože je to nezajímá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5168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E40BA2-A340-43EA-B772-8BBCA5CAE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Zemědělství – vyspělé země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A152FD-D8D3-4F3F-A002-C9E55120E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Tradiční a sentimentální motivy protekcionismu </a:t>
            </a:r>
            <a:r>
              <a:rPr lang="cs-CZ" dirty="0"/>
              <a:t>(soběstačnost, potravinová bezpečnost, zachování tradičního způsobu života….)</a:t>
            </a:r>
          </a:p>
          <a:p>
            <a:r>
              <a:rPr lang="cs-CZ" dirty="0"/>
              <a:t>Dovážet jídlo je často intuitivně považováno za nemorální</a:t>
            </a:r>
          </a:p>
          <a:p>
            <a:r>
              <a:rPr lang="cs-CZ" dirty="0"/>
              <a:t>x textil – tam bylo hodně ohrožených pracovních míst, ale emocionální vazbu na to nemáme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3492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29DEB2-4ADB-43F5-8C4F-093A2B57E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7F4F1C-B154-4C56-97E7-01D8A26B7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Problém kolektivní akce + vnímaná zvláštní hodnota zemědělství &gt; </a:t>
            </a:r>
            <a:r>
              <a:rPr lang="cs-CZ" b="1" dirty="0"/>
              <a:t>silná státní podpora </a:t>
            </a:r>
            <a:r>
              <a:rPr lang="cs-CZ" dirty="0"/>
              <a:t>(subvence, cla, kvóty)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412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FE1268-5C2C-4669-AA64-E06212A66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Zemědělství – rozvojové země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B2C9C8-E956-47B0-BEAE-049550123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Zájmovou skupinou jsou města a průmysl! </a:t>
            </a:r>
          </a:p>
          <a:p>
            <a:r>
              <a:rPr lang="cs-CZ" dirty="0"/>
              <a:t>Velký poměr výdajů domácností na jídlo &gt; tlak na levné importy jídla</a:t>
            </a:r>
          </a:p>
          <a:p>
            <a:r>
              <a:rPr lang="cs-CZ" dirty="0"/>
              <a:t>Daně na zemědělství, výkup státem pod cenou &gt; podpora průmyslu a urbanizace (LATAM po WWII, SSSR za Stalina)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996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8EC511-3A7A-4A8F-9291-C5600F8A3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text, mapa&#10;&#10;Popis byl vytvořen automaticky">
            <a:extLst>
              <a:ext uri="{FF2B5EF4-FFF2-40B4-BE49-F238E27FC236}">
                <a16:creationId xmlns:a16="http://schemas.microsoft.com/office/drawing/2014/main" id="{259F2F88-2BEF-4B3F-9E08-0DFE12816C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073" y="1825625"/>
            <a:ext cx="7105854" cy="4351338"/>
          </a:xfrm>
        </p:spPr>
      </p:pic>
    </p:spTree>
    <p:extLst>
      <p:ext uri="{BB962C8B-B14F-4D97-AF65-F5344CB8AC3E}">
        <p14:creationId xmlns:p14="http://schemas.microsoft.com/office/powerpoint/2010/main" val="2259908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FE1268-5C2C-4669-AA64-E06212A66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Zemědělství – rozvojové země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B2C9C8-E956-47B0-BEAE-049550123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Zájmovou skupinou jsou města a průmysl! </a:t>
            </a:r>
            <a:r>
              <a:rPr lang="cs-CZ" dirty="0"/>
              <a:t>&gt; cla na průmyslové zboží</a:t>
            </a:r>
          </a:p>
          <a:p>
            <a:r>
              <a:rPr lang="cs-CZ" dirty="0"/>
              <a:t>Velký poměr výdajů domácností na jídlo &gt; tlak na levné importy!</a:t>
            </a:r>
          </a:p>
          <a:p>
            <a:r>
              <a:rPr lang="cs-CZ" dirty="0"/>
              <a:t>Daně na zemědělství, výkup státem pod cenou &gt; podpora průmyslu a urbanizace (LATAM po WWII, SSSR za Stalina)</a:t>
            </a:r>
          </a:p>
          <a:p>
            <a:r>
              <a:rPr lang="cs-CZ" b="1" dirty="0"/>
              <a:t>Směnné relace, klesající úspory z rozsahu – lepší produkovat méně</a:t>
            </a:r>
          </a:p>
          <a:p>
            <a:r>
              <a:rPr lang="cs-CZ" b="1" dirty="0"/>
              <a:t>Okolo roku 1990 obrat</a:t>
            </a:r>
            <a:r>
              <a:rPr lang="cs-CZ" dirty="0"/>
              <a:t>, dnes je zemědělství daněno především v nejchudších státech světa (Afrika)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706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042849-48F7-45F1-B763-2461C78D5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Zemědělství – GATT 1947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BCD05E-C020-419C-9E8F-0A98E94FF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Historicky – nárůst protekcionismu od konce 19. století (strach Evropy z USA a Ruska)</a:t>
            </a:r>
          </a:p>
          <a:p>
            <a:r>
              <a:rPr lang="cs-CZ" b="1" dirty="0"/>
              <a:t>GATT 1947 – zahrnuto, </a:t>
            </a:r>
            <a:r>
              <a:rPr lang="cs-CZ" dirty="0"/>
              <a:t>ovšem na nátlak amerických farmářů mírnější režim</a:t>
            </a:r>
          </a:p>
          <a:p>
            <a:r>
              <a:rPr lang="cs-CZ" b="1" dirty="0"/>
              <a:t>Povoleno používat kvóty</a:t>
            </a:r>
            <a:r>
              <a:rPr lang="cs-CZ" dirty="0"/>
              <a:t>, </a:t>
            </a:r>
            <a:r>
              <a:rPr lang="cs-CZ" b="1" dirty="0"/>
              <a:t>pokud země zároveň provede opatření ke snížení produkce </a:t>
            </a:r>
            <a:r>
              <a:rPr lang="cs-CZ" dirty="0"/>
              <a:t>(dnes už toto neplatí)</a:t>
            </a:r>
            <a:endParaRPr lang="cs-CZ" b="1" dirty="0"/>
          </a:p>
          <a:p>
            <a:r>
              <a:rPr lang="cs-CZ" dirty="0"/>
              <a:t>Byly povoleny </a:t>
            </a:r>
            <a:r>
              <a:rPr lang="cs-CZ" b="1" dirty="0"/>
              <a:t>exportní subvence </a:t>
            </a:r>
            <a:r>
              <a:rPr lang="cs-CZ" dirty="0"/>
              <a:t>(toto už také neplatí)</a:t>
            </a:r>
          </a:p>
          <a:p>
            <a:r>
              <a:rPr lang="cs-CZ" dirty="0"/>
              <a:t>USA si přesto v roce 1955 pro zemědělství vyjednaly </a:t>
            </a:r>
            <a:r>
              <a:rPr lang="cs-CZ" b="1" dirty="0"/>
              <a:t>celkovou výjimku</a:t>
            </a:r>
            <a:r>
              <a:rPr lang="cs-CZ" dirty="0"/>
              <a:t>, EHS je následovalo hned při vzniku 1957 &gt; </a:t>
            </a:r>
            <a:r>
              <a:rPr lang="cs-CZ" b="1" dirty="0"/>
              <a:t>CAP</a:t>
            </a:r>
          </a:p>
        </p:txBody>
      </p:sp>
    </p:spTree>
    <p:extLst>
      <p:ext uri="{BB962C8B-B14F-4D97-AF65-F5344CB8AC3E}">
        <p14:creationId xmlns:p14="http://schemas.microsoft.com/office/powerpoint/2010/main" val="3745816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6D8019-FEC2-4BCC-B5B9-D27C54F7F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Zemědělství – GATT 1947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BB9930-E2DA-4AB6-A300-324DDF6D0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USA v reakci na CAP změnily názor</a:t>
            </a:r>
            <a:r>
              <a:rPr lang="cs-CZ" dirty="0"/>
              <a:t>, od 60. let paradoxně prosazovaly opětovné zahrnutí zemědělství do režimu GATT </a:t>
            </a:r>
          </a:p>
          <a:p>
            <a:r>
              <a:rPr lang="cs-CZ" dirty="0"/>
              <a:t>x EU chtěla řízený obchod</a:t>
            </a:r>
          </a:p>
          <a:p>
            <a:r>
              <a:rPr lang="cs-CZ" dirty="0"/>
              <a:t>V EU i USA postupný nárůst podpory, vrchol v 80. letech - obrovské výdaje, oba bloky se staly </a:t>
            </a:r>
            <a:r>
              <a:rPr lang="cs-CZ" b="1" dirty="0"/>
              <a:t>čistými vývozci </a:t>
            </a:r>
            <a:r>
              <a:rPr lang="cs-CZ" dirty="0"/>
              <a:t>u zboží, kde nemají komparativní výhodu</a:t>
            </a:r>
          </a:p>
          <a:p>
            <a:r>
              <a:rPr lang="cs-CZ" b="1" dirty="0"/>
              <a:t>CAP – tehdy 70 % výdajů ES, dnes necelých 40 %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357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C566C2-DD62-4665-9765-021C27B32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Případová studie – původní CAP</a:t>
            </a:r>
            <a:endParaRPr lang="en-US" dirty="0"/>
          </a:p>
        </p:txBody>
      </p:sp>
      <p:pic>
        <p:nvPicPr>
          <p:cNvPr id="5" name="Zástupný obsah 4" descr="Obsah obrázku interiér, osoba, kočka, modrá&#10;&#10;Popis byl vytvořen automaticky">
            <a:extLst>
              <a:ext uri="{FF2B5EF4-FFF2-40B4-BE49-F238E27FC236}">
                <a16:creationId xmlns:a16="http://schemas.microsoft.com/office/drawing/2014/main" id="{3A3ED9E7-F82D-4299-87CC-EA31CA8102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678" y="2495550"/>
            <a:ext cx="4276172" cy="3215481"/>
          </a:xfrm>
        </p:spPr>
      </p:pic>
    </p:spTree>
    <p:extLst>
      <p:ext uri="{BB962C8B-B14F-4D97-AF65-F5344CB8AC3E}">
        <p14:creationId xmlns:p14="http://schemas.microsoft.com/office/powerpoint/2010/main" val="2183874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B8C44F-DF06-4909-A8EC-1D31B769D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Textil a zemědělství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38CD3F-6836-489F-94C5-C56615727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Dvě oblasti obchodu se zbožím, ve kterých mají dlouhodobě komparativní výhody rozvojové země</a:t>
            </a:r>
          </a:p>
          <a:p>
            <a:r>
              <a:rPr lang="cs-CZ" dirty="0"/>
              <a:t>&gt; Neochota vyspělých zemí podřídit tyto produkty režimu GATT</a:t>
            </a:r>
          </a:p>
          <a:p>
            <a:r>
              <a:rPr lang="cs-CZ" dirty="0"/>
              <a:t>&gt; Subvence, kvóty, relativně vysoká cla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47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26E871-8CE8-4260-8F09-9D446C280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Případová studie – původní CAP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AF3452-E568-4EDA-A618-942A8288B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Garantovaná cena – při poklesu za tuto cenu EU produkty vykoupila &gt; „hory másla, jezera vína“</a:t>
            </a:r>
          </a:p>
          <a:p>
            <a:r>
              <a:rPr lang="cs-CZ" dirty="0"/>
              <a:t>Prahová cena – vyšší než garantovaná, pod ní nebyly vpuštěny importy</a:t>
            </a:r>
          </a:p>
          <a:p>
            <a:r>
              <a:rPr lang="cs-CZ" dirty="0"/>
              <a:t>Kvazi-clo : prahová cena – nejnižší reprezentativní cena na světovém trhu &gt; </a:t>
            </a:r>
            <a:r>
              <a:rPr lang="cs-CZ" b="1" dirty="0"/>
              <a:t>zvýšení ceny importu na prahovou cenu</a:t>
            </a:r>
          </a:p>
          <a:p>
            <a:endParaRPr lang="cs-CZ" dirty="0"/>
          </a:p>
          <a:p>
            <a:r>
              <a:rPr lang="cs-CZ" dirty="0"/>
              <a:t>Exportní subvence: evropská cena – světová cena</a:t>
            </a:r>
          </a:p>
          <a:p>
            <a:r>
              <a:rPr lang="cs-CZ" dirty="0"/>
              <a:t>= prodám ve světě stejně jako v Evropě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666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5D442B-8754-4FA2-8D4A-88ABEA8B4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5FD908-678B-4981-B82F-4D240BA02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&gt; snaha, aby evropský farmář vůbec nepřišel do styku se světovým trhem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8789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D5E901-2E4A-4E76-8E15-9ED0ABBA8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Případová studie – cukr v EU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D47D8F-B205-45FD-ABFF-9903D2E0A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Výroba cukru z řepy je dvakrát dražší než z třtiny</a:t>
            </a:r>
          </a:p>
          <a:p>
            <a:r>
              <a:rPr lang="cs-CZ" dirty="0"/>
              <a:t>Z řepy se to začalo vyrábět jako náhražka za Napoleonských válek</a:t>
            </a:r>
          </a:p>
          <a:p>
            <a:r>
              <a:rPr lang="cs-CZ" dirty="0"/>
              <a:t>1970 – ES roční import 2,5 milionu tun, 2000 měla EU roční export 5 milionů tun (2. největší exportér po Brazílii)</a:t>
            </a:r>
          </a:p>
          <a:p>
            <a:r>
              <a:rPr lang="cs-CZ" b="1" dirty="0"/>
              <a:t>Subvence</a:t>
            </a:r>
            <a:r>
              <a:rPr lang="cs-CZ" dirty="0"/>
              <a:t> ve výši dvojnásobku světové ceny, garantovaná cena, </a:t>
            </a:r>
            <a:r>
              <a:rPr lang="cs-CZ" b="1" dirty="0"/>
              <a:t>90 % clo</a:t>
            </a:r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4663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D5E901-2E4A-4E76-8E15-9ED0ABBA8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Případová studie – cukr v EU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D47D8F-B205-45FD-ABFF-9903D2E0A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Kvóta</a:t>
            </a:r>
            <a:r>
              <a:rPr lang="cs-CZ" dirty="0"/>
              <a:t> na maximální množství cukru prodané za rok – zbytek vývoz</a:t>
            </a:r>
          </a:p>
          <a:p>
            <a:r>
              <a:rPr lang="cs-CZ" dirty="0"/>
              <a:t>Zároveň importy z rozvojových zemí – garantovaný přístup na trh pro bývalé kolonie – </a:t>
            </a:r>
            <a:r>
              <a:rPr lang="cs-CZ" b="1" dirty="0"/>
              <a:t>obratem se ztrátou vyváženo</a:t>
            </a:r>
          </a:p>
          <a:p>
            <a:r>
              <a:rPr lang="cs-CZ" dirty="0"/>
              <a:t>= draze se clem dovezeme, potom to musíme levně vyvést za světovou cenu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r>
              <a:rPr lang="cs-CZ" dirty="0"/>
              <a:t>Světová banka (</a:t>
            </a:r>
            <a:r>
              <a:rPr lang="cs-CZ" b="1" dirty="0"/>
              <a:t>1986</a:t>
            </a:r>
            <a:r>
              <a:rPr lang="cs-CZ" dirty="0"/>
              <a:t>) – jenom podpora </a:t>
            </a:r>
            <a:r>
              <a:rPr lang="cs-CZ" b="1" dirty="0"/>
              <a:t>cukru a hovězího bere </a:t>
            </a:r>
            <a:r>
              <a:rPr lang="cs-CZ" dirty="0"/>
              <a:t>rozvojovým zemím částku </a:t>
            </a:r>
            <a:r>
              <a:rPr lang="cs-CZ" b="1" dirty="0"/>
              <a:t>v hodnotě poloviny rozvojové pomoci</a:t>
            </a:r>
          </a:p>
          <a:p>
            <a:endParaRPr lang="cs-CZ" dirty="0"/>
          </a:p>
          <a:p>
            <a:r>
              <a:rPr lang="cs-CZ" dirty="0"/>
              <a:t>2017 částečná reforma, ale pořád silná podpora</a:t>
            </a:r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1916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A9EB5-212F-4908-ADEE-2B9FD7E0E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Uruguayské kolo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8DD4E6-2165-420E-94EC-5B347B49C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dirty="0" err="1"/>
              <a:t>Cairns</a:t>
            </a:r>
            <a:r>
              <a:rPr lang="cs-CZ" dirty="0"/>
              <a:t> </a:t>
            </a:r>
            <a:r>
              <a:rPr lang="cs-CZ" dirty="0" err="1"/>
              <a:t>group</a:t>
            </a:r>
            <a:r>
              <a:rPr lang="cs-CZ" dirty="0"/>
              <a:t>“ – USA, Austrálie, Brazílie a Argentina požadovaly liberalizaci</a:t>
            </a:r>
          </a:p>
          <a:p>
            <a:r>
              <a:rPr lang="cs-CZ" dirty="0"/>
              <a:t>&gt; chtěli zrušení exportních dotací a tvorbu </a:t>
            </a:r>
            <a:r>
              <a:rPr lang="cs-CZ" b="1" dirty="0" err="1"/>
              <a:t>nedistorzivních</a:t>
            </a:r>
            <a:r>
              <a:rPr lang="cs-CZ" b="1" dirty="0"/>
              <a:t> dotací </a:t>
            </a:r>
            <a:r>
              <a:rPr lang="cs-CZ" dirty="0"/>
              <a:t>– nemají ovlivňovat produkci</a:t>
            </a:r>
          </a:p>
          <a:p>
            <a:r>
              <a:rPr lang="cs-CZ" dirty="0"/>
              <a:t>EU napřed odpor, potom na začátku 90. let </a:t>
            </a:r>
            <a:r>
              <a:rPr lang="cs-CZ" b="1" dirty="0"/>
              <a:t>reforma CAP </a:t>
            </a:r>
            <a:r>
              <a:rPr lang="cs-CZ" dirty="0"/>
              <a:t>(moc drahé + neoliberalismus) &gt; </a:t>
            </a:r>
            <a:r>
              <a:rPr lang="cs-CZ" b="1" dirty="0"/>
              <a:t>platby za nevyužitou půdu</a:t>
            </a:r>
          </a:p>
          <a:p>
            <a:r>
              <a:rPr lang="cs-CZ" dirty="0"/>
              <a:t>Pro USA přijatelné &gt; </a:t>
            </a:r>
            <a:r>
              <a:rPr lang="cs-CZ" b="1" dirty="0" err="1"/>
              <a:t>Agreement</a:t>
            </a:r>
            <a:r>
              <a:rPr lang="cs-CZ" b="1" dirty="0"/>
              <a:t> on </a:t>
            </a:r>
            <a:r>
              <a:rPr lang="cs-CZ" b="1" dirty="0" err="1"/>
              <a:t>Agriculture</a:t>
            </a:r>
            <a:r>
              <a:rPr lang="cs-CZ" b="1" dirty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472312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E68E98-B6B0-4789-9212-2C6061625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zemědělství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6D60FF-8D87-4715-B55C-15068D813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1) Export </a:t>
            </a:r>
            <a:r>
              <a:rPr lang="cs-CZ" dirty="0"/>
              <a:t>– </a:t>
            </a:r>
            <a:r>
              <a:rPr lang="cs-CZ" b="1" dirty="0"/>
              <a:t>zákaz nových exportních subvencí</a:t>
            </a:r>
            <a:r>
              <a:rPr lang="cs-CZ" dirty="0"/>
              <a:t>, stávající musí být nahlášeny, </a:t>
            </a:r>
            <a:r>
              <a:rPr lang="cs-CZ" dirty="0" err="1"/>
              <a:t>zastropovány</a:t>
            </a:r>
            <a:r>
              <a:rPr lang="cs-CZ" dirty="0"/>
              <a:t> a postupně sníženy o 36 %</a:t>
            </a:r>
          </a:p>
          <a:p>
            <a:r>
              <a:rPr lang="cs-CZ" dirty="0"/>
              <a:t>&gt; </a:t>
            </a:r>
            <a:r>
              <a:rPr lang="cs-CZ" b="1" dirty="0"/>
              <a:t>dnes jsou zakázány u vyspělých zemí </a:t>
            </a:r>
          </a:p>
          <a:p>
            <a:r>
              <a:rPr lang="cs-CZ" b="1" dirty="0"/>
              <a:t>2) Přístup na trh </a:t>
            </a:r>
            <a:r>
              <a:rPr lang="cs-CZ" dirty="0"/>
              <a:t>– </a:t>
            </a:r>
            <a:r>
              <a:rPr lang="cs-CZ" b="1" dirty="0"/>
              <a:t>netarifní překážky a kvóty musí být převedeny na clo</a:t>
            </a:r>
            <a:r>
              <a:rPr lang="cs-CZ" dirty="0"/>
              <a:t>, vyspělé země je potom </a:t>
            </a:r>
            <a:r>
              <a:rPr lang="cs-CZ" b="1" dirty="0"/>
              <a:t>sníží v průměru o 36 %</a:t>
            </a:r>
          </a:p>
          <a:p>
            <a:r>
              <a:rPr lang="cs-CZ" b="1" dirty="0"/>
              <a:t>&gt; </a:t>
            </a:r>
            <a:r>
              <a:rPr lang="cs-CZ" b="1" dirty="0">
                <a:solidFill>
                  <a:srgbClr val="FF0000"/>
                </a:solidFill>
              </a:rPr>
              <a:t>konec kvót!</a:t>
            </a:r>
          </a:p>
          <a:p>
            <a:r>
              <a:rPr lang="cs-CZ" dirty="0"/>
              <a:t>- musí být </a:t>
            </a:r>
            <a:r>
              <a:rPr lang="cs-CZ" b="1" dirty="0"/>
              <a:t>přijaty celní závazky pro všechny </a:t>
            </a:r>
            <a:r>
              <a:rPr lang="cs-CZ" dirty="0"/>
              <a:t>zemědělské výrobky</a:t>
            </a:r>
          </a:p>
        </p:txBody>
      </p:sp>
    </p:spTree>
    <p:extLst>
      <p:ext uri="{BB962C8B-B14F-4D97-AF65-F5344CB8AC3E}">
        <p14:creationId xmlns:p14="http://schemas.microsoft.com/office/powerpoint/2010/main" val="18922762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27DC1C-6767-4877-9171-548148276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zemědělství – přístup na trh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29218A-6F76-49E8-9BE1-68DEAA571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Možnost snížit bezvýznamná cla, celní závazky si dát vysoko nad reálně aplikované překážky (EU) a pak dle potřeby zvyšovat</a:t>
            </a:r>
          </a:p>
          <a:p>
            <a:r>
              <a:rPr lang="cs-CZ" dirty="0"/>
              <a:t>&gt; </a:t>
            </a:r>
            <a:r>
              <a:rPr lang="cs-CZ" b="1" dirty="0"/>
              <a:t>často místo kvót prohibitivní cla </a:t>
            </a:r>
            <a:r>
              <a:rPr lang="cs-CZ" dirty="0">
                <a:sym typeface="Wingdings" panose="05000000000000000000" pitchFamily="2" charset="2"/>
              </a:rPr>
              <a:t> 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Jednání – alespoň minimální prostor pro importy &gt; </a:t>
            </a:r>
            <a:r>
              <a:rPr lang="cs-CZ" b="1" dirty="0">
                <a:sym typeface="Wingdings" panose="05000000000000000000" pitchFamily="2" charset="2"/>
              </a:rPr>
              <a:t>celní kvóty</a:t>
            </a:r>
          </a:p>
          <a:p>
            <a:r>
              <a:rPr lang="cs-CZ" dirty="0">
                <a:sym typeface="Wingdings" panose="05000000000000000000" pitchFamily="2" charset="2"/>
              </a:rPr>
              <a:t>= určité množství zboží vstoupí na trh s relativně nízkým clem, po naplnění kvóty clo stoupne na původní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9267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65E059-4E57-448A-8400-800F5F48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zemědělství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B5E4B8-1254-492E-9EE9-C1EA8380F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3) </a:t>
            </a:r>
            <a:r>
              <a:rPr lang="cs-CZ" b="1" dirty="0"/>
              <a:t>Vnitřní opatření </a:t>
            </a:r>
            <a:r>
              <a:rPr lang="cs-CZ" dirty="0"/>
              <a:t>– různé formy podpory zemědělství - </a:t>
            </a:r>
            <a:r>
              <a:rPr lang="cs-CZ" b="1" dirty="0">
                <a:solidFill>
                  <a:srgbClr val="00B050"/>
                </a:solidFill>
              </a:rPr>
              <a:t>zelená</a:t>
            </a:r>
            <a:r>
              <a:rPr lang="cs-CZ" dirty="0"/>
              <a:t>, </a:t>
            </a:r>
            <a:r>
              <a:rPr lang="cs-CZ" b="1" dirty="0">
                <a:solidFill>
                  <a:srgbClr val="FFC000"/>
                </a:solidFill>
              </a:rPr>
              <a:t>jantarová (amber) </a:t>
            </a:r>
            <a:r>
              <a:rPr lang="cs-CZ" dirty="0"/>
              <a:t>a </a:t>
            </a:r>
            <a:r>
              <a:rPr lang="cs-CZ" b="1" dirty="0">
                <a:solidFill>
                  <a:srgbClr val="00B0F0"/>
                </a:solidFill>
              </a:rPr>
              <a:t>modrá</a:t>
            </a:r>
            <a:r>
              <a:rPr lang="cs-CZ" dirty="0"/>
              <a:t> schránka</a:t>
            </a:r>
          </a:p>
          <a:p>
            <a:r>
              <a:rPr lang="cs-CZ" b="1" dirty="0">
                <a:solidFill>
                  <a:srgbClr val="00B050"/>
                </a:solidFill>
              </a:rPr>
              <a:t>Zelená</a:t>
            </a:r>
            <a:r>
              <a:rPr lang="cs-CZ" dirty="0"/>
              <a:t>– opatření, která nemají vliv na obchod (</a:t>
            </a:r>
            <a:r>
              <a:rPr lang="cs-CZ" b="1" dirty="0"/>
              <a:t>transfery</a:t>
            </a:r>
            <a:r>
              <a:rPr lang="cs-CZ" dirty="0"/>
              <a:t>) – </a:t>
            </a:r>
            <a:r>
              <a:rPr lang="cs-CZ" b="1" dirty="0"/>
              <a:t>povoleno </a:t>
            </a:r>
          </a:p>
          <a:p>
            <a:r>
              <a:rPr lang="cs-CZ" b="1" dirty="0">
                <a:solidFill>
                  <a:srgbClr val="FFC000"/>
                </a:solidFill>
              </a:rPr>
              <a:t>Jantarová </a:t>
            </a:r>
            <a:r>
              <a:rPr lang="cs-CZ" dirty="0"/>
              <a:t>– subvence, minimální a garantované ceny - </a:t>
            </a:r>
            <a:r>
              <a:rPr lang="cs-CZ" dirty="0" err="1"/>
              <a:t>distorzivní</a:t>
            </a:r>
            <a:endParaRPr lang="cs-CZ" dirty="0"/>
          </a:p>
          <a:p>
            <a:r>
              <a:rPr lang="cs-CZ" dirty="0"/>
              <a:t>&gt; sečíst = </a:t>
            </a:r>
            <a:r>
              <a:rPr lang="cs-CZ" b="1" dirty="0" err="1"/>
              <a:t>aggregate</a:t>
            </a:r>
            <a:r>
              <a:rPr lang="cs-CZ" b="1" dirty="0"/>
              <a:t> </a:t>
            </a:r>
            <a:r>
              <a:rPr lang="cs-CZ" b="1" dirty="0" err="1"/>
              <a:t>measure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support (</a:t>
            </a:r>
            <a:r>
              <a:rPr lang="cs-CZ" b="1" dirty="0">
                <a:solidFill>
                  <a:srgbClr val="FF0000"/>
                </a:solidFill>
              </a:rPr>
              <a:t>AMS</a:t>
            </a:r>
            <a:r>
              <a:rPr lang="cs-CZ" b="1" dirty="0"/>
              <a:t>), snížit o 20 %</a:t>
            </a:r>
          </a:p>
          <a:p>
            <a:r>
              <a:rPr lang="cs-CZ" b="1" dirty="0">
                <a:solidFill>
                  <a:srgbClr val="00B0F0"/>
                </a:solidFill>
              </a:rPr>
              <a:t>Modrá</a:t>
            </a:r>
            <a:r>
              <a:rPr lang="cs-CZ" dirty="0"/>
              <a:t> – ovlivňují obchod, ale motivují ke snížení produkce</a:t>
            </a:r>
          </a:p>
          <a:p>
            <a:r>
              <a:rPr lang="cs-CZ" dirty="0"/>
              <a:t>- platby za nevyužití půdy v EU</a:t>
            </a:r>
          </a:p>
          <a:p>
            <a:r>
              <a:rPr lang="cs-CZ" dirty="0"/>
              <a:t>- </a:t>
            </a:r>
            <a:r>
              <a:rPr lang="cs-CZ" b="1" dirty="0"/>
              <a:t>povoleno </a:t>
            </a:r>
            <a:r>
              <a:rPr lang="cs-CZ" dirty="0"/>
              <a:t>(jinak by EU nesouhlasila s Dohodou)</a:t>
            </a:r>
          </a:p>
          <a:p>
            <a:r>
              <a:rPr lang="cs-CZ" dirty="0"/>
              <a:t>= Dohoda upevňuje vnitřní reformu CAP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179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5CB25E-4D6F-40BE-897C-46A41E1B0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zemědělství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410B67-D3FF-4BF6-B8B4-89FCA7E6C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Zdravotní aspekty </a:t>
            </a:r>
            <a:r>
              <a:rPr lang="cs-CZ" dirty="0"/>
              <a:t>– odkazuje na Dohodu o sanitárních a fytosanitárních opatřeních </a:t>
            </a:r>
            <a:r>
              <a:rPr lang="cs-CZ" dirty="0">
                <a:sym typeface="Wingdings" panose="05000000000000000000" pitchFamily="2" charset="2"/>
              </a:rPr>
              <a:t> - viz. příští hodina</a:t>
            </a:r>
          </a:p>
          <a:p>
            <a:r>
              <a:rPr lang="cs-CZ" dirty="0">
                <a:sym typeface="Wingdings" panose="05000000000000000000" pitchFamily="2" charset="2"/>
              </a:rPr>
              <a:t>Výjimky pro rozvojové země – mírnější povinnosti snížení ochrany, u řady z nich žádná povinnost snížit AMS 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b="1" dirty="0">
                <a:sym typeface="Wingdings" panose="05000000000000000000" pitchFamily="2" charset="2"/>
              </a:rPr>
              <a:t>Oproti ATC – je to stále živý instrument! </a:t>
            </a:r>
            <a:r>
              <a:rPr lang="cs-CZ" dirty="0">
                <a:sym typeface="Wingdings" panose="05000000000000000000" pitchFamily="2" charset="2"/>
              </a:rPr>
              <a:t>Zřizuje speciální režim, který dovoluje větší míru ochrany oproti GATT.</a:t>
            </a:r>
          </a:p>
        </p:txBody>
      </p:sp>
    </p:spTree>
    <p:extLst>
      <p:ext uri="{BB962C8B-B14F-4D97-AF65-F5344CB8AC3E}">
        <p14:creationId xmlns:p14="http://schemas.microsoft.com/office/powerpoint/2010/main" val="26677628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276AE1-4624-4260-A67D-78C346751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 o zemědělství - výsledky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3DDE7F-1701-4C5E-A1D8-CED084191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Celková ochrana ve vyspělých zemích zůstala vysoká</a:t>
            </a:r>
          </a:p>
          <a:p>
            <a:r>
              <a:rPr lang="cs-CZ" b="1" dirty="0"/>
              <a:t>Pokrok v „</a:t>
            </a:r>
            <a:r>
              <a:rPr lang="cs-CZ" b="1" dirty="0" err="1">
                <a:solidFill>
                  <a:srgbClr val="FF0000"/>
                </a:solidFill>
              </a:rPr>
              <a:t>decoupling</a:t>
            </a:r>
            <a:r>
              <a:rPr lang="cs-CZ" b="1" dirty="0"/>
              <a:t>“ – oddělení podpory od produkce a obchodu</a:t>
            </a:r>
          </a:p>
          <a:p>
            <a:r>
              <a:rPr lang="cs-CZ" dirty="0"/>
              <a:t>&gt; </a:t>
            </a:r>
            <a:r>
              <a:rPr lang="cs-CZ" b="1" dirty="0"/>
              <a:t>zemědělské dotace v EU bez ohledu na objem produkce</a:t>
            </a:r>
            <a:r>
              <a:rPr lang="cs-CZ" dirty="0"/>
              <a:t>, jen transfer bohatství, neovlivňuje podněty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071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258B70-0F38-4498-AD3F-B3A0675E0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Textil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913265-DC82-4F3D-B70A-84BE45020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pracovní sílu náročné</a:t>
            </a:r>
          </a:p>
          <a:p>
            <a:r>
              <a:rPr lang="cs-CZ" dirty="0"/>
              <a:t>Často první druh průmyslu (Průmyslová revoluce v Británii….)</a:t>
            </a:r>
          </a:p>
          <a:p>
            <a:r>
              <a:rPr lang="cs-CZ" dirty="0"/>
              <a:t>Původně zařazeno do GATT, ale strach USA z asijských zemí s levnou pracovní silou</a:t>
            </a:r>
          </a:p>
          <a:p>
            <a:r>
              <a:rPr lang="cs-CZ" dirty="0"/>
              <a:t>Vstup Japonska do GATT 1955 – „dobrovolné“ omezení vývozu do USA</a:t>
            </a:r>
          </a:p>
        </p:txBody>
      </p:sp>
    </p:spTree>
    <p:extLst>
      <p:ext uri="{BB962C8B-B14F-4D97-AF65-F5344CB8AC3E}">
        <p14:creationId xmlns:p14="http://schemas.microsoft.com/office/powerpoint/2010/main" val="8470598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03B984-3E37-4E7B-B46E-3EFDB6C5B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Katarské kolo (2001 - ∞) </a:t>
            </a:r>
            <a:br>
              <a:rPr lang="cs-CZ" dirty="0"/>
            </a:br>
            <a:r>
              <a:rPr lang="cs-CZ" dirty="0"/>
              <a:t>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9B9DE7-B0D9-4580-8C76-13DE6138A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Velký tlak rozvojových zemí na liberalizaci zemědělství</a:t>
            </a:r>
          </a:p>
          <a:p>
            <a:r>
              <a:rPr lang="cs-CZ" dirty="0"/>
              <a:t>Bavlna – „</a:t>
            </a:r>
            <a:r>
              <a:rPr lang="cs-CZ" dirty="0" err="1"/>
              <a:t>Cotton</a:t>
            </a:r>
            <a:r>
              <a:rPr lang="cs-CZ" dirty="0"/>
              <a:t> 4“ vs USA</a:t>
            </a:r>
          </a:p>
          <a:p>
            <a:r>
              <a:rPr lang="cs-CZ" dirty="0"/>
              <a:t>Řada koalic – G20 (většinou exportéři), G33 (rozvojové země dovážející jídlo)</a:t>
            </a:r>
          </a:p>
          <a:p>
            <a:r>
              <a:rPr lang="cs-CZ" dirty="0"/>
              <a:t>Nairobi 2015 – dohodnuta okamžitá eliminace exportních subvencí ve vyspělých zemích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0705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F0E603-ABE0-4EC5-B390-BF8AAB06E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dále?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540CB0-51CD-4D19-BB23-E662D34D1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Odpor zájmových skupin ve vyspělých zemích, </a:t>
            </a:r>
            <a:r>
              <a:rPr lang="cs-CZ" dirty="0" err="1"/>
              <a:t>LDCs</a:t>
            </a:r>
            <a:r>
              <a:rPr lang="cs-CZ" dirty="0"/>
              <a:t> nemají co nabídnout na výměnu</a:t>
            </a:r>
          </a:p>
          <a:p>
            <a:r>
              <a:rPr lang="cs-CZ" dirty="0"/>
              <a:t>&gt; použít WTO k upevnění národních reforem? </a:t>
            </a:r>
          </a:p>
          <a:p>
            <a:r>
              <a:rPr lang="cs-CZ" dirty="0"/>
              <a:t>&gt; specifické dohody o komoditách?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2371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18C3AC-3070-4B4A-9987-3BF5B803A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941A46-A052-4BBA-9ED9-FEEA01602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Děkuji za pozornost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548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E0EB05-D3E0-4F41-9056-548035F4B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Textil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D25BEB-47C2-4DED-9CF4-0F94D42A1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Příprava na Kennedyho kolo </a:t>
            </a:r>
            <a:r>
              <a:rPr lang="cs-CZ" dirty="0"/>
              <a:t>– Kennedyho administrativa potřebovala prosadit zákon, který by jí dal mandát k jednání = </a:t>
            </a:r>
            <a:r>
              <a:rPr lang="cs-CZ" dirty="0" err="1"/>
              <a:t>Trade</a:t>
            </a:r>
            <a:r>
              <a:rPr lang="cs-CZ" dirty="0"/>
              <a:t> </a:t>
            </a:r>
            <a:r>
              <a:rPr lang="cs-CZ" dirty="0" err="1"/>
              <a:t>Expansion</a:t>
            </a:r>
            <a:r>
              <a:rPr lang="cs-CZ" dirty="0"/>
              <a:t> </a:t>
            </a:r>
            <a:r>
              <a:rPr lang="cs-CZ" dirty="0" err="1"/>
              <a:t>Act</a:t>
            </a:r>
            <a:r>
              <a:rPr lang="cs-CZ" dirty="0"/>
              <a:t> 1962</a:t>
            </a:r>
          </a:p>
          <a:p>
            <a:r>
              <a:rPr lang="cs-CZ" dirty="0"/>
              <a:t>Odpor zájmových skupin (podnikatelé a odbory v textilním průmyslu) </a:t>
            </a:r>
          </a:p>
          <a:p>
            <a:r>
              <a:rPr lang="cs-CZ" dirty="0"/>
              <a:t>&gt; Kennedyho administrativa jako ústupek protlačila </a:t>
            </a:r>
            <a:r>
              <a:rPr lang="cs-CZ" b="1" dirty="0" err="1"/>
              <a:t>Short</a:t>
            </a:r>
            <a:r>
              <a:rPr lang="cs-CZ" b="1" dirty="0"/>
              <a:t>-Term Arrangemen</a:t>
            </a:r>
            <a:r>
              <a:rPr lang="cs-CZ" dirty="0"/>
              <a:t>t on </a:t>
            </a:r>
            <a:r>
              <a:rPr lang="cs-CZ" dirty="0" err="1"/>
              <a:t>Cotton</a:t>
            </a:r>
            <a:r>
              <a:rPr lang="cs-CZ" dirty="0"/>
              <a:t> </a:t>
            </a:r>
            <a:r>
              <a:rPr lang="cs-CZ" dirty="0" err="1"/>
              <a:t>Textiles</a:t>
            </a:r>
            <a:r>
              <a:rPr lang="cs-CZ" dirty="0"/>
              <a:t> (1961), který rychle nahradil </a:t>
            </a:r>
            <a:r>
              <a:rPr lang="en-US" b="1" dirty="0"/>
              <a:t>Long-Term Arrangement </a:t>
            </a:r>
            <a:r>
              <a:rPr lang="en-US" dirty="0"/>
              <a:t>regarding International Trade in Cotton Textiles </a:t>
            </a:r>
            <a:r>
              <a:rPr lang="cs-CZ" b="1" dirty="0"/>
              <a:t>(LTA; 1962)</a:t>
            </a:r>
          </a:p>
          <a:p>
            <a:endParaRPr lang="cs-CZ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78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E0EB05-D3E0-4F41-9056-548035F4B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Textil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D25BEB-47C2-4DED-9CF4-0F94D42A1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Příprava na Kennedyho kolo – Kennedyho administrativa potřebovala prosadit zákon, který by jí dal mandát k jednání = </a:t>
            </a:r>
            <a:r>
              <a:rPr lang="cs-CZ" dirty="0" err="1"/>
              <a:t>Trade</a:t>
            </a:r>
            <a:r>
              <a:rPr lang="cs-CZ" dirty="0"/>
              <a:t> </a:t>
            </a:r>
            <a:r>
              <a:rPr lang="cs-CZ" dirty="0" err="1"/>
              <a:t>Expansion</a:t>
            </a:r>
            <a:r>
              <a:rPr lang="cs-CZ" dirty="0"/>
              <a:t> </a:t>
            </a:r>
            <a:r>
              <a:rPr lang="cs-CZ" dirty="0" err="1"/>
              <a:t>Act</a:t>
            </a:r>
            <a:r>
              <a:rPr lang="cs-CZ" dirty="0"/>
              <a:t> 1962</a:t>
            </a:r>
          </a:p>
          <a:p>
            <a:r>
              <a:rPr lang="cs-CZ" dirty="0"/>
              <a:t>Odpor zájmových skupin (podnikatelé a odbory v textilním průmyslu) </a:t>
            </a:r>
          </a:p>
          <a:p>
            <a:r>
              <a:rPr lang="cs-CZ" dirty="0"/>
              <a:t>&gt; Kennedyho administrativa jako ústupek protlačila </a:t>
            </a:r>
            <a:r>
              <a:rPr lang="cs-CZ" dirty="0" err="1"/>
              <a:t>Short</a:t>
            </a:r>
            <a:r>
              <a:rPr lang="cs-CZ" dirty="0"/>
              <a:t>-Term Arrangement on </a:t>
            </a:r>
            <a:r>
              <a:rPr lang="cs-CZ" dirty="0" err="1">
                <a:solidFill>
                  <a:srgbClr val="FF0000"/>
                </a:solidFill>
              </a:rPr>
              <a:t>Cotton</a:t>
            </a:r>
            <a:r>
              <a:rPr lang="cs-CZ" dirty="0"/>
              <a:t> </a:t>
            </a:r>
            <a:r>
              <a:rPr lang="cs-CZ" dirty="0" err="1"/>
              <a:t>Textiles</a:t>
            </a:r>
            <a:r>
              <a:rPr lang="cs-CZ" dirty="0"/>
              <a:t> (1961), který rychle nahradil </a:t>
            </a:r>
            <a:r>
              <a:rPr lang="en-US" dirty="0"/>
              <a:t>Long-Term Arrangement regarding International Trade in </a:t>
            </a:r>
            <a:r>
              <a:rPr lang="en-US" dirty="0">
                <a:solidFill>
                  <a:srgbClr val="FF0000"/>
                </a:solidFill>
              </a:rPr>
              <a:t>Cotton</a:t>
            </a:r>
            <a:r>
              <a:rPr lang="en-US" dirty="0"/>
              <a:t> Textiles </a:t>
            </a:r>
            <a:r>
              <a:rPr lang="cs-CZ" dirty="0"/>
              <a:t>(LTA; 1962)</a:t>
            </a:r>
          </a:p>
          <a:p>
            <a:r>
              <a:rPr lang="cs-CZ" b="1" dirty="0"/>
              <a:t>Pouze textil vyráběný z bavlny!</a:t>
            </a:r>
          </a:p>
        </p:txBody>
      </p:sp>
    </p:spTree>
    <p:extLst>
      <p:ext uri="{BB962C8B-B14F-4D97-AF65-F5344CB8AC3E}">
        <p14:creationId xmlns:p14="http://schemas.microsoft.com/office/powerpoint/2010/main" val="1522684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6ED577-7C31-4FCE-BA57-F157B68B0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Long Term Arrangement (LTA)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9C21F1-2328-4E85-BD49-580250AE9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&gt; Síť bilaterálních kvót a dobrovolných omezení </a:t>
            </a:r>
            <a:r>
              <a:rPr lang="cs-CZ" b="1" dirty="0" err="1"/>
              <a:t>exporti</a:t>
            </a:r>
            <a:endParaRPr lang="cs-CZ" b="1" dirty="0"/>
          </a:p>
          <a:p>
            <a:r>
              <a:rPr lang="cs-CZ" b="1" dirty="0"/>
              <a:t>Diskriminační, porušení zákazu kvantitativních omezení</a:t>
            </a:r>
          </a:p>
          <a:p>
            <a:r>
              <a:rPr lang="cs-CZ" b="1" dirty="0"/>
              <a:t>&gt; Proti pravidlům GATT!</a:t>
            </a:r>
          </a:p>
          <a:p>
            <a:endParaRPr lang="cs-CZ" b="1" dirty="0"/>
          </a:p>
          <a:p>
            <a:r>
              <a:rPr lang="cs-CZ" dirty="0"/>
              <a:t>V původním </a:t>
            </a:r>
            <a:r>
              <a:rPr lang="cs-CZ" dirty="0" err="1"/>
              <a:t>Short</a:t>
            </a:r>
            <a:r>
              <a:rPr lang="cs-CZ" dirty="0"/>
              <a:t>-Term Arrangement byly mezi jednotlivými státy domluveny </a:t>
            </a:r>
            <a:r>
              <a:rPr lang="cs-CZ" b="1" dirty="0"/>
              <a:t>limity exportu </a:t>
            </a:r>
            <a:r>
              <a:rPr lang="cs-CZ" dirty="0"/>
              <a:t>(např. UK a Indie)</a:t>
            </a:r>
          </a:p>
          <a:p>
            <a:r>
              <a:rPr lang="cs-CZ" dirty="0"/>
              <a:t>LTA stanovil, že export bavlněného textilu může oproti těmto kvótám růst maximálně </a:t>
            </a:r>
            <a:r>
              <a:rPr lang="cs-CZ" b="1" dirty="0"/>
              <a:t>o 5 ročně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362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B2EE54-C090-4D21-B17F-3904573DB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osoba, interiér, fotka, skupina&#10;&#10;Popis byl vytvořen automaticky">
            <a:extLst>
              <a:ext uri="{FF2B5EF4-FFF2-40B4-BE49-F238E27FC236}">
                <a16:creationId xmlns:a16="http://schemas.microsoft.com/office/drawing/2014/main" id="{BCA661C4-DA75-4582-B382-28F4D8A545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39207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8BFBB1-27CC-41D1-A31E-113861CC0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interiér, osoba, strop, sledování&#10;&#10;Popis byl vytvořen automaticky">
            <a:extLst>
              <a:ext uri="{FF2B5EF4-FFF2-40B4-BE49-F238E27FC236}">
                <a16:creationId xmlns:a16="http://schemas.microsoft.com/office/drawing/2014/main" id="{946EB370-A92E-40AE-95E0-FEB66A349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031" y="487964"/>
            <a:ext cx="4833937" cy="5882072"/>
          </a:xfrm>
        </p:spPr>
      </p:pic>
    </p:spTree>
    <p:extLst>
      <p:ext uri="{BB962C8B-B14F-4D97-AF65-F5344CB8AC3E}">
        <p14:creationId xmlns:p14="http://schemas.microsoft.com/office/powerpoint/2010/main" val="34449980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1747</Words>
  <Application>Microsoft Office PowerPoint</Application>
  <PresentationFormat>Širokoúhlá obrazovka</PresentationFormat>
  <Paragraphs>167</Paragraphs>
  <Slides>42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Motiv Office</vt:lpstr>
      <vt:lpstr>Obchod s textilem a zemědělskými produkty</vt:lpstr>
      <vt:lpstr>Minulá hodina</vt:lpstr>
      <vt:lpstr>Textil a zemědělství</vt:lpstr>
      <vt:lpstr>Textil</vt:lpstr>
      <vt:lpstr>Textil</vt:lpstr>
      <vt:lpstr>Textil</vt:lpstr>
      <vt:lpstr>Long Term Arrangement (LTA)</vt:lpstr>
      <vt:lpstr>Prezentace aplikace PowerPoint</vt:lpstr>
      <vt:lpstr>Prezentace aplikace PowerPoint</vt:lpstr>
      <vt:lpstr>MFA</vt:lpstr>
      <vt:lpstr>MFA</vt:lpstr>
      <vt:lpstr>LTA a MFA</vt:lpstr>
      <vt:lpstr>Prezentace aplikace PowerPoint</vt:lpstr>
      <vt:lpstr>Prezentace aplikace PowerPoint</vt:lpstr>
      <vt:lpstr>Uruguayské kolo</vt:lpstr>
      <vt:lpstr>Agreement on Textiles and Clothing</vt:lpstr>
      <vt:lpstr>Agreement on Textiles and Clothing</vt:lpstr>
      <vt:lpstr>Výsledky ATC</vt:lpstr>
      <vt:lpstr>Prezentace aplikace PowerPoint</vt:lpstr>
      <vt:lpstr>Zemědělství – vyspělé země</vt:lpstr>
      <vt:lpstr>Problém kolektivní akce</vt:lpstr>
      <vt:lpstr>Zemědělství – vyspělé země</vt:lpstr>
      <vt:lpstr>Prezentace aplikace PowerPoint</vt:lpstr>
      <vt:lpstr>Zemědělství – rozvojové země</vt:lpstr>
      <vt:lpstr>Prezentace aplikace PowerPoint</vt:lpstr>
      <vt:lpstr>Zemědělství – rozvojové země</vt:lpstr>
      <vt:lpstr>Zemědělství – GATT 1947</vt:lpstr>
      <vt:lpstr>Zemědělství – GATT 1947</vt:lpstr>
      <vt:lpstr>Případová studie – původní CAP</vt:lpstr>
      <vt:lpstr>Případová studie – původní CAP</vt:lpstr>
      <vt:lpstr>Prezentace aplikace PowerPoint</vt:lpstr>
      <vt:lpstr>Případová studie – cukr v EU</vt:lpstr>
      <vt:lpstr>Případová studie – cukr v EU</vt:lpstr>
      <vt:lpstr>Uruguayské kolo</vt:lpstr>
      <vt:lpstr>Dohoda o zemědělství</vt:lpstr>
      <vt:lpstr>Dohoda o zemědělství – přístup na trh</vt:lpstr>
      <vt:lpstr>Dohoda o zemědělství</vt:lpstr>
      <vt:lpstr>Dohoda o zemědělství</vt:lpstr>
      <vt:lpstr>Dohoda o zemědělství - výsledky</vt:lpstr>
      <vt:lpstr>Katarské kolo (2001 - ∞)   </vt:lpstr>
      <vt:lpstr>Co dále?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Obchod se textilem a zemědělskými produkty</dc:title>
  <dc:creator>Svatoň</dc:creator>
  <cp:lastModifiedBy>Svatoň</cp:lastModifiedBy>
  <cp:revision>64</cp:revision>
  <dcterms:created xsi:type="dcterms:W3CDTF">2020-02-13T10:45:04Z</dcterms:created>
  <dcterms:modified xsi:type="dcterms:W3CDTF">2020-04-06T14:33:59Z</dcterms:modified>
</cp:coreProperties>
</file>