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3" r:id="rId16"/>
    <p:sldId id="270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02E4D-00E3-4666-9CEB-04C1059B2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217EC5-A3C0-4766-969A-4395029B0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B906F8-C61A-46A7-B7CB-0B0A5F0E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C0E3B4-C231-41C7-A583-3978FB66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84DC86-872E-460C-B0A7-B58D86D65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0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CA377-3C63-4728-8FD6-72ECAA2E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054969-9417-4014-A45E-293090757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0B1DFC-7C49-4987-9DBC-D9B73CA5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93F567-2E0A-468B-8E09-1EDB7CB23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242650-9766-46D2-95C2-61998078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0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181E93-E013-44A8-8D9A-BC3F6D5941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8ECD02-A133-43E2-B5D0-90775C2A3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269A3A-9529-4F67-AAF6-A5941C63D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D79C44-ECF0-48AA-9372-1019102C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A14CF7-03BE-4FFD-99AA-7B17AD63A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6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6D888-E7B4-4E5D-AB07-3C0EC3B55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F9D025-DD6A-4697-88F8-28DF0122D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3E640E-7B5A-449D-90D8-E6EDFC6C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986B81-60D3-4282-90C3-074FBD3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1EFE69-0D9F-44CB-8CA8-2A252699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3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5C4F9-E3BA-4E32-A0F6-717EBCA93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CA7C77-86D5-4D69-9055-BE2EC1641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ACA6DF-C16D-4FA4-80AD-30F5ED7D8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9B1CF9-27A1-41EB-9DAF-85D513244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C3A3E5-B198-43D5-9403-4F1AC101C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7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C12AE-ED8E-46BA-A040-C3A599C2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5578C7-EADC-41F2-A6A7-40303A50A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BE997C-475B-41D6-8DE7-5903F957F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05B09D-5AF5-4F17-A39C-AEE8A549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DC3C1F-5732-466C-94DA-800B6DC4E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7F3A68-069C-4E97-80F6-BE567AD38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1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A8556-F9FA-4EE2-8DE5-3F6E56870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13B26A-0473-41B9-AE17-5DC1928B4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3F4F4C-DAA6-49F5-A2E9-BCC9D16F5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15B0DCD-A848-45DA-8EE4-1C4B8A0AB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1EA023-794A-4F55-9B42-30E6B451A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28FFFE-3AAA-45BB-ABFA-9A41FE9E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9DD2084-5F11-48B8-9496-AFC242D6B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7D3DC39-E8D2-4945-9DA4-D2362D5DF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3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100F2-BC2B-4928-BC71-90D92E6D7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6429EF-16EA-4B7B-AFF9-42DC8DF9D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EA9D51-A7B3-444E-AFD6-1AA2750B5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B2D852-6978-4470-9F21-66D50FCAA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0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10E3FB1-FFD4-4859-A496-D2B8579CB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150E0C-C55B-4CAD-8E5E-8F8B27417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EEDD3F-9AA5-4524-B0F5-3D9EEE8F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C8830-B87A-4B58-B357-9CFDC4EC0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4CDEA3-DDDE-4A83-AE75-6724A805A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652DED8-DF32-4B7A-802F-434CBFA6D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A38AB0-D1B9-45F5-94A4-2420EA2B1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B71045-C70D-42D1-93AB-1CC63B62F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7A010E-AD80-45C5-A6BF-18F72359E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4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67D1E-3DBA-42BC-ACEB-0C816DF8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CD1851E-2517-42FB-A911-3DCCE86299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CF3A02-1520-420E-9FFB-FED41AF4F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85C169-F8F1-47BD-AF8D-29FE05A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6E461C-2564-4243-8ED0-6FD87F613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C49B4B-E6B6-4C14-8585-47FE0D22B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9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0EE75A-126D-43F1-ACEC-E04268A10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BB022A-5DEE-4808-A4D8-B6E56DF73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3F67BC-0D85-4765-BCFE-E32A9EB73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EB126-245E-44D1-80AC-6F7D962DD78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69D347-8360-4659-9DD5-1A525D020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2A3C7C-12BB-4175-88BC-C6267D3FE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0F7D-CB1D-467D-9377-670B4EF4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5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3219B-0B57-46EC-9253-A6627E1AB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WTO a </a:t>
            </a:r>
            <a:r>
              <a:rPr lang="cs-CZ" dirty="0" err="1"/>
              <a:t>nutshell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82FFF5-68B2-4251-9438-1F941C5375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68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A1DA0-0665-4725-9C09-2D4258EAC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F4EFFF-BABA-4C6A-A517-15304041F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Jinými slovy, WTO slouží jako </a:t>
            </a:r>
          </a:p>
          <a:p>
            <a:r>
              <a:rPr lang="cs-CZ" dirty="0"/>
              <a:t>1) Organizace založená na pravidlech (smlouvy)</a:t>
            </a:r>
          </a:p>
          <a:p>
            <a:r>
              <a:rPr lang="cs-CZ" dirty="0"/>
              <a:t>2) Fórum pro jednání o liberalizaci obchodu (= kola jednání) </a:t>
            </a:r>
          </a:p>
          <a:p>
            <a:r>
              <a:rPr lang="cs-CZ" dirty="0"/>
              <a:t>3) Systém řešení sporů (když někdo porušuje své závazky)</a:t>
            </a:r>
          </a:p>
          <a:p>
            <a:endParaRPr lang="cs-CZ" dirty="0"/>
          </a:p>
          <a:p>
            <a:r>
              <a:rPr lang="cs-CZ" b="1" dirty="0"/>
              <a:t>Neúspěch Doha </a:t>
            </a:r>
            <a:r>
              <a:rPr lang="cs-CZ" b="1" dirty="0" err="1"/>
              <a:t>round</a:t>
            </a:r>
            <a:r>
              <a:rPr lang="cs-CZ" b="1" dirty="0"/>
              <a:t> tak neznamená irelevanci WTO, bod 1 a 3 zůstávají zachovány</a:t>
            </a:r>
          </a:p>
          <a:p>
            <a:r>
              <a:rPr lang="cs-CZ" dirty="0"/>
              <a:t>Větší problém představuje snaha Trumpovy administrativy sabotovat fungování DSB…..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27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91BC8-3AF4-46F0-9D05-837F835B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Netarifní překážky vs. výjimky z režimu GATT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5A9E2B-7E04-47F5-9348-C178E610E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Oboje se to řadí do tzv. Nového protekcionismu – jsou to snahy najít jinou ochranu trhu po celkové liberalizaci</a:t>
            </a:r>
          </a:p>
          <a:p>
            <a:endParaRPr lang="cs-CZ" dirty="0"/>
          </a:p>
          <a:p>
            <a:r>
              <a:rPr lang="cs-CZ" b="1" dirty="0"/>
              <a:t>Ale jsou to dvě úplně jiné věci!</a:t>
            </a:r>
          </a:p>
          <a:p>
            <a:r>
              <a:rPr lang="cs-CZ" dirty="0"/>
              <a:t>Netarifní překážky – nějaký standard na kvalitu zboží, způsob výroby…</a:t>
            </a:r>
          </a:p>
          <a:p>
            <a:r>
              <a:rPr lang="cs-CZ" dirty="0"/>
              <a:t>Výjimka – na jejím základě je možné zvýšit clo, případně někdy i uvalit kvótu – </a:t>
            </a:r>
            <a:r>
              <a:rPr lang="cs-CZ" dirty="0">
                <a:solidFill>
                  <a:srgbClr val="FF0000"/>
                </a:solidFill>
              </a:rPr>
              <a:t>není to netarifní!</a:t>
            </a:r>
          </a:p>
        </p:txBody>
      </p:sp>
    </p:spTree>
    <p:extLst>
      <p:ext uri="{BB962C8B-B14F-4D97-AF65-F5344CB8AC3E}">
        <p14:creationId xmlns:p14="http://schemas.microsoft.com/office/powerpoint/2010/main" val="3352596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91BC8-3AF4-46F0-9D05-837F835B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Netarifní překážky vs. výjimky z režimu GATT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5A9E2B-7E04-47F5-9348-C178E610E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pravidla pro netarifní překážky – zase MFN a národní zacházení – </a:t>
            </a:r>
            <a:r>
              <a:rPr lang="cs-CZ" dirty="0">
                <a:solidFill>
                  <a:srgbClr val="FF0000"/>
                </a:solidFill>
              </a:rPr>
              <a:t>stejně jako pro cla!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  <a:p>
            <a:r>
              <a:rPr lang="cs-CZ" dirty="0"/>
              <a:t>Jenom tu neexistuje žádné „schéma netarifních překážek“ – je jich obrovské množství, na rozdíl od cel nejsou nikde vypsané a je těžké je kvantifikovat</a:t>
            </a:r>
          </a:p>
          <a:p>
            <a:endParaRPr lang="cs-CZ" dirty="0"/>
          </a:p>
          <a:p>
            <a:r>
              <a:rPr lang="cs-CZ" dirty="0"/>
              <a:t>Na základě výjimek lze prolomit celní závazek a často i principy nediskriminace – např. antidumpingová ochrana směřuje vůči konkrétnímu státu a je tím pádem diskriminační</a:t>
            </a:r>
          </a:p>
        </p:txBody>
      </p:sp>
    </p:spTree>
    <p:extLst>
      <p:ext uri="{BB962C8B-B14F-4D97-AF65-F5344CB8AC3E}">
        <p14:creationId xmlns:p14="http://schemas.microsoft.com/office/powerpoint/2010/main" val="43562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DD725-7D96-4A4B-A262-12F0CCD5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Subvence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2AFB83-E586-48C6-B461-402A6EAB7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Existují dva rozdílné režimy </a:t>
            </a:r>
          </a:p>
          <a:p>
            <a:r>
              <a:rPr lang="cs-CZ" dirty="0"/>
              <a:t>– jeden pro průmyslové zboží, který popisuje Dohoda o subvencích a vyvažovacích opatřeních, jeden pro zemědělské produkty, který popisuje Dohoda o zemědělství</a:t>
            </a:r>
          </a:p>
          <a:p>
            <a:r>
              <a:rPr lang="cs-CZ" dirty="0"/>
              <a:t>Hlavní myšlenka je ale v obou případech stejná – je </a:t>
            </a:r>
            <a:r>
              <a:rPr lang="cs-CZ" dirty="0">
                <a:solidFill>
                  <a:srgbClr val="FF0000"/>
                </a:solidFill>
              </a:rPr>
              <a:t>zakázáno</a:t>
            </a:r>
            <a:r>
              <a:rPr lang="cs-CZ" dirty="0"/>
              <a:t> subvencovat export, naopak je </a:t>
            </a:r>
            <a:r>
              <a:rPr lang="cs-CZ" dirty="0">
                <a:solidFill>
                  <a:srgbClr val="00B050"/>
                </a:solidFill>
              </a:rPr>
              <a:t>povoleno </a:t>
            </a:r>
            <a:r>
              <a:rPr lang="cs-CZ" dirty="0"/>
              <a:t>poskytovat subvence, které neovlivňují obchod – transfery, podpora výzkumu</a:t>
            </a:r>
          </a:p>
          <a:p>
            <a:r>
              <a:rPr lang="cs-CZ" dirty="0"/>
              <a:t>Ideální je </a:t>
            </a:r>
            <a:r>
              <a:rPr lang="cs-CZ" b="1" dirty="0" err="1"/>
              <a:t>decoupling</a:t>
            </a:r>
            <a:r>
              <a:rPr lang="cs-CZ" b="1" dirty="0"/>
              <a:t> </a:t>
            </a:r>
            <a:r>
              <a:rPr lang="cs-CZ" dirty="0"/>
              <a:t>– tvorba subvencí, které nezasahují do produkce a ceny výrobku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15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3A3C6-4689-44E0-9D34-4475D32C5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E74F87-FA0A-4A1A-A248-F809F00D3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je </a:t>
            </a:r>
            <a:r>
              <a:rPr lang="cs-CZ" dirty="0">
                <a:solidFill>
                  <a:srgbClr val="FF0000"/>
                </a:solidFill>
              </a:rPr>
              <a:t>proti pravidlům WTO </a:t>
            </a:r>
            <a:r>
              <a:rPr lang="cs-CZ" dirty="0"/>
              <a:t>dát 1 000 euro každému evropskému farmáři, který vyveze do USA tunu kukuřice – protože je to nefér konkurence pro americké farmáře</a:t>
            </a:r>
          </a:p>
          <a:p>
            <a:r>
              <a:rPr lang="cs-CZ" dirty="0"/>
              <a:t>= je </a:t>
            </a:r>
            <a:r>
              <a:rPr lang="cs-CZ" dirty="0">
                <a:solidFill>
                  <a:srgbClr val="00B050"/>
                </a:solidFill>
              </a:rPr>
              <a:t>v souladu s pravidly WTO </a:t>
            </a:r>
            <a:r>
              <a:rPr lang="cs-CZ" dirty="0"/>
              <a:t>dát 1 000 euro každému evropskému farmáři bez ohledu na to, co dělá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21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94782-51B1-4790-8925-E4938D6E4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WTO a volný trh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63CAE3-FF9C-4E93-8B13-FC97DCCFF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WTO je kritiky často vnímána jako nástroj bezbřehé globalizace, ničím neomezovaného kapitalismu a „neoliberalismu“, toto ale opomíjí, že </a:t>
            </a:r>
            <a:r>
              <a:rPr lang="cs-CZ" dirty="0">
                <a:solidFill>
                  <a:srgbClr val="00B050"/>
                </a:solidFill>
              </a:rPr>
              <a:t>dohody WTO jsou ve skutečnosti úzce vymezené a nechávají státům široké pole působnosti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37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BA437-5702-4AE3-BA83-D1E5D0CE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WTO a volný trh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EB364-3D67-408A-A410-A8600BF98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WTO nepožaduje volný trh, nezakazuje státní zásahy do ekonomiky!</a:t>
            </a:r>
          </a:p>
          <a:p>
            <a:r>
              <a:rPr lang="cs-CZ" dirty="0"/>
              <a:t>1) Je možné vytvářet přísné regulace pro životní prostředí nebo ochranu spotřebitele, </a:t>
            </a:r>
            <a:r>
              <a:rPr lang="cs-CZ" dirty="0">
                <a:solidFill>
                  <a:srgbClr val="00B050"/>
                </a:solidFill>
              </a:rPr>
              <a:t>pokud jsou nediskriminační</a:t>
            </a:r>
          </a:p>
          <a:p>
            <a:r>
              <a:rPr lang="cs-CZ" dirty="0"/>
              <a:t>2) Je možné podporovat některé skupiny obyvatel nebo sektory ekonomiky, </a:t>
            </a:r>
            <a:r>
              <a:rPr lang="cs-CZ" dirty="0">
                <a:solidFill>
                  <a:srgbClr val="00B050"/>
                </a:solidFill>
              </a:rPr>
              <a:t>pokud to přímo nevede ke zvýšení exportu</a:t>
            </a:r>
          </a:p>
          <a:p>
            <a:r>
              <a:rPr lang="cs-CZ" dirty="0"/>
              <a:t>3) Formálně je možné i zachovat si vysokou míru protekce – nikde není napsáno, že stát musí mít nízké celní závazky</a:t>
            </a:r>
          </a:p>
        </p:txBody>
      </p:sp>
    </p:spTree>
    <p:extLst>
      <p:ext uri="{BB962C8B-B14F-4D97-AF65-F5344CB8AC3E}">
        <p14:creationId xmlns:p14="http://schemas.microsoft.com/office/powerpoint/2010/main" val="4126921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BA437-5702-4AE3-BA83-D1E5D0CE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WTO a volný trh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EB364-3D67-408A-A410-A8600BF98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WTO nepožaduje volný trh, nezakazuje státní zásahy do ekonomiky!</a:t>
            </a:r>
          </a:p>
          <a:p>
            <a:r>
              <a:rPr lang="cs-CZ" dirty="0"/>
              <a:t>1) Je možné vytvářet přísné regulace pro životní prostředí nebo ochranu spotřebitele, pokud jsou nediskriminační</a:t>
            </a:r>
          </a:p>
          <a:p>
            <a:r>
              <a:rPr lang="cs-CZ" dirty="0"/>
              <a:t>2) Je možné podporovat některé skupiny obyvatel nebo sektory ekonomiky, pokud to přímo nevede ke zvýšení exportu</a:t>
            </a:r>
          </a:p>
          <a:p>
            <a:r>
              <a:rPr lang="cs-CZ" dirty="0"/>
              <a:t>3) Formálně je možné i zachovat si vysokou míru protekce – nikde není napsáno, že stát musí mít nízké celní závazky </a:t>
            </a:r>
            <a:r>
              <a:rPr lang="cs-CZ" dirty="0">
                <a:solidFill>
                  <a:srgbClr val="FF0000"/>
                </a:solidFill>
              </a:rPr>
              <a:t>- de facto se ale stát při vstupu musí zavázat k liberalizaci, jinak ostatní nebudou souhlasit s jeho vstupem</a:t>
            </a:r>
            <a:endParaRPr lang="en-US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54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D2917-D675-4195-A69E-ABC5A7203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244D5-09F6-4D4A-AB49-BE0718E53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Shrnutí nejzásadnějších věcí, které byste měli vědět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70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066C2-477C-4296-A092-A7049AE5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D0F32-5EE8-41AD-A043-7C0CE7C2B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základní smlouvy – GATT 1994, GATS a TRIPS</a:t>
            </a:r>
          </a:p>
          <a:p>
            <a:r>
              <a:rPr lang="cs-CZ" dirty="0"/>
              <a:t>Jsou na stejné úrovni, každá řeší něco jiného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27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066C2-477C-4296-A092-A7049AE5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D0F32-5EE8-41AD-A043-7C0CE7C2B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GATT 1994 – novelizovaná verze starého GATT z roku 1947</a:t>
            </a:r>
          </a:p>
          <a:p>
            <a:r>
              <a:rPr lang="cs-CZ" dirty="0"/>
              <a:t>= Nejstarší a nejpropracovanější smlouva</a:t>
            </a:r>
          </a:p>
          <a:p>
            <a:r>
              <a:rPr lang="cs-CZ" dirty="0"/>
              <a:t>Doplňují ji speciální dohody, které řeší složité a kontroverzní problémy – antidumping, netarifní překážky, </a:t>
            </a:r>
            <a:r>
              <a:rPr lang="cs-CZ" dirty="0" err="1"/>
              <a:t>TRIMs</a:t>
            </a:r>
            <a:r>
              <a:rPr lang="cs-CZ" dirty="0"/>
              <a:t>…. – </a:t>
            </a:r>
            <a:r>
              <a:rPr lang="cs-CZ" dirty="0">
                <a:solidFill>
                  <a:srgbClr val="FF0000"/>
                </a:solidFill>
              </a:rPr>
              <a:t>u GATS a TRIPS nic takového neexistuje</a:t>
            </a:r>
          </a:p>
          <a:p>
            <a:r>
              <a:rPr lang="cs-CZ" dirty="0"/>
              <a:t>Jsou k ní připojena schémata maximálních cel = obsahují celní závazky jednotlivých států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16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24D68-9E4A-4377-AB26-3BDF2B2F7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294C1F-3FE1-4F15-8A33-1A3A1F01D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 WTO se jedná o celních závazcích</a:t>
            </a:r>
          </a:p>
          <a:p>
            <a:r>
              <a:rPr lang="cs-CZ" dirty="0"/>
              <a:t>„Na auta neuvalíme clo vyšší než 10 %“</a:t>
            </a:r>
          </a:p>
          <a:p>
            <a:r>
              <a:rPr lang="cs-CZ" dirty="0"/>
              <a:t>&gt; Můžeme clo dále libovolně snižovat a potom ho zase zvýšit až zpět na 10 %, jsme při tom vázáni pouze principem MFN</a:t>
            </a:r>
          </a:p>
          <a:p>
            <a:endParaRPr lang="cs-CZ" dirty="0"/>
          </a:p>
          <a:p>
            <a:r>
              <a:rPr lang="cs-CZ" dirty="0"/>
              <a:t>Neexistuje povinnost přijmout celní závazek pro všechny typy zboží!</a:t>
            </a:r>
          </a:p>
          <a:p>
            <a:r>
              <a:rPr lang="cs-CZ" dirty="0"/>
              <a:t>Celní závazek může být velmi vysoký!</a:t>
            </a:r>
          </a:p>
          <a:p>
            <a:r>
              <a:rPr lang="cs-CZ" dirty="0"/>
              <a:t>Mít na produkt clo 10 000 % a žádný celní závazek není porušení pravidel člena WTO!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199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B78D3-DA24-4619-98C9-E21EADEDE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39577-709B-4A78-9341-F88FD1983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Mezinárodní obchodní režim </a:t>
            </a:r>
            <a:r>
              <a:rPr lang="cs-CZ" dirty="0"/>
              <a:t>= principy nediskriminace, které vyplývají přímo z GATT (MFN a národní zacházení) a jsou v podstatě neměnné + na jednáních přijaté celní závazky, které se postupně mění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9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23558-7E28-4C9D-98D0-67E0EC56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GATS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B2E06D-11F4-41B7-BEE0-9199DD0CC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být analogií GATT pro služby</a:t>
            </a:r>
          </a:p>
          <a:p>
            <a:r>
              <a:rPr lang="cs-CZ" dirty="0"/>
              <a:t>Ale složité, nepřehledné</a:t>
            </a:r>
          </a:p>
          <a:p>
            <a:r>
              <a:rPr lang="cs-CZ" dirty="0"/>
              <a:t>Národní zacházení jen na základě následného závazku</a:t>
            </a:r>
          </a:p>
          <a:p>
            <a:r>
              <a:rPr lang="cs-CZ" dirty="0"/>
              <a:t>Přístup na trh = povinnost upřesnit další překážky přístupu na trh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4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37434-63CB-4FDD-9D79-F542B8061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TRIPS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CF7EA-D346-4D93-8F0F-CD2C65554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Úplně jiné pojetí než GATT a GATS! </a:t>
            </a:r>
          </a:p>
          <a:p>
            <a:r>
              <a:rPr lang="cs-CZ" dirty="0"/>
              <a:t>Nejde o liberalizaci obchodu ale o stanovení celosvětových standardů duševního vlastnictví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15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905ED-6A63-4700-9A53-C0898AA4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BE6129-4F85-4209-9981-B93D7B629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Tyto smlouvy a následně sjednané celní závazky a závazky v oblasti služeb tvoří </a:t>
            </a:r>
            <a:r>
              <a:rPr lang="cs-CZ" b="1" dirty="0"/>
              <a:t>povinnosti členských států WTO</a:t>
            </a:r>
          </a:p>
          <a:p>
            <a:r>
              <a:rPr lang="cs-CZ" dirty="0"/>
              <a:t>Za jejich porušení může být členský stát v rámci WTO žalován = DSB</a:t>
            </a:r>
          </a:p>
          <a:p>
            <a:endParaRPr lang="cs-CZ" dirty="0"/>
          </a:p>
          <a:p>
            <a:r>
              <a:rPr lang="cs-CZ" dirty="0"/>
              <a:t>Orgán pro řešení sporů nemůže řešit nic, co není upraveno v některé ze smluv (směnné kurzy, pravidla pro investování…)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7050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835</Words>
  <Application>Microsoft Office PowerPoint</Application>
  <PresentationFormat>Širokoúhlá obrazovka</PresentationFormat>
  <Paragraphs>70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The WTO a nutshell</vt:lpstr>
      <vt:lpstr>Prezentace aplikace PowerPoint</vt:lpstr>
      <vt:lpstr>Struktura WTO</vt:lpstr>
      <vt:lpstr>Prezentace aplikace PowerPoint</vt:lpstr>
      <vt:lpstr>Prezentace aplikace PowerPoint</vt:lpstr>
      <vt:lpstr>Prezentace aplikace PowerPoint</vt:lpstr>
      <vt:lpstr>GATS</vt:lpstr>
      <vt:lpstr>TRIPS</vt:lpstr>
      <vt:lpstr>Prezentace aplikace PowerPoint</vt:lpstr>
      <vt:lpstr>Prezentace aplikace PowerPoint</vt:lpstr>
      <vt:lpstr>Netarifní překážky vs. výjimky z režimu GATT</vt:lpstr>
      <vt:lpstr>Netarifní překážky vs. výjimky z režimu GATT</vt:lpstr>
      <vt:lpstr>Subvence</vt:lpstr>
      <vt:lpstr>Prezentace aplikace PowerPoint</vt:lpstr>
      <vt:lpstr>WTO a volný trh</vt:lpstr>
      <vt:lpstr>WTO a volný trh</vt:lpstr>
      <vt:lpstr>WTO a volný trh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WTO a nutshell</dc:title>
  <dc:creator>Svatoň</dc:creator>
  <cp:lastModifiedBy>Svatoň</cp:lastModifiedBy>
  <cp:revision>13</cp:revision>
  <dcterms:created xsi:type="dcterms:W3CDTF">2020-06-08T12:09:48Z</dcterms:created>
  <dcterms:modified xsi:type="dcterms:W3CDTF">2020-06-11T07:38:10Z</dcterms:modified>
</cp:coreProperties>
</file>