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49" r:id="rId4"/>
    <p:sldId id="350" r:id="rId5"/>
    <p:sldId id="328" r:id="rId6"/>
    <p:sldId id="258" r:id="rId7"/>
    <p:sldId id="259" r:id="rId8"/>
    <p:sldId id="260" r:id="rId9"/>
    <p:sldId id="261" r:id="rId10"/>
    <p:sldId id="329" r:id="rId11"/>
    <p:sldId id="330" r:id="rId12"/>
    <p:sldId id="312" r:id="rId13"/>
    <p:sldId id="333" r:id="rId14"/>
    <p:sldId id="338" r:id="rId15"/>
    <p:sldId id="263" r:id="rId16"/>
    <p:sldId id="335" r:id="rId17"/>
    <p:sldId id="332" r:id="rId18"/>
    <p:sldId id="336" r:id="rId19"/>
    <p:sldId id="337" r:id="rId20"/>
    <p:sldId id="339" r:id="rId21"/>
    <p:sldId id="351" r:id="rId22"/>
    <p:sldId id="331" r:id="rId23"/>
    <p:sldId id="344" r:id="rId24"/>
    <p:sldId id="340" r:id="rId25"/>
    <p:sldId id="341" r:id="rId26"/>
    <p:sldId id="342" r:id="rId27"/>
    <p:sldId id="343" r:id="rId28"/>
    <p:sldId id="352" r:id="rId29"/>
    <p:sldId id="262" r:id="rId30"/>
    <p:sldId id="353" r:id="rId31"/>
    <p:sldId id="313" r:id="rId32"/>
    <p:sldId id="354" r:id="rId33"/>
    <p:sldId id="315" r:id="rId34"/>
    <p:sldId id="314" r:id="rId35"/>
    <p:sldId id="318" r:id="rId36"/>
    <p:sldId id="316" r:id="rId37"/>
    <p:sldId id="317" r:id="rId38"/>
    <p:sldId id="319" r:id="rId39"/>
    <p:sldId id="320" r:id="rId40"/>
    <p:sldId id="355" r:id="rId41"/>
    <p:sldId id="321" r:id="rId42"/>
    <p:sldId id="356" r:id="rId43"/>
    <p:sldId id="322" r:id="rId44"/>
    <p:sldId id="345" r:id="rId45"/>
    <p:sldId id="357" r:id="rId46"/>
    <p:sldId id="358" r:id="rId47"/>
    <p:sldId id="323" r:id="rId48"/>
    <p:sldId id="327" r:id="rId49"/>
    <p:sldId id="359" r:id="rId50"/>
    <p:sldId id="346" r:id="rId51"/>
    <p:sldId id="360" r:id="rId52"/>
    <p:sldId id="325" r:id="rId53"/>
    <p:sldId id="347" r:id="rId54"/>
    <p:sldId id="361" r:id="rId55"/>
    <p:sldId id="326" r:id="rId56"/>
    <p:sldId id="362" r:id="rId57"/>
    <p:sldId id="348" r:id="rId5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1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91F031-2616-4391-9E35-A6BD52739A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9A6740C-3D67-4A53-A875-A8BDF5170F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2D3E8D-9851-4335-A558-530FF48E4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2973-1C86-42D7-AAE8-06DECE53BA5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E13D32-4E2A-44F0-8930-05AF75367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CECBD4-D099-4D08-BAF6-BA3ACAF0C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26199-D957-4B94-86A0-AA738EE52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903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A91BC0-5F2D-4B39-BCE3-344D3CD64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5B9FF68-30D6-4085-817E-42FE4C8E12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17C50C8-B302-4551-BBE1-EBB0A72B7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2973-1C86-42D7-AAE8-06DECE53BA5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88FF69-95CF-4E9A-8EF9-7FA039AF7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D58BEDB-5702-4171-A55E-34B652598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26199-D957-4B94-86A0-AA738EE52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969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11D800E-EFD5-47BE-BBE2-0E0E333467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DC4D351-4139-4A1A-941C-0DC09AB00E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2AE645D-8D6B-4924-B353-16BF48BB6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2973-1C86-42D7-AAE8-06DECE53BA5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04EA23-FA68-40E9-A5ED-82863E7C4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21D68D-0E7A-425A-8D35-A6BA01FF7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26199-D957-4B94-86A0-AA738EE52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91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DD5FD8-5663-467E-AC06-13DB9BF09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4AB4D1-3237-4072-8ACB-D01789FCE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F747F4-E580-4879-94D7-079118054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2973-1C86-42D7-AAE8-06DECE53BA5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5BB7BB-CEB0-4858-85F5-0865185C1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84D903B-75CC-433C-A22E-BF4981FDA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26199-D957-4B94-86A0-AA738EE52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832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BBA5FB-2856-4A6F-89FD-9B81973CC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3A9F53F-F787-45A3-9B13-F8DCFAA62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A6BD1B7-2609-4DDB-843C-661032F33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2973-1C86-42D7-AAE8-06DECE53BA5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107296-3D11-4A88-BCD2-87E986B18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0E35F8-749B-4F88-861D-313125548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26199-D957-4B94-86A0-AA738EE52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758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E72792-83E5-4145-9A67-234BD718D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A9670C-6A39-4A99-9C9A-7763CDA673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50017AD-F823-4DA8-B24F-E11D2357BF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DA80EE7-A327-4817-918E-5BC3E864D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2973-1C86-42D7-AAE8-06DECE53BA5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FFEB6FA-6301-46E7-9344-037ECA1FB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B9028CB-AC9B-4440-8026-740B8434D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26199-D957-4B94-86A0-AA738EE52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360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561763-2783-47FD-B287-75F66C171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787F45B-1AFF-44EA-9FB0-2EFFDDDE3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B489AA0-7854-4B05-BCFF-BFA3994D96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E0199BF-E76D-4A36-9D1B-083883AAC9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32F9883-8457-446F-BE71-2C5A038018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1688922-8858-4079-8F6E-FEE5A1B94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2973-1C86-42D7-AAE8-06DECE53BA5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6286E90-4565-4823-BF42-210BE32D8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7D78A08-6B99-418E-AB7E-3A16E839C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26199-D957-4B94-86A0-AA738EE52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202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9047A5-38D6-4EDF-8619-98DBDCB6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D43CE8A-C7F4-4251-A570-A6CA52EF7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2973-1C86-42D7-AAE8-06DECE53BA5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A033192-DA9E-4A73-90BD-68B01AAF4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ED1BAB3-59A8-4047-BD61-79391D2EE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26199-D957-4B94-86A0-AA738EE52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2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9F0DEF7-BEEC-48EB-AFF0-94EC75452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2973-1C86-42D7-AAE8-06DECE53BA5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5588B08-BC51-48D8-9840-04A71EBC8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17897F3-1A47-48BD-8947-88D9C8148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26199-D957-4B94-86A0-AA738EE52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078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333428-3571-4B5C-9442-0CA0BAD71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72B88B-BABB-463E-A1A5-66C58C59C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A698652-D9FD-4281-95DD-2A27506BB6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25AE577-7A24-4A5D-8FD9-893256891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2973-1C86-42D7-AAE8-06DECE53BA5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89B1E02-95C1-4A60-83F2-2AD84ABD2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0A7D603-09FF-439D-B3C2-2F067E7B2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26199-D957-4B94-86A0-AA738EE52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60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3801B2-0ADB-4EFF-ACEF-46408AE5A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CEF03A2-108D-4D32-B5F1-697C918783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7F58D23-5616-4DB1-BE1B-08D9699D5C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9578260-DB5C-49E0-A07D-37A3C7717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2973-1C86-42D7-AAE8-06DECE53BA5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5FCEB80-8521-4E83-85C2-D8B9FBB61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4CAA7B2-4E3F-437D-AB3B-C795A93DA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26199-D957-4B94-86A0-AA738EE52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87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1B93056-02FF-4AB4-B3DC-F8E2EC64A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4C7064F-A3F4-47F7-8CDA-DFD172A3AC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9E7D250-4D4D-4C60-BA26-04A39BD721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92973-1C86-42D7-AAE8-06DECE53BA5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7647F9F-18D5-4B8A-9FE8-A5D9A99C47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CCFC93-2414-4C48-8EEA-E0F5938601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26199-D957-4B94-86A0-AA738EE52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663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eguardian.com/world/2019/dec/23/inside-chinese-qingpu-prison-forced-labour-claims-tesco-christmas-card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8DAD98-0B0F-43B4-A406-79FAADC80F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Výjimky z režimu GATT 1994</a:t>
            </a:r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F5C3B59-DAD6-4BBB-9565-F43F800F20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Mezinárodní obchodní režim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100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BEEF45-B441-4122-BEF7-62E34D9D3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Dočasné výjimky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F6C152-FB6B-41BF-9177-CC24A5E88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1) Antidumping (AD)</a:t>
            </a:r>
          </a:p>
          <a:p>
            <a:r>
              <a:rPr lang="cs-CZ" dirty="0"/>
              <a:t>2) Vyrovnávací opatření (=antisubvenční)</a:t>
            </a:r>
          </a:p>
          <a:p>
            <a:r>
              <a:rPr lang="cs-CZ" b="1" dirty="0">
                <a:solidFill>
                  <a:srgbClr val="FF0000"/>
                </a:solidFill>
              </a:rPr>
              <a:t>3) Platební bilance</a:t>
            </a:r>
          </a:p>
          <a:p>
            <a:r>
              <a:rPr lang="cs-CZ" dirty="0"/>
              <a:t>4) Nedospělá odvětví (infant </a:t>
            </a:r>
            <a:r>
              <a:rPr lang="cs-CZ" dirty="0" err="1"/>
              <a:t>industry</a:t>
            </a:r>
            <a:r>
              <a:rPr lang="cs-CZ" dirty="0"/>
              <a:t>)</a:t>
            </a:r>
          </a:p>
          <a:p>
            <a:r>
              <a:rPr lang="cs-CZ" dirty="0"/>
              <a:t>5) Ochranná opatření („</a:t>
            </a:r>
            <a:r>
              <a:rPr lang="cs-CZ" dirty="0" err="1"/>
              <a:t>safeguards</a:t>
            </a:r>
            <a:r>
              <a:rPr lang="cs-CZ" dirty="0"/>
              <a:t>“)</a:t>
            </a:r>
          </a:p>
          <a:p>
            <a:r>
              <a:rPr lang="cs-CZ" dirty="0"/>
              <a:t>6) Zvláštní výjimky (zemědělství)</a:t>
            </a:r>
          </a:p>
          <a:p>
            <a:r>
              <a:rPr lang="cs-CZ" dirty="0"/>
              <a:t>7) Obecná vynětí („</a:t>
            </a:r>
            <a:r>
              <a:rPr lang="cs-CZ" dirty="0" err="1"/>
              <a:t>general</a:t>
            </a:r>
            <a:r>
              <a:rPr lang="cs-CZ" dirty="0"/>
              <a:t> </a:t>
            </a:r>
            <a:r>
              <a:rPr lang="cs-CZ" dirty="0" err="1"/>
              <a:t>waivers</a:t>
            </a:r>
            <a:r>
              <a:rPr lang="cs-CZ" dirty="0"/>
              <a:t>“)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422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60A5C2-694C-4610-AA94-6ADE8254A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Trvalé výjimky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069320-3B4C-413D-8DC8-EEABCFF38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a) Obecné výjimky („General </a:t>
            </a:r>
            <a:r>
              <a:rPr lang="cs-CZ" b="1" dirty="0" err="1">
                <a:solidFill>
                  <a:srgbClr val="FF0000"/>
                </a:solidFill>
              </a:rPr>
              <a:t>exceptions</a:t>
            </a:r>
            <a:r>
              <a:rPr lang="cs-CZ" b="1" dirty="0">
                <a:solidFill>
                  <a:srgbClr val="FF0000"/>
                </a:solidFill>
              </a:rPr>
              <a:t>“)</a:t>
            </a:r>
          </a:p>
          <a:p>
            <a:r>
              <a:rPr lang="cs-CZ" b="1" dirty="0">
                <a:solidFill>
                  <a:srgbClr val="FF0000"/>
                </a:solidFill>
              </a:rPr>
              <a:t>b) Národní bezpečnost</a:t>
            </a:r>
          </a:p>
          <a:p>
            <a:r>
              <a:rPr lang="cs-CZ" dirty="0"/>
              <a:t>c) Opětovné sjednání či modifikace koncesí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882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65D210-55C0-4495-862A-E434C7887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Nad rámec GATT 1994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F5D92C-8BE1-4E83-AC22-97C4965A6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Pravidla pro uplatňování některých výjimek dále upravují specializované dohody:</a:t>
            </a:r>
          </a:p>
          <a:p>
            <a:endParaRPr lang="cs-CZ" dirty="0"/>
          </a:p>
          <a:p>
            <a:r>
              <a:rPr lang="cs-CZ" dirty="0"/>
              <a:t>Zemědělství, textil, technické překážky, sanitární a fytosanitární opatření, s obchodem spojená investiční opatření (</a:t>
            </a:r>
            <a:r>
              <a:rPr lang="cs-CZ" dirty="0" err="1"/>
              <a:t>TRIMs</a:t>
            </a:r>
            <a:r>
              <a:rPr lang="cs-CZ" dirty="0"/>
              <a:t>), </a:t>
            </a:r>
            <a:r>
              <a:rPr lang="cs-CZ" b="1" dirty="0">
                <a:solidFill>
                  <a:srgbClr val="FF0000"/>
                </a:solidFill>
              </a:rPr>
              <a:t>ochranná opatření, opatření pro ochranu platební bilance, antidumpingová opatření, subvence a vyvažující opatření</a:t>
            </a:r>
            <a:r>
              <a:rPr lang="cs-CZ" dirty="0"/>
              <a:t>, určování původu, celní oceňování, </a:t>
            </a:r>
            <a:r>
              <a:rPr lang="cs-CZ" dirty="0" err="1"/>
              <a:t>předzásilkové</a:t>
            </a:r>
            <a:r>
              <a:rPr lang="cs-CZ" dirty="0"/>
              <a:t> inspekce, importní licence, usnadňování obchodu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2990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350716-FE7F-43AB-9214-2B52C5D6F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Antidumping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B582FD-D8FB-4D8B-9466-2D2379CEE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Firma prodává zboží na exportním trhu levněji, než na domácím trhu</a:t>
            </a:r>
          </a:p>
          <a:p>
            <a:r>
              <a:rPr lang="cs-CZ" b="1" dirty="0"/>
              <a:t>Nebo jej prodává pod cenou produkce</a:t>
            </a:r>
          </a:p>
          <a:p>
            <a:r>
              <a:rPr lang="cs-CZ" b="1" dirty="0"/>
              <a:t>+ znamená to hrozbu pro s importem soupeřící producenty</a:t>
            </a:r>
          </a:p>
          <a:p>
            <a:r>
              <a:rPr lang="cs-CZ" b="1" dirty="0"/>
              <a:t>&gt; </a:t>
            </a:r>
            <a:r>
              <a:rPr lang="cs-CZ" b="1" dirty="0">
                <a:solidFill>
                  <a:srgbClr val="FF0000"/>
                </a:solidFill>
              </a:rPr>
              <a:t>antidumpingové clo</a:t>
            </a:r>
          </a:p>
          <a:p>
            <a:r>
              <a:rPr lang="cs-CZ" dirty="0"/>
              <a:t>Pro jeho uvalení je potřeba nalézt reálnou hodnotu zboží – buď rekonstruovat náklady produkce, nebo zjistit, za jakou cenu firma zboží prodává doma, nebo na třetím trhu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5875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46C80D-2BC6-4D58-A39C-5CEAF7B04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Antidumping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57D28A-B3D9-4E11-A907-4BE5603CC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Toto je často děláno pochybným způsobem </a:t>
            </a:r>
          </a:p>
          <a:p>
            <a:r>
              <a:rPr lang="cs-CZ" dirty="0"/>
              <a:t>Odhadované náklady jsou arbitrárně stanovovány vysoko – „V Číně to vyrobíte za 5 dolarů, ale u nás to stojí vyrobit 30 dolarů, což je pro nás normální cena, proto vám clo budeme počítat z 30 dolarů.“</a:t>
            </a:r>
          </a:p>
          <a:p>
            <a:r>
              <a:rPr lang="cs-CZ" dirty="0"/>
              <a:t>&gt; při clu </a:t>
            </a:r>
            <a:r>
              <a:rPr lang="cs-CZ" b="1" dirty="0"/>
              <a:t>20 % </a:t>
            </a:r>
            <a:r>
              <a:rPr lang="cs-CZ" dirty="0"/>
              <a:t>bude clo stanoveno na 6 dolarů, tj. </a:t>
            </a:r>
            <a:r>
              <a:rPr lang="cs-CZ" b="1" dirty="0"/>
              <a:t>120 %</a:t>
            </a:r>
            <a:r>
              <a:rPr lang="cs-CZ" dirty="0"/>
              <a:t> z 5 dolarů, za které čínská firma zboží prodává </a:t>
            </a:r>
            <a:r>
              <a:rPr lang="cs-CZ" dirty="0">
                <a:sym typeface="Wingdings" panose="05000000000000000000" pitchFamily="2" charset="2"/>
              </a:rPr>
              <a:t> </a:t>
            </a:r>
          </a:p>
          <a:p>
            <a:r>
              <a:rPr lang="cs-CZ" dirty="0">
                <a:sym typeface="Wingdings" panose="05000000000000000000" pitchFamily="2" charset="2"/>
              </a:rPr>
              <a:t>EU jako srovnatelnou 3. zemi pro Čínu používá USA – když je něco v Číně moc levné, podíváme se, kolik to stojí v USA a podle toho Číňanům spočítáme clo 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5739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350716-FE7F-43AB-9214-2B52C5D6F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Antidumping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B582FD-D8FB-4D8B-9466-2D2379CEE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Nejčastěji využívaná výjimka! </a:t>
            </a:r>
          </a:p>
          <a:p>
            <a:r>
              <a:rPr lang="cs-CZ" b="1" dirty="0"/>
              <a:t>Je uplatňovaná více, než všechny ostatní dohromady!</a:t>
            </a:r>
          </a:p>
          <a:p>
            <a:r>
              <a:rPr lang="cs-CZ" b="1" dirty="0"/>
              <a:t>Běžně uvalování cel vyšších než 100 %!</a:t>
            </a:r>
          </a:p>
          <a:p>
            <a:r>
              <a:rPr lang="cs-CZ" dirty="0"/>
              <a:t>Častá příčina sporů – státy uplatňující antidumpingová opatření spory skoro vždy prohrávají</a:t>
            </a:r>
          </a:p>
          <a:p>
            <a:r>
              <a:rPr lang="cs-CZ" dirty="0"/>
              <a:t>= Orgán pro řešení sporů tuto výjimku vykládá </a:t>
            </a:r>
            <a:r>
              <a:rPr lang="cs-CZ" b="1" dirty="0"/>
              <a:t>restriktivně</a:t>
            </a:r>
          </a:p>
          <a:p>
            <a:r>
              <a:rPr lang="cs-CZ" dirty="0"/>
              <a:t>Využíváno zejména proti rozvojovým zemím, typicky vůči </a:t>
            </a:r>
            <a:r>
              <a:rPr lang="cs-CZ" b="1" dirty="0"/>
              <a:t>Číně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7059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350716-FE7F-43AB-9214-2B52C5D6F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Antidumping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B582FD-D8FB-4D8B-9466-2D2379CEE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Přišli s tím Američané </a:t>
            </a:r>
          </a:p>
          <a:p>
            <a:r>
              <a:rPr lang="cs-CZ" dirty="0"/>
              <a:t>= „Ať firmy nelobbují v Kongresu a raději projdou administrativní procedurou, která importy prohlásí za dumping a povede k uvalení speciálního cla, aniž by se měnila celková obchodní politika USA“</a:t>
            </a:r>
          </a:p>
          <a:p>
            <a:r>
              <a:rPr lang="cs-CZ" dirty="0"/>
              <a:t>Vzestup od 60. let (Kennedyho kolo)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0583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350716-FE7F-43AB-9214-2B52C5D6F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Antidumping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B582FD-D8FB-4D8B-9466-2D2379CEE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Teorie je vůči této výjimce kritická</a:t>
            </a:r>
          </a:p>
          <a:p>
            <a:endParaRPr lang="cs-CZ" dirty="0"/>
          </a:p>
          <a:p>
            <a:r>
              <a:rPr lang="cs-CZ" dirty="0" err="1"/>
              <a:t>Hoeckman</a:t>
            </a:r>
            <a:r>
              <a:rPr lang="cs-CZ" dirty="0"/>
              <a:t> a </a:t>
            </a:r>
            <a:r>
              <a:rPr lang="cs-CZ" dirty="0" err="1"/>
              <a:t>Kostecki</a:t>
            </a:r>
            <a:r>
              <a:rPr lang="cs-CZ" dirty="0"/>
              <a:t>:</a:t>
            </a:r>
          </a:p>
          <a:p>
            <a:r>
              <a:rPr lang="en-US" i="1" dirty="0"/>
              <a:t>„For all practical purposes, there is nothing wrong with dumping. It is a normal business</a:t>
            </a:r>
            <a:r>
              <a:rPr lang="cs-CZ" i="1" dirty="0"/>
              <a:t> </a:t>
            </a:r>
            <a:r>
              <a:rPr lang="en-US" i="1" dirty="0"/>
              <a:t>practice. The problem is antidumping.“</a:t>
            </a:r>
            <a:endParaRPr lang="cs-CZ" i="1" dirty="0"/>
          </a:p>
          <a:p>
            <a:endParaRPr lang="cs-CZ" i="1" dirty="0"/>
          </a:p>
          <a:p>
            <a:r>
              <a:rPr lang="cs-CZ" dirty="0"/>
              <a:t>Zájmové skupiny považují za dumping </a:t>
            </a:r>
            <a:r>
              <a:rPr lang="cs-CZ" b="1" dirty="0"/>
              <a:t>jakýkoliv dovoz zboží, které je levnější než jimi produkované zboží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4643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350716-FE7F-43AB-9214-2B52C5D6F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Antidumping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B582FD-D8FB-4D8B-9466-2D2379CEE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Dumping je považován za škodlivý pouze v situaci, kdy je to </a:t>
            </a:r>
            <a:r>
              <a:rPr lang="cs-CZ" b="1" dirty="0"/>
              <a:t>cílená snaha vyřadit konkurenta z trhu</a:t>
            </a:r>
          </a:p>
          <a:p>
            <a:r>
              <a:rPr lang="cs-CZ" dirty="0"/>
              <a:t>Jiné motivace – cenová diskriminace (v chudé zemi prodáme levněji než doma), snaha při nízké poptávce získat zpět aspoň variabilní náklady, popularizace nového produktu, zvýšení produkce s cílem získat úspory z rozsahu…..</a:t>
            </a:r>
          </a:p>
        </p:txBody>
      </p:sp>
    </p:spTree>
    <p:extLst>
      <p:ext uri="{BB962C8B-B14F-4D97-AF65-F5344CB8AC3E}">
        <p14:creationId xmlns:p14="http://schemas.microsoft.com/office/powerpoint/2010/main" val="40952256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350716-FE7F-43AB-9214-2B52C5D6F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Antidumping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B582FD-D8FB-4D8B-9466-2D2379CEE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Jedna z hlavních výzev pro fungování WTO – státy sice sníží clo, ale vzápětí dovoz levného zboží prohlásí za dumping….</a:t>
            </a:r>
          </a:p>
        </p:txBody>
      </p:sp>
    </p:spTree>
    <p:extLst>
      <p:ext uri="{BB962C8B-B14F-4D97-AF65-F5344CB8AC3E}">
        <p14:creationId xmlns:p14="http://schemas.microsoft.com/office/powerpoint/2010/main" val="3914238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17E3EA-A21D-4E48-832F-4C955EBA7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Výjimky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C0F5A4-0388-4AFF-9D06-391EAF69D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Možnosti, na základě kterých může stát dočasně odstoupit od svých závazků v rámci GATT</a:t>
            </a:r>
          </a:p>
          <a:p>
            <a:r>
              <a:rPr lang="cs-CZ" b="1" dirty="0"/>
              <a:t>Státy se nechtějí k volnému obchodu zavázat bezpodmínečně, ani není reálně možné jim zabránit v tom, aby se od volného obchodu čas od času odchýlily</a:t>
            </a:r>
          </a:p>
        </p:txBody>
      </p:sp>
    </p:spTree>
    <p:extLst>
      <p:ext uri="{BB962C8B-B14F-4D97-AF65-F5344CB8AC3E}">
        <p14:creationId xmlns:p14="http://schemas.microsoft.com/office/powerpoint/2010/main" val="32314146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CF5B90-721A-48BB-8974-F01186D29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Dohoda o antidumpingu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993A3C-97F5-46A8-9B83-A17ACB729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Velmi technická, fakticky ji rozumí úzká skupina právníků</a:t>
            </a:r>
          </a:p>
          <a:p>
            <a:r>
              <a:rPr lang="cs-CZ" dirty="0"/>
              <a:t>Problém protekcionistických antidumpingových opatření </a:t>
            </a:r>
            <a:r>
              <a:rPr lang="cs-CZ" b="1" dirty="0"/>
              <a:t>nevyřešila</a:t>
            </a:r>
          </a:p>
          <a:p>
            <a:r>
              <a:rPr lang="cs-CZ" dirty="0"/>
              <a:t>Stanovuje maximální dobu pro trvání antidumpingových opatření na </a:t>
            </a:r>
            <a:r>
              <a:rPr lang="cs-CZ" b="1" dirty="0"/>
              <a:t>5 let</a:t>
            </a:r>
            <a:r>
              <a:rPr lang="cs-CZ" dirty="0"/>
              <a:t>, toto pravidlo je však obcházeno</a:t>
            </a:r>
          </a:p>
          <a:p>
            <a:r>
              <a:rPr lang="cs-CZ" dirty="0"/>
              <a:t>Je povoleno tvořit něco jako </a:t>
            </a:r>
            <a:r>
              <a:rPr lang="cs-CZ" b="1" dirty="0" err="1"/>
              <a:t>VERs</a:t>
            </a:r>
            <a:r>
              <a:rPr lang="cs-CZ" dirty="0"/>
              <a:t> – exportér se během řízení o uvalení antidumpingového cla zaváže, že sníží množství a zvýší ceny</a:t>
            </a:r>
          </a:p>
          <a:p>
            <a:r>
              <a:rPr lang="cs-CZ" dirty="0"/>
              <a:t>(Pravé </a:t>
            </a:r>
            <a:r>
              <a:rPr lang="cs-CZ" dirty="0" err="1"/>
              <a:t>VERs</a:t>
            </a:r>
            <a:r>
              <a:rPr lang="cs-CZ" dirty="0"/>
              <a:t> vytváří vláda, toto vzniká na úrovni firmy.)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3444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BEEF45-B441-4122-BEF7-62E34D9D3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Dočasné výjimky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F6C152-FB6B-41BF-9177-CC24A5E88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1) </a:t>
            </a:r>
            <a:r>
              <a:rPr lang="cs-CZ" b="1" dirty="0"/>
              <a:t>Antidumping</a:t>
            </a: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✓</a:t>
            </a:r>
          </a:p>
          <a:p>
            <a:r>
              <a:rPr lang="cs-CZ" dirty="0"/>
              <a:t>2) Vyrovnávací cla</a:t>
            </a:r>
          </a:p>
          <a:p>
            <a:r>
              <a:rPr lang="cs-CZ" dirty="0"/>
              <a:t>3) Platební bilance</a:t>
            </a:r>
          </a:p>
          <a:p>
            <a:r>
              <a:rPr lang="cs-CZ" dirty="0"/>
              <a:t>4) Nedospělá odvětví </a:t>
            </a:r>
          </a:p>
          <a:p>
            <a:r>
              <a:rPr lang="cs-CZ" dirty="0"/>
              <a:t>5) Ochranná opatření</a:t>
            </a:r>
          </a:p>
          <a:p>
            <a:r>
              <a:rPr lang="cs-CZ" dirty="0"/>
              <a:t>6) Zvláštní výjimky</a:t>
            </a:r>
          </a:p>
          <a:p>
            <a:r>
              <a:rPr lang="cs-CZ" dirty="0"/>
              <a:t>7) Obecná vynětí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0513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A47BEC-8786-4332-B7E9-34B9EEE70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Subvence a vyrovnávací opatření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2BA020-EE71-491E-906D-C5B09CB50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= </a:t>
            </a:r>
            <a:r>
              <a:rPr lang="cs-CZ" b="1" dirty="0"/>
              <a:t>Cizí stát z veřejných zdrojů podporuje export, my před tím chráníme naše firmy - uvalíme na podporované importy vyrovnávací opatření</a:t>
            </a:r>
          </a:p>
          <a:p>
            <a:r>
              <a:rPr lang="cs-CZ" dirty="0"/>
              <a:t>= „</a:t>
            </a:r>
            <a:r>
              <a:rPr lang="cs-CZ" dirty="0" err="1"/>
              <a:t>countervailing</a:t>
            </a:r>
            <a:r>
              <a:rPr lang="cs-CZ" dirty="0"/>
              <a:t> </a:t>
            </a:r>
            <a:r>
              <a:rPr lang="cs-CZ" dirty="0" err="1"/>
              <a:t>measures</a:t>
            </a:r>
            <a:r>
              <a:rPr lang="cs-CZ" dirty="0"/>
              <a:t>“</a:t>
            </a:r>
          </a:p>
          <a:p>
            <a:r>
              <a:rPr lang="cs-CZ" dirty="0"/>
              <a:t>2. nejčastěji využívaná výjimka, používají ji hlavně USA</a:t>
            </a:r>
          </a:p>
          <a:p>
            <a:r>
              <a:rPr lang="cs-CZ" dirty="0"/>
              <a:t>Výsledná cla jsou ale mnohem nižší než u antidumpingu</a:t>
            </a:r>
          </a:p>
          <a:p>
            <a:r>
              <a:rPr lang="cs-CZ" dirty="0"/>
              <a:t>Nejčastější terč – opět Čína – USA ji považují za </a:t>
            </a:r>
            <a:r>
              <a:rPr lang="cs-CZ" b="1" dirty="0"/>
              <a:t>netržní ekonomiku </a:t>
            </a:r>
            <a:r>
              <a:rPr lang="cs-CZ" dirty="0"/>
              <a:t>ze silným provázáním státu a trhu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4146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A47BEC-8786-4332-B7E9-34B9EEE70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Subvence a vyrovnávací opatření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2BA020-EE71-491E-906D-C5B09CB50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Teorií jsou přijímaná lépe než antidumping </a:t>
            </a:r>
          </a:p>
          <a:p>
            <a:r>
              <a:rPr lang="cs-CZ" b="1" dirty="0"/>
              <a:t>Firmy nemohou na trhu soupeřit se zahraničním konkurentem, za kterým stojí vláda se svým rozpočtem</a:t>
            </a:r>
          </a:p>
          <a:p>
            <a:r>
              <a:rPr lang="cs-CZ" dirty="0"/>
              <a:t>Možnost uvalení vyrovnávacího cla odstrašuje cizí vládu od tvorby subvencí, které by narušovaly obchod</a:t>
            </a:r>
          </a:p>
        </p:txBody>
      </p:sp>
    </p:spTree>
    <p:extLst>
      <p:ext uri="{BB962C8B-B14F-4D97-AF65-F5344CB8AC3E}">
        <p14:creationId xmlns:p14="http://schemas.microsoft.com/office/powerpoint/2010/main" val="844852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A47BEC-8786-4332-B7E9-34B9EEE70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Dohoda o subvencích a vyrovnávacích opatřeních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2BA020-EE71-491E-906D-C5B09CB50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Dělí subvence na tři typy:</a:t>
            </a:r>
          </a:p>
          <a:p>
            <a:r>
              <a:rPr lang="cs-CZ" b="1" dirty="0"/>
              <a:t>1) Povolené </a:t>
            </a:r>
            <a:r>
              <a:rPr lang="cs-CZ" dirty="0"/>
              <a:t>(Green box) – </a:t>
            </a:r>
            <a:r>
              <a:rPr lang="cs-CZ" b="1" dirty="0"/>
              <a:t>spadají na celou ekonomiku, nebo mají neekonomický cíl </a:t>
            </a:r>
            <a:r>
              <a:rPr lang="cs-CZ" dirty="0"/>
              <a:t>(podpora výzkumu a vývoje, zavádění zelených technologií atd.)</a:t>
            </a:r>
          </a:p>
          <a:p>
            <a:r>
              <a:rPr lang="cs-CZ" dirty="0"/>
              <a:t>= nenarušují obchod</a:t>
            </a:r>
          </a:p>
          <a:p>
            <a:r>
              <a:rPr lang="cs-CZ" dirty="0"/>
              <a:t>Ekonomická teorie subvence považuje za správný způsob, jakým vlády mohou zasahovat do ekonomiky a podporovat aktivity, které mají nějakou pozitivní externalitu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5243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A47BEC-8786-4332-B7E9-34B9EEE70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Dohoda o subvencích a vyrovnávacích opatřeních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2BA020-EE71-491E-906D-C5B09CB50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2) Zakázané – jejich výše závisí na množství exportovaného zboží, nebo na použití domácích vstupů </a:t>
            </a:r>
            <a:r>
              <a:rPr lang="cs-CZ" dirty="0"/>
              <a:t>(</a:t>
            </a:r>
            <a:r>
              <a:rPr lang="cs-CZ" dirty="0" err="1"/>
              <a:t>local</a:t>
            </a:r>
            <a:r>
              <a:rPr lang="cs-CZ" dirty="0"/>
              <a:t> </a:t>
            </a:r>
            <a:r>
              <a:rPr lang="cs-CZ" dirty="0" err="1"/>
              <a:t>content</a:t>
            </a:r>
            <a:r>
              <a:rPr lang="cs-CZ" dirty="0"/>
              <a:t>)</a:t>
            </a:r>
          </a:p>
          <a:p>
            <a:r>
              <a:rPr lang="cs-CZ" b="1" dirty="0">
                <a:solidFill>
                  <a:srgbClr val="FF0000"/>
                </a:solidFill>
              </a:rPr>
              <a:t>= je zakázáno subvencovat export</a:t>
            </a:r>
          </a:p>
          <a:p>
            <a:r>
              <a:rPr lang="cs-CZ" dirty="0"/>
              <a:t>Jsou zakázané </a:t>
            </a:r>
            <a:r>
              <a:rPr lang="cs-CZ" b="1" dirty="0">
                <a:solidFill>
                  <a:srgbClr val="FF0000"/>
                </a:solidFill>
              </a:rPr>
              <a:t>bez ohledu na jejich dopad</a:t>
            </a:r>
          </a:p>
          <a:p>
            <a:r>
              <a:rPr lang="cs-CZ" dirty="0"/>
              <a:t>Ohrožená země se může </a:t>
            </a:r>
            <a:r>
              <a:rPr lang="cs-CZ" b="1" dirty="0"/>
              <a:t>bránit vyrovnávacím opatřením</a:t>
            </a:r>
          </a:p>
        </p:txBody>
      </p:sp>
    </p:spTree>
    <p:extLst>
      <p:ext uri="{BB962C8B-B14F-4D97-AF65-F5344CB8AC3E}">
        <p14:creationId xmlns:p14="http://schemas.microsoft.com/office/powerpoint/2010/main" val="19960927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A47BEC-8786-4332-B7E9-34B9EEE70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Dohoda o subvencích a vyrovnávacích opatřeních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2BA020-EE71-491E-906D-C5B09CB50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3) </a:t>
            </a:r>
            <a:r>
              <a:rPr lang="cs-CZ" b="1" dirty="0"/>
              <a:t>Napadnutelné (</a:t>
            </a:r>
            <a:r>
              <a:rPr lang="cs-CZ" b="1" dirty="0" err="1"/>
              <a:t>actionable</a:t>
            </a:r>
            <a:r>
              <a:rPr lang="cs-CZ" b="1" dirty="0"/>
              <a:t>) </a:t>
            </a:r>
            <a:r>
              <a:rPr lang="cs-CZ" dirty="0"/>
              <a:t>– všechny ostatní </a:t>
            </a:r>
          </a:p>
          <a:p>
            <a:r>
              <a:rPr lang="cs-CZ" dirty="0"/>
              <a:t>Například podpora automobilového průmyslu, která ale nepodporuje přímo export</a:t>
            </a:r>
          </a:p>
          <a:p>
            <a:r>
              <a:rPr lang="cs-CZ" dirty="0"/>
              <a:t>Pro uvalení vyrovnávacího opatření je </a:t>
            </a:r>
            <a:r>
              <a:rPr lang="cs-CZ" b="1" dirty="0"/>
              <a:t>potřeba dokázat, že mají negativní vliv na naše firmy, </a:t>
            </a:r>
            <a:r>
              <a:rPr lang="cs-CZ" dirty="0"/>
              <a:t>které vyrábějí konkurenční produkt</a:t>
            </a:r>
          </a:p>
          <a:p>
            <a:endParaRPr lang="cs-CZ" dirty="0"/>
          </a:p>
          <a:p>
            <a:r>
              <a:rPr lang="cs-CZ" dirty="0"/>
              <a:t>Další možnost – sice to neubližuje našim firmám na domácím trhu, ale bere nám to exportní trhy</a:t>
            </a:r>
          </a:p>
          <a:p>
            <a:r>
              <a:rPr lang="cs-CZ" dirty="0"/>
              <a:t>&gt; tomuto se nedá bránit vyrovnávacím clem, ale můžeme takovou subvenci napadnout před Orgánem pro řešení sporů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7796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A47BEC-8786-4332-B7E9-34B9EEE70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Dohoda o subvencích a vyrovnávacích opatřeních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2BA020-EE71-491E-906D-C5B09CB50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Maximální doba vyrovnávacího opatření opět </a:t>
            </a:r>
            <a:r>
              <a:rPr lang="cs-CZ" b="1" dirty="0"/>
              <a:t>5 let</a:t>
            </a:r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811247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BEEF45-B441-4122-BEF7-62E34D9D3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Dočasné výjimky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F6C152-FB6B-41BF-9177-CC24A5E88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1) </a:t>
            </a:r>
            <a:r>
              <a:rPr lang="cs-CZ" b="1" dirty="0"/>
              <a:t>Antidumping</a:t>
            </a: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✓</a:t>
            </a:r>
          </a:p>
          <a:p>
            <a:r>
              <a:rPr lang="cs-CZ" b="1" dirty="0"/>
              <a:t>2) Vyrovnávací cla </a:t>
            </a:r>
            <a:r>
              <a:rPr lang="cs-CZ" b="1" dirty="0">
                <a:solidFill>
                  <a:srgbClr val="FF0000"/>
                </a:solidFill>
              </a:rPr>
              <a:t>✓</a:t>
            </a:r>
            <a:endParaRPr lang="cs-CZ" dirty="0"/>
          </a:p>
          <a:p>
            <a:r>
              <a:rPr lang="cs-CZ" dirty="0"/>
              <a:t>3) Platební bilance</a:t>
            </a:r>
          </a:p>
          <a:p>
            <a:r>
              <a:rPr lang="cs-CZ" dirty="0"/>
              <a:t>4) Nedospělá odvětví </a:t>
            </a:r>
          </a:p>
          <a:p>
            <a:r>
              <a:rPr lang="cs-CZ" dirty="0"/>
              <a:t>5) Ochranná opatření</a:t>
            </a:r>
          </a:p>
          <a:p>
            <a:r>
              <a:rPr lang="cs-CZ" dirty="0"/>
              <a:t>6) Zvláštní výjimky</a:t>
            </a:r>
          </a:p>
          <a:p>
            <a:r>
              <a:rPr lang="cs-CZ" dirty="0"/>
              <a:t>7) Obecná vynětí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1991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1EDC2C-5190-4AEA-800E-EB0A7AA30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Platební bilance (BOP)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A58643-0371-485F-8C81-7E79D75DE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Důležité v </a:t>
            </a:r>
            <a:r>
              <a:rPr lang="cs-CZ" dirty="0" err="1"/>
              <a:t>Bretton</a:t>
            </a:r>
            <a:r>
              <a:rPr lang="cs-CZ" dirty="0"/>
              <a:t> </a:t>
            </a:r>
            <a:r>
              <a:rPr lang="cs-CZ" dirty="0" err="1"/>
              <a:t>Woodském</a:t>
            </a:r>
            <a:r>
              <a:rPr lang="cs-CZ" dirty="0"/>
              <a:t> systému – nešlo snadno devalvovat kvůli fixním směnným kurzům &gt; problémy s platební bilancí</a:t>
            </a:r>
          </a:p>
          <a:p>
            <a:r>
              <a:rPr lang="cs-CZ" b="1" dirty="0"/>
              <a:t>Pro tento účel jsou povoleny kvóty! </a:t>
            </a:r>
          </a:p>
          <a:p>
            <a:r>
              <a:rPr lang="cs-CZ" dirty="0"/>
              <a:t>Starý GATT - skrytý protekcionismus rozvojových zemí –</a:t>
            </a:r>
            <a:r>
              <a:rPr lang="cs-CZ" b="1" dirty="0"/>
              <a:t> trvalé kvóty, často jen na určité produkty, </a:t>
            </a:r>
            <a:r>
              <a:rPr lang="cs-CZ" dirty="0"/>
              <a:t>i když pro platební bilanci je potřeba celkově omezit importy</a:t>
            </a:r>
          </a:p>
          <a:p>
            <a:r>
              <a:rPr lang="cs-CZ" dirty="0"/>
              <a:t>Uruguayské kolo – </a:t>
            </a:r>
            <a:r>
              <a:rPr lang="cs-CZ" b="1" dirty="0"/>
              <a:t>zvláštní dohoda</a:t>
            </a:r>
            <a:r>
              <a:rPr lang="cs-CZ" dirty="0"/>
              <a:t> - </a:t>
            </a:r>
            <a:r>
              <a:rPr lang="cs-CZ" b="1" dirty="0"/>
              <a:t>primárně mají být používána cla, opatření mají případně být univerzální</a:t>
            </a:r>
          </a:p>
        </p:txBody>
      </p:sp>
    </p:spTree>
    <p:extLst>
      <p:ext uri="{BB962C8B-B14F-4D97-AF65-F5344CB8AC3E}">
        <p14:creationId xmlns:p14="http://schemas.microsoft.com/office/powerpoint/2010/main" val="4124525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17E3EA-A21D-4E48-832F-4C955EBA7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Výjimky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C0F5A4-0388-4AFF-9D06-391EAF69D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Možnosti, na základě kterých může stát dočasně odstoupit od svých závazků v rámci GATT</a:t>
            </a:r>
          </a:p>
          <a:p>
            <a:r>
              <a:rPr lang="cs-CZ" b="1" dirty="0"/>
              <a:t>Státy se nechtějí k volnému obchodu zavázat bezpodmínečně, ani není reálně možné jim zabránit v tom, aby se od volného obchodu čas od času odchýlily</a:t>
            </a:r>
          </a:p>
          <a:p>
            <a:r>
              <a:rPr lang="cs-CZ" dirty="0"/>
              <a:t>&gt; Neekonomické cíle, </a:t>
            </a:r>
            <a:r>
              <a:rPr lang="cs-CZ" dirty="0">
                <a:solidFill>
                  <a:srgbClr val="FF0000"/>
                </a:solidFill>
              </a:rPr>
              <a:t>zájmové skupiny, veřejné mínění….</a:t>
            </a:r>
            <a:endParaRPr lang="cs-CZ" b="1" dirty="0">
              <a:solidFill>
                <a:srgbClr val="FF0000"/>
              </a:solidFill>
            </a:endParaRPr>
          </a:p>
          <a:p>
            <a:r>
              <a:rPr lang="cs-CZ" b="1" dirty="0"/>
              <a:t>Výjimky jim umožňují toto činit transparentně</a:t>
            </a:r>
          </a:p>
          <a:p>
            <a:r>
              <a:rPr lang="cs-CZ" dirty="0"/>
              <a:t>Kdyby toto jednání znamenalo porušení GATT, v důsledku by se to mohlo stát precedentem pro další porušení</a:t>
            </a:r>
          </a:p>
        </p:txBody>
      </p:sp>
    </p:spTree>
    <p:extLst>
      <p:ext uri="{BB962C8B-B14F-4D97-AF65-F5344CB8AC3E}">
        <p14:creationId xmlns:p14="http://schemas.microsoft.com/office/powerpoint/2010/main" val="19361588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BEEF45-B441-4122-BEF7-62E34D9D3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Dočasné výjimky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F6C152-FB6B-41BF-9177-CC24A5E88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1) </a:t>
            </a:r>
            <a:r>
              <a:rPr lang="cs-CZ" b="1" dirty="0"/>
              <a:t>Antidumping</a:t>
            </a: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✓</a:t>
            </a:r>
          </a:p>
          <a:p>
            <a:r>
              <a:rPr lang="cs-CZ" b="1" dirty="0"/>
              <a:t>2) Vyrovnávací cla </a:t>
            </a:r>
            <a:r>
              <a:rPr lang="cs-CZ" b="1" dirty="0">
                <a:solidFill>
                  <a:srgbClr val="FF0000"/>
                </a:solidFill>
              </a:rPr>
              <a:t>✓</a:t>
            </a:r>
            <a:endParaRPr lang="cs-CZ" dirty="0"/>
          </a:p>
          <a:p>
            <a:r>
              <a:rPr lang="cs-CZ" b="1" dirty="0"/>
              <a:t>3) Platební bilance </a:t>
            </a:r>
            <a:r>
              <a:rPr lang="cs-CZ" b="1" dirty="0">
                <a:solidFill>
                  <a:srgbClr val="FF0000"/>
                </a:solidFill>
              </a:rPr>
              <a:t>✓</a:t>
            </a:r>
            <a:endParaRPr lang="cs-CZ" b="1" dirty="0"/>
          </a:p>
          <a:p>
            <a:r>
              <a:rPr lang="cs-CZ" dirty="0"/>
              <a:t>4) Nedospělá odvětví </a:t>
            </a:r>
          </a:p>
          <a:p>
            <a:r>
              <a:rPr lang="cs-CZ" dirty="0"/>
              <a:t>5) Ochranná opatření</a:t>
            </a:r>
          </a:p>
          <a:p>
            <a:r>
              <a:rPr lang="cs-CZ" dirty="0"/>
              <a:t>6) Zvláštní výjimky</a:t>
            </a:r>
          </a:p>
          <a:p>
            <a:r>
              <a:rPr lang="cs-CZ" dirty="0"/>
              <a:t>7) Obecná vynětí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4088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B6DD73-9A3B-4F8E-88B6-1C9F1B38C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Nedospělá odvětví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508ECB-4495-4EC5-B36B-00820985C1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Stát se může zpětně rozhodnout, že nějaké odvětví je třeba chránit, i když již učinil celní závazek</a:t>
            </a:r>
          </a:p>
          <a:p>
            <a:r>
              <a:rPr lang="cs-CZ" dirty="0"/>
              <a:t>Postiženým exportérům má poskytnout </a:t>
            </a:r>
            <a:r>
              <a:rPr lang="cs-CZ" b="1" dirty="0"/>
              <a:t>kompenzaci </a:t>
            </a:r>
            <a:r>
              <a:rPr lang="cs-CZ" dirty="0"/>
              <a:t>– liberalizovat něco jiného</a:t>
            </a:r>
          </a:p>
          <a:p>
            <a:r>
              <a:rPr lang="cs-CZ" dirty="0"/>
              <a:t>Je možné použít </a:t>
            </a:r>
            <a:r>
              <a:rPr lang="cs-CZ" b="1" dirty="0"/>
              <a:t>i kvantitativní omezení</a:t>
            </a:r>
          </a:p>
          <a:p>
            <a:r>
              <a:rPr lang="cs-CZ" b="1" dirty="0"/>
              <a:t>Striktní podmínky </a:t>
            </a:r>
            <a:r>
              <a:rPr lang="cs-CZ" dirty="0"/>
              <a:t>– </a:t>
            </a:r>
            <a:r>
              <a:rPr lang="cs-CZ" b="1" dirty="0"/>
              <a:t>rozvojové země své kvóty raději ospravedlnily přes platební bilanci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147613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BEEF45-B441-4122-BEF7-62E34D9D3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Dočasné výjimky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F6C152-FB6B-41BF-9177-CC24A5E88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1) </a:t>
            </a:r>
            <a:r>
              <a:rPr lang="cs-CZ" b="1" dirty="0"/>
              <a:t>Antidumping</a:t>
            </a: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✓</a:t>
            </a:r>
          </a:p>
          <a:p>
            <a:r>
              <a:rPr lang="cs-CZ" b="1" dirty="0"/>
              <a:t>2) Vyrovnávací cla </a:t>
            </a:r>
            <a:r>
              <a:rPr lang="cs-CZ" b="1" dirty="0">
                <a:solidFill>
                  <a:srgbClr val="FF0000"/>
                </a:solidFill>
              </a:rPr>
              <a:t>✓</a:t>
            </a:r>
            <a:endParaRPr lang="cs-CZ" dirty="0"/>
          </a:p>
          <a:p>
            <a:r>
              <a:rPr lang="cs-CZ" b="1" dirty="0"/>
              <a:t>3) Platební bilance </a:t>
            </a:r>
            <a:r>
              <a:rPr lang="cs-CZ" b="1" dirty="0">
                <a:solidFill>
                  <a:srgbClr val="FF0000"/>
                </a:solidFill>
              </a:rPr>
              <a:t>✓</a:t>
            </a:r>
            <a:endParaRPr lang="cs-CZ" b="1" dirty="0"/>
          </a:p>
          <a:p>
            <a:r>
              <a:rPr lang="cs-CZ" b="1" dirty="0"/>
              <a:t>4) Nedospělá odvětví </a:t>
            </a:r>
            <a:r>
              <a:rPr lang="cs-CZ" b="1" dirty="0">
                <a:solidFill>
                  <a:srgbClr val="FF0000"/>
                </a:solidFill>
              </a:rPr>
              <a:t>✓</a:t>
            </a:r>
            <a:endParaRPr lang="cs-CZ" b="1" dirty="0"/>
          </a:p>
          <a:p>
            <a:r>
              <a:rPr lang="cs-CZ" dirty="0"/>
              <a:t>5) Ochranná opatření</a:t>
            </a:r>
          </a:p>
          <a:p>
            <a:r>
              <a:rPr lang="cs-CZ" dirty="0"/>
              <a:t>6) Zvláštní výjimky</a:t>
            </a:r>
          </a:p>
          <a:p>
            <a:r>
              <a:rPr lang="cs-CZ" dirty="0"/>
              <a:t>7) Obecná vynětí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9414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660F0F-33D1-4234-8722-73A6D77EB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Ochranná opatření (</a:t>
            </a:r>
            <a:r>
              <a:rPr lang="cs-CZ" dirty="0" err="1"/>
              <a:t>safeguards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A8A9F4-D6D3-4EB3-B1BA-6C6C8B7971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Možnost dočasně uvalit omezení obchodu pro záchranu odvětví, které čelí šokovému nárůstu importu</a:t>
            </a:r>
          </a:p>
          <a:p>
            <a:r>
              <a:rPr lang="cs-CZ" dirty="0"/>
              <a:t>&gt; ochrana nekonkurenceschopných odvětví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6530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0C60B1-8977-47C9-A50C-492D0487A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Článek XIX. GATT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97DED5-F635-463A-9DBC-654B6C982A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</a:t>
            </a:r>
            <a:r>
              <a:rPr lang="en-US" dirty="0"/>
              <a:t>If, </a:t>
            </a:r>
            <a:r>
              <a:rPr lang="en-US" b="1" dirty="0"/>
              <a:t>as a result of unforeseen developments </a:t>
            </a:r>
            <a:r>
              <a:rPr lang="en-US" dirty="0"/>
              <a:t>and of the </a:t>
            </a:r>
            <a:r>
              <a:rPr lang="en-US" b="1" dirty="0"/>
              <a:t>effect of the obligations incurred by a contracting party </a:t>
            </a:r>
            <a:r>
              <a:rPr lang="en-US" dirty="0"/>
              <a:t>under this Agreement, including tariff concessions, </a:t>
            </a:r>
            <a:r>
              <a:rPr lang="en-US" b="1" dirty="0"/>
              <a:t>any product is being imported </a:t>
            </a:r>
            <a:r>
              <a:rPr lang="en-US" dirty="0"/>
              <a:t>into the territory of that contracting party </a:t>
            </a:r>
            <a:r>
              <a:rPr lang="en-US" b="1" dirty="0"/>
              <a:t>in such increased quantities </a:t>
            </a:r>
            <a:r>
              <a:rPr lang="en-US" dirty="0"/>
              <a:t>and under such conditions </a:t>
            </a:r>
            <a:r>
              <a:rPr lang="en-US" b="1" dirty="0"/>
              <a:t>as to cause or threaten serious injury to domestic producers</a:t>
            </a:r>
            <a:r>
              <a:rPr lang="en-US" dirty="0"/>
              <a:t> in that territory of like or directly competitive products, </a:t>
            </a:r>
            <a:r>
              <a:rPr lang="en-US" b="1" dirty="0"/>
              <a:t>the contracting party shall be free</a:t>
            </a:r>
            <a:r>
              <a:rPr lang="en-US" dirty="0"/>
              <a:t>, in respect of such product, and to the extent and </a:t>
            </a:r>
            <a:r>
              <a:rPr lang="en-US" b="1" dirty="0"/>
              <a:t>for such time as may be necessary </a:t>
            </a:r>
            <a:r>
              <a:rPr lang="en-US" dirty="0"/>
              <a:t>to prevent or remedy such injury, </a:t>
            </a:r>
            <a:r>
              <a:rPr lang="en-US" b="1" dirty="0"/>
              <a:t>to suspend the obligation</a:t>
            </a:r>
            <a:r>
              <a:rPr lang="en-US" dirty="0"/>
              <a:t> in whole or in part or to withdraw or modify the concession.</a:t>
            </a:r>
            <a:r>
              <a:rPr lang="cs-CZ" dirty="0"/>
              <a:t>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8554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1E208A-D9CB-4B4D-B6FB-BF472C0A5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Ochranná opatření (</a:t>
            </a:r>
            <a:r>
              <a:rPr lang="cs-CZ" dirty="0" err="1"/>
              <a:t>safeguards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DD88CB-BD04-414E-9F5C-32B4A2A00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Podmínky:</a:t>
            </a:r>
          </a:p>
          <a:p>
            <a:r>
              <a:rPr lang="cs-CZ" dirty="0"/>
              <a:t>1) Vzroste import</a:t>
            </a:r>
          </a:p>
          <a:p>
            <a:r>
              <a:rPr lang="cs-CZ" dirty="0"/>
              <a:t>2) Je to nečekané</a:t>
            </a:r>
          </a:p>
          <a:p>
            <a:r>
              <a:rPr lang="cs-CZ" dirty="0"/>
              <a:t>3) Je to </a:t>
            </a:r>
            <a:r>
              <a:rPr lang="cs-CZ" dirty="0" err="1"/>
              <a:t>vvůli</a:t>
            </a:r>
            <a:r>
              <a:rPr lang="cs-CZ" dirty="0"/>
              <a:t> závazkům státu v GATT</a:t>
            </a:r>
          </a:p>
          <a:p>
            <a:r>
              <a:rPr lang="cs-CZ" dirty="0"/>
              <a:t>4) Znamená to riziko vážné újmy pro domácí producenty</a:t>
            </a:r>
          </a:p>
          <a:p>
            <a:r>
              <a:rPr lang="cs-CZ" dirty="0"/>
              <a:t>&gt; Stát dočasně odstoupí od svých závazků, nebo je modifikuje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31925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1E208A-D9CB-4B4D-B6FB-BF472C0A5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Ochranná opatření (</a:t>
            </a:r>
            <a:r>
              <a:rPr lang="cs-CZ" dirty="0" err="1"/>
              <a:t>safeguards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DD88CB-BD04-414E-9F5C-32B4A2A00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Podmínky:</a:t>
            </a:r>
          </a:p>
          <a:p>
            <a:r>
              <a:rPr lang="cs-CZ" dirty="0"/>
              <a:t>1) Vzroste import</a:t>
            </a:r>
          </a:p>
          <a:p>
            <a:r>
              <a:rPr lang="cs-CZ" dirty="0"/>
              <a:t>2) Nečekaně</a:t>
            </a:r>
          </a:p>
          <a:p>
            <a:r>
              <a:rPr lang="cs-CZ" dirty="0"/>
              <a:t>3) Kvůli závazkům státu v GATT</a:t>
            </a:r>
          </a:p>
          <a:p>
            <a:r>
              <a:rPr lang="cs-CZ" dirty="0"/>
              <a:t>4) Znamená to riziko vážné újmy pro domácí producenty</a:t>
            </a:r>
          </a:p>
          <a:p>
            <a:endParaRPr lang="cs-CZ" dirty="0"/>
          </a:p>
          <a:p>
            <a:r>
              <a:rPr lang="cs-CZ" b="1" dirty="0"/>
              <a:t>&gt; toto všechno musí uvalující stát prokázat!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36229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A35742-EA26-49A9-A0BC-DE8B1CE19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Ochranná opatření (</a:t>
            </a:r>
            <a:r>
              <a:rPr lang="cs-CZ" dirty="0" err="1"/>
              <a:t>safeguards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7EDE11-7434-43DE-B3FA-421A396BB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Nediskriminační</a:t>
            </a:r>
            <a:r>
              <a:rPr lang="cs-CZ" dirty="0"/>
              <a:t> – na všechny ostatní státy </a:t>
            </a:r>
          </a:p>
          <a:p>
            <a:r>
              <a:rPr lang="cs-CZ" b="1" dirty="0"/>
              <a:t>Potřeba kompenzace </a:t>
            </a:r>
            <a:r>
              <a:rPr lang="cs-CZ" dirty="0"/>
              <a:t>– jinde obchod uvolním, jinak má poškozený stát právo na </a:t>
            </a:r>
            <a:r>
              <a:rPr lang="cs-CZ" b="1" dirty="0"/>
              <a:t>odvetná opatření</a:t>
            </a:r>
          </a:p>
          <a:p>
            <a:endParaRPr lang="cs-CZ" dirty="0"/>
          </a:p>
          <a:p>
            <a:endParaRPr lang="cs-CZ" dirty="0"/>
          </a:p>
          <a:p>
            <a:r>
              <a:rPr lang="cs-CZ" b="1" dirty="0"/>
              <a:t>Je to WTO preferovaná forma protekce nekonkurenceschopných odvětví</a:t>
            </a:r>
          </a:p>
          <a:p>
            <a:r>
              <a:rPr lang="cs-CZ" b="1" dirty="0"/>
              <a:t>x antidumping je diskriminační a není u něj kompenzace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668009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628566-BDB2-4829-86C0-518F45612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Ochranná opatření (</a:t>
            </a:r>
            <a:r>
              <a:rPr lang="cs-CZ" dirty="0" err="1"/>
              <a:t>safeguards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BC0D6A-69AC-49B0-A40F-B18C49CD2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Celkově striktní kritéria, proto státy za účelem ochrany obvykle volí jiné výjimky</a:t>
            </a:r>
          </a:p>
          <a:p>
            <a:r>
              <a:rPr lang="cs-CZ" dirty="0"/>
              <a:t>Vyspělé státy místo toho začaly používat </a:t>
            </a:r>
            <a:r>
              <a:rPr lang="cs-CZ" b="1" dirty="0"/>
              <a:t>AD a dobrovolná omezení exportu</a:t>
            </a:r>
            <a:r>
              <a:rPr lang="cs-CZ" dirty="0"/>
              <a:t>, rozvojové země BOP opatření</a:t>
            </a:r>
          </a:p>
          <a:p>
            <a:r>
              <a:rPr lang="cs-CZ" dirty="0"/>
              <a:t>1995 až 2007 – </a:t>
            </a:r>
            <a:r>
              <a:rPr lang="cs-CZ" b="1" dirty="0"/>
              <a:t>83 ochranných opatření,  2049 AD opatření</a:t>
            </a:r>
            <a:r>
              <a:rPr lang="cs-CZ" dirty="0"/>
              <a:t>!</a:t>
            </a:r>
          </a:p>
          <a:p>
            <a:r>
              <a:rPr lang="cs-CZ" b="1" dirty="0" err="1"/>
              <a:t>VERs</a:t>
            </a:r>
            <a:r>
              <a:rPr lang="cs-CZ" b="1" dirty="0"/>
              <a:t> – v 80. letech pokryly 10 % světového obchodu!</a:t>
            </a:r>
            <a:r>
              <a:rPr lang="cs-CZ" dirty="0"/>
              <a:t> (hlavně japonský export do USA)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779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490B43-D026-4FB4-9759-293C15904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Ochranná opatření (</a:t>
            </a:r>
            <a:r>
              <a:rPr lang="cs-CZ" dirty="0" err="1"/>
              <a:t>safeguards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B186C9-5FA0-4FE7-A3CD-E61687CE9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Uruguayské kolo – </a:t>
            </a:r>
            <a:r>
              <a:rPr lang="cs-CZ" b="1" dirty="0"/>
              <a:t>Dohoda o ochranných opatřeních</a:t>
            </a:r>
          </a:p>
          <a:p>
            <a:r>
              <a:rPr lang="cs-CZ" b="1" dirty="0"/>
              <a:t>&gt; </a:t>
            </a:r>
            <a:r>
              <a:rPr lang="cs-CZ" b="1" dirty="0">
                <a:solidFill>
                  <a:srgbClr val="FF0000"/>
                </a:solidFill>
              </a:rPr>
              <a:t>zákaz </a:t>
            </a:r>
            <a:r>
              <a:rPr lang="cs-CZ" b="1" dirty="0" err="1">
                <a:solidFill>
                  <a:srgbClr val="FF0000"/>
                </a:solidFill>
              </a:rPr>
              <a:t>VERs</a:t>
            </a:r>
            <a:r>
              <a:rPr lang="cs-CZ" b="1" dirty="0">
                <a:solidFill>
                  <a:srgbClr val="FF0000"/>
                </a:solidFill>
              </a:rPr>
              <a:t>! </a:t>
            </a:r>
            <a:r>
              <a:rPr lang="cs-CZ" b="1" dirty="0"/>
              <a:t>– úspěšně implementováno – velký úspěch!</a:t>
            </a:r>
          </a:p>
          <a:p>
            <a:endParaRPr lang="cs-CZ" dirty="0"/>
          </a:p>
          <a:p>
            <a:r>
              <a:rPr lang="cs-CZ" b="1" dirty="0"/>
              <a:t>Snaha udělat ochranná opatření jednoduššími a více „user-</a:t>
            </a:r>
            <a:r>
              <a:rPr lang="cs-CZ" b="1" dirty="0" err="1"/>
              <a:t>friendly</a:t>
            </a:r>
            <a:r>
              <a:rPr lang="cs-CZ" b="1" dirty="0"/>
              <a:t>“, aby se státy nemusely uchylovat k AD</a:t>
            </a:r>
          </a:p>
          <a:p>
            <a:r>
              <a:rPr lang="cs-CZ" dirty="0"/>
              <a:t>Maximální trvání opatření </a:t>
            </a:r>
            <a:r>
              <a:rPr lang="cs-CZ" b="1" dirty="0"/>
              <a:t>8 let</a:t>
            </a:r>
          </a:p>
          <a:p>
            <a:endParaRPr lang="cs-CZ" dirty="0"/>
          </a:p>
          <a:p>
            <a:r>
              <a:rPr lang="cs-CZ" dirty="0"/>
              <a:t>&gt; Státy to začaly více používat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754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9B5B97-16BF-4C82-8E8E-F465380DA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Výjimky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C9FA18-71E7-4AA3-B758-AC4F4827A0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Spor o to, jestli je dobré je povolovat</a:t>
            </a:r>
          </a:p>
          <a:p>
            <a:r>
              <a:rPr lang="cs-CZ" dirty="0"/>
              <a:t>Logika GATT – je lepší mít méně ambiciózní dohodu, která na státy není tolik tvrdá a dovoluje určitá navýšení protekce</a:t>
            </a:r>
          </a:p>
          <a:p>
            <a:r>
              <a:rPr lang="cs-CZ" dirty="0"/>
              <a:t>&gt; kdyby to GATT nedovoloval, státy by to dělaly stejně, tím by se vytvořil </a:t>
            </a:r>
            <a:r>
              <a:rPr lang="cs-CZ" b="1" dirty="0"/>
              <a:t>precedent pro další porušování</a:t>
            </a:r>
          </a:p>
          <a:p>
            <a:endParaRPr lang="cs-CZ" dirty="0"/>
          </a:p>
          <a:p>
            <a:r>
              <a:rPr lang="cs-CZ" dirty="0"/>
              <a:t>Podobné jako debata o Maastrichtských kritériích – „nebylo by lepší mít méně striktní kritéria, které ale budou všichni dodržovat?“</a:t>
            </a:r>
          </a:p>
        </p:txBody>
      </p:sp>
    </p:spTree>
    <p:extLst>
      <p:ext uri="{BB962C8B-B14F-4D97-AF65-F5344CB8AC3E}">
        <p14:creationId xmlns:p14="http://schemas.microsoft.com/office/powerpoint/2010/main" val="341334826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BEEF45-B441-4122-BEF7-62E34D9D3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Dočasné výjimky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F6C152-FB6B-41BF-9177-CC24A5E88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1) </a:t>
            </a:r>
            <a:r>
              <a:rPr lang="cs-CZ" b="1" dirty="0"/>
              <a:t>Antidumping</a:t>
            </a: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✓</a:t>
            </a:r>
          </a:p>
          <a:p>
            <a:r>
              <a:rPr lang="cs-CZ" b="1" dirty="0"/>
              <a:t>2) Vyrovnávací cla </a:t>
            </a:r>
            <a:r>
              <a:rPr lang="cs-CZ" b="1" dirty="0">
                <a:solidFill>
                  <a:srgbClr val="FF0000"/>
                </a:solidFill>
              </a:rPr>
              <a:t>✓</a:t>
            </a:r>
            <a:endParaRPr lang="cs-CZ" dirty="0"/>
          </a:p>
          <a:p>
            <a:r>
              <a:rPr lang="cs-CZ" b="1" dirty="0"/>
              <a:t>3) Platební bilance </a:t>
            </a:r>
            <a:r>
              <a:rPr lang="cs-CZ" b="1" dirty="0">
                <a:solidFill>
                  <a:srgbClr val="FF0000"/>
                </a:solidFill>
              </a:rPr>
              <a:t>✓</a:t>
            </a:r>
            <a:endParaRPr lang="cs-CZ" b="1" dirty="0"/>
          </a:p>
          <a:p>
            <a:r>
              <a:rPr lang="cs-CZ" b="1" dirty="0"/>
              <a:t>4) Nedospělá odvětví </a:t>
            </a:r>
            <a:r>
              <a:rPr lang="cs-CZ" b="1" dirty="0">
                <a:solidFill>
                  <a:srgbClr val="FF0000"/>
                </a:solidFill>
              </a:rPr>
              <a:t>✓</a:t>
            </a:r>
            <a:endParaRPr lang="cs-CZ" b="1" dirty="0"/>
          </a:p>
          <a:p>
            <a:r>
              <a:rPr lang="cs-CZ" b="1" dirty="0"/>
              <a:t>5) Ochranná opatření </a:t>
            </a:r>
            <a:r>
              <a:rPr lang="cs-CZ" b="1" dirty="0">
                <a:solidFill>
                  <a:srgbClr val="FF0000"/>
                </a:solidFill>
              </a:rPr>
              <a:t>✓</a:t>
            </a:r>
            <a:endParaRPr lang="cs-CZ" b="1" dirty="0"/>
          </a:p>
          <a:p>
            <a:r>
              <a:rPr lang="cs-CZ" dirty="0"/>
              <a:t>6) Zvláštní výjimky</a:t>
            </a:r>
          </a:p>
          <a:p>
            <a:r>
              <a:rPr lang="cs-CZ" dirty="0"/>
              <a:t>7) Obecná vynětí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0138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9266D4-A8B5-413D-A5B6-4E4ACED55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Zvláštní výjimky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B12EC5-398B-40CD-A24D-5A5756663A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Dohoda o zemědělství!</a:t>
            </a:r>
          </a:p>
          <a:p>
            <a:r>
              <a:rPr lang="cs-CZ" dirty="0"/>
              <a:t>Protokol o přístupu Číny!</a:t>
            </a:r>
          </a:p>
          <a:p>
            <a:endParaRPr lang="cs-CZ" dirty="0"/>
          </a:p>
          <a:p>
            <a:r>
              <a:rPr lang="cs-CZ" dirty="0"/>
              <a:t>Viz. hodina o zemědělství a textilu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61917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BEEF45-B441-4122-BEF7-62E34D9D3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Dočasné výjimky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F6C152-FB6B-41BF-9177-CC24A5E88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1) </a:t>
            </a:r>
            <a:r>
              <a:rPr lang="cs-CZ" b="1" dirty="0"/>
              <a:t>Antidumping</a:t>
            </a: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✓</a:t>
            </a:r>
          </a:p>
          <a:p>
            <a:r>
              <a:rPr lang="cs-CZ" b="1" dirty="0"/>
              <a:t>2) Vyrovnávací cla </a:t>
            </a:r>
            <a:r>
              <a:rPr lang="cs-CZ" b="1" dirty="0">
                <a:solidFill>
                  <a:srgbClr val="FF0000"/>
                </a:solidFill>
              </a:rPr>
              <a:t>✓</a:t>
            </a:r>
            <a:endParaRPr lang="cs-CZ" dirty="0"/>
          </a:p>
          <a:p>
            <a:r>
              <a:rPr lang="cs-CZ" b="1" dirty="0"/>
              <a:t>3) Platební bilance </a:t>
            </a:r>
            <a:r>
              <a:rPr lang="cs-CZ" b="1" dirty="0">
                <a:solidFill>
                  <a:srgbClr val="FF0000"/>
                </a:solidFill>
              </a:rPr>
              <a:t>✓</a:t>
            </a:r>
            <a:endParaRPr lang="cs-CZ" b="1" dirty="0"/>
          </a:p>
          <a:p>
            <a:r>
              <a:rPr lang="cs-CZ" b="1" dirty="0"/>
              <a:t>4) Nedospělá odvětví </a:t>
            </a:r>
            <a:r>
              <a:rPr lang="cs-CZ" b="1" dirty="0">
                <a:solidFill>
                  <a:srgbClr val="FF0000"/>
                </a:solidFill>
              </a:rPr>
              <a:t>✓</a:t>
            </a:r>
            <a:endParaRPr lang="cs-CZ" b="1" dirty="0"/>
          </a:p>
          <a:p>
            <a:r>
              <a:rPr lang="cs-CZ" b="1" dirty="0"/>
              <a:t>5) Ochranná opatření </a:t>
            </a:r>
            <a:r>
              <a:rPr lang="cs-CZ" b="1" dirty="0">
                <a:solidFill>
                  <a:srgbClr val="FF0000"/>
                </a:solidFill>
              </a:rPr>
              <a:t>✓</a:t>
            </a:r>
            <a:endParaRPr lang="cs-CZ" b="1" dirty="0"/>
          </a:p>
          <a:p>
            <a:r>
              <a:rPr lang="cs-CZ" b="1" dirty="0"/>
              <a:t>6) Zvláštní výjimky </a:t>
            </a:r>
            <a:r>
              <a:rPr lang="cs-CZ" b="1" dirty="0">
                <a:solidFill>
                  <a:srgbClr val="FF0000"/>
                </a:solidFill>
              </a:rPr>
              <a:t>✓</a:t>
            </a:r>
            <a:endParaRPr lang="cs-CZ" b="1" dirty="0"/>
          </a:p>
          <a:p>
            <a:r>
              <a:rPr lang="cs-CZ" dirty="0"/>
              <a:t>7) Obecná vynětí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73484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73D81B-DF1F-43B6-BD74-2E57E7D33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Obecná vynětí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763F27-C02E-48B7-9ABB-4826E2570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= </a:t>
            </a:r>
            <a:r>
              <a:rPr lang="cs-CZ" b="1" dirty="0"/>
              <a:t>General </a:t>
            </a:r>
            <a:r>
              <a:rPr lang="cs-CZ" b="1" dirty="0" err="1"/>
              <a:t>waivers</a:t>
            </a:r>
            <a:endParaRPr lang="cs-CZ" b="1" dirty="0"/>
          </a:p>
          <a:p>
            <a:r>
              <a:rPr lang="cs-CZ" dirty="0"/>
              <a:t>Stát požádá, aby mu byla odpuštěna nějaká povinnost, ostatní státy v Generální radě mu to udělí</a:t>
            </a:r>
          </a:p>
          <a:p>
            <a:r>
              <a:rPr lang="cs-CZ" dirty="0"/>
              <a:t>Ve starém GATT udělováno na dobu neurčitou, ve WTO je potřeba vynětí </a:t>
            </a:r>
            <a:r>
              <a:rPr lang="cs-CZ" b="1" dirty="0"/>
              <a:t>každý rok </a:t>
            </a:r>
            <a:r>
              <a:rPr lang="cs-CZ" dirty="0"/>
              <a:t>přezkoumat a odsouhlasit prodloužení</a:t>
            </a:r>
          </a:p>
        </p:txBody>
      </p:sp>
    </p:spTree>
    <p:extLst>
      <p:ext uri="{BB962C8B-B14F-4D97-AF65-F5344CB8AC3E}">
        <p14:creationId xmlns:p14="http://schemas.microsoft.com/office/powerpoint/2010/main" val="375369961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73D81B-DF1F-43B6-BD74-2E57E7D33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Obecná vynětí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763F27-C02E-48B7-9ABB-4826E2570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Příklady</a:t>
            </a:r>
          </a:p>
          <a:p>
            <a:r>
              <a:rPr lang="cs-CZ" dirty="0"/>
              <a:t>USA a EU – zemědělství v 50s &gt; de facto vynětí zemědělství z režimu GATT</a:t>
            </a:r>
          </a:p>
          <a:p>
            <a:r>
              <a:rPr lang="cs-CZ" dirty="0"/>
              <a:t>Preference pro některé rozvojové země – unijní dohody z </a:t>
            </a:r>
            <a:r>
              <a:rPr lang="cs-CZ" dirty="0" err="1"/>
              <a:t>Cotonou</a:t>
            </a:r>
            <a:r>
              <a:rPr lang="cs-CZ" dirty="0"/>
              <a:t> (porušují MFN)</a:t>
            </a:r>
          </a:p>
          <a:p>
            <a:r>
              <a:rPr lang="cs-CZ" dirty="0"/>
              <a:t>Generická léčiva pro </a:t>
            </a:r>
            <a:r>
              <a:rPr lang="cs-CZ" dirty="0" err="1"/>
              <a:t>LDCs</a:t>
            </a:r>
            <a:r>
              <a:rPr lang="cs-CZ" dirty="0"/>
              <a:t> – výjimka z TRIPS</a:t>
            </a:r>
          </a:p>
          <a:p>
            <a:r>
              <a:rPr lang="cs-CZ" dirty="0"/>
              <a:t>Při vstupu nového členského státu – stávající člen může říct, že novému členu neudělí výhody</a:t>
            </a:r>
          </a:p>
        </p:txBody>
      </p:sp>
    </p:spTree>
    <p:extLst>
      <p:ext uri="{BB962C8B-B14F-4D97-AF65-F5344CB8AC3E}">
        <p14:creationId xmlns:p14="http://schemas.microsoft.com/office/powerpoint/2010/main" val="329523261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BEEF45-B441-4122-BEF7-62E34D9D3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Dočasné výjimky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F6C152-FB6B-41BF-9177-CC24A5E88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1) </a:t>
            </a:r>
            <a:r>
              <a:rPr lang="cs-CZ" b="1" dirty="0"/>
              <a:t>Antidumping</a:t>
            </a: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✓</a:t>
            </a:r>
          </a:p>
          <a:p>
            <a:r>
              <a:rPr lang="cs-CZ" b="1" dirty="0"/>
              <a:t>2) Vyrovnávací cla </a:t>
            </a:r>
            <a:r>
              <a:rPr lang="cs-CZ" b="1" dirty="0">
                <a:solidFill>
                  <a:srgbClr val="FF0000"/>
                </a:solidFill>
              </a:rPr>
              <a:t>✓</a:t>
            </a:r>
            <a:endParaRPr lang="cs-CZ" dirty="0"/>
          </a:p>
          <a:p>
            <a:r>
              <a:rPr lang="cs-CZ" b="1" dirty="0"/>
              <a:t>3) Platební bilance </a:t>
            </a:r>
            <a:r>
              <a:rPr lang="cs-CZ" b="1" dirty="0">
                <a:solidFill>
                  <a:srgbClr val="FF0000"/>
                </a:solidFill>
              </a:rPr>
              <a:t>✓</a:t>
            </a:r>
            <a:endParaRPr lang="cs-CZ" b="1" dirty="0"/>
          </a:p>
          <a:p>
            <a:r>
              <a:rPr lang="cs-CZ" b="1" dirty="0"/>
              <a:t>4) Nedospělá odvětví </a:t>
            </a:r>
            <a:r>
              <a:rPr lang="cs-CZ" b="1" dirty="0">
                <a:solidFill>
                  <a:srgbClr val="FF0000"/>
                </a:solidFill>
              </a:rPr>
              <a:t>✓</a:t>
            </a:r>
            <a:endParaRPr lang="cs-CZ" b="1" dirty="0"/>
          </a:p>
          <a:p>
            <a:r>
              <a:rPr lang="cs-CZ" b="1" dirty="0"/>
              <a:t>5) Ochranná opatření </a:t>
            </a:r>
            <a:r>
              <a:rPr lang="cs-CZ" b="1" dirty="0">
                <a:solidFill>
                  <a:srgbClr val="FF0000"/>
                </a:solidFill>
              </a:rPr>
              <a:t>✓</a:t>
            </a:r>
            <a:endParaRPr lang="cs-CZ" b="1" dirty="0"/>
          </a:p>
          <a:p>
            <a:r>
              <a:rPr lang="cs-CZ" b="1" dirty="0"/>
              <a:t>6) Zvláštní výjimky </a:t>
            </a:r>
            <a:r>
              <a:rPr lang="cs-CZ" b="1" dirty="0">
                <a:solidFill>
                  <a:srgbClr val="FF0000"/>
                </a:solidFill>
              </a:rPr>
              <a:t>✓</a:t>
            </a:r>
            <a:endParaRPr lang="cs-CZ" b="1" dirty="0"/>
          </a:p>
          <a:p>
            <a:r>
              <a:rPr lang="cs-CZ" b="1" dirty="0"/>
              <a:t>7) Obecná vynětí </a:t>
            </a:r>
            <a:r>
              <a:rPr lang="cs-CZ" b="1" dirty="0">
                <a:solidFill>
                  <a:srgbClr val="FF0000"/>
                </a:solidFill>
              </a:rPr>
              <a:t>✓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723770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60A5C2-694C-4610-AA94-6ADE8254A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Trvalé výjimky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069320-3B4C-413D-8DC8-EEABCFF38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a) Obecné výjimky („General </a:t>
            </a:r>
            <a:r>
              <a:rPr lang="cs-CZ" dirty="0" err="1"/>
              <a:t>exceptions</a:t>
            </a:r>
            <a:r>
              <a:rPr lang="cs-CZ" dirty="0"/>
              <a:t>“)</a:t>
            </a:r>
          </a:p>
          <a:p>
            <a:r>
              <a:rPr lang="cs-CZ" dirty="0"/>
              <a:t>b) Národní bezpečnost</a:t>
            </a:r>
          </a:p>
          <a:p>
            <a:r>
              <a:rPr lang="cs-CZ" dirty="0"/>
              <a:t>c) Opětovné sjednání či modifikace koncesí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50661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10BB31-6011-42C8-AD1A-C8F3A1D48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výjimky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CE52F7-2EEC-48EA-84A1-181AE6CEB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General </a:t>
            </a:r>
            <a:r>
              <a:rPr lang="cs-CZ" dirty="0" err="1"/>
              <a:t>exceptions</a:t>
            </a:r>
            <a:endParaRPr lang="cs-CZ" dirty="0"/>
          </a:p>
          <a:p>
            <a:r>
              <a:rPr lang="cs-CZ" dirty="0"/>
              <a:t>Není to to stejné jako </a:t>
            </a:r>
            <a:r>
              <a:rPr lang="cs-CZ" dirty="0" err="1"/>
              <a:t>general</a:t>
            </a:r>
            <a:r>
              <a:rPr lang="cs-CZ" dirty="0"/>
              <a:t> </a:t>
            </a:r>
            <a:r>
              <a:rPr lang="cs-CZ" dirty="0" err="1"/>
              <a:t>waivers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400651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10BB31-6011-42C8-AD1A-C8F3A1D48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výjimky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CE52F7-2EEC-48EA-84A1-181AE6CEB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Stát může omezit obchod, aby chránil:</a:t>
            </a:r>
          </a:p>
          <a:p>
            <a:r>
              <a:rPr lang="cs-CZ" dirty="0"/>
              <a:t>Dobré mravy (pornografie)</a:t>
            </a:r>
          </a:p>
          <a:p>
            <a:r>
              <a:rPr lang="cs-CZ" b="1" dirty="0"/>
              <a:t>Lidské, zvířecí, rostlinné zdraví &gt; Dohoda o SPS!</a:t>
            </a:r>
          </a:p>
          <a:p>
            <a:r>
              <a:rPr lang="cs-CZ" dirty="0"/>
              <a:t>Duševní vlastnictví (padělky značkového oblečení – TRIPS)</a:t>
            </a:r>
          </a:p>
          <a:p>
            <a:r>
              <a:rPr lang="cs-CZ" dirty="0"/>
              <a:t>Vynucení dodržování zákonů (drogy)</a:t>
            </a:r>
          </a:p>
          <a:p>
            <a:r>
              <a:rPr lang="cs-CZ" dirty="0"/>
              <a:t>Produkty práce vězňů (</a:t>
            </a:r>
            <a:r>
              <a:rPr lang="cs-CZ" dirty="0">
                <a:hlinkClick r:id="rId2"/>
              </a:rPr>
              <a:t>https://www.theguardian.com/</a:t>
            </a:r>
            <a:r>
              <a:rPr lang="cs-CZ" dirty="0" err="1">
                <a:hlinkClick r:id="rId2"/>
              </a:rPr>
              <a:t>world</a:t>
            </a:r>
            <a:r>
              <a:rPr lang="cs-CZ" dirty="0">
                <a:hlinkClick r:id="rId2"/>
              </a:rPr>
              <a:t>/2019/dec/23/inside-chinese-qingpu-prison-forced-labour-claims-tesco-christmas-card</a:t>
            </a:r>
            <a:r>
              <a:rPr lang="cs-CZ" dirty="0"/>
              <a:t>)</a:t>
            </a:r>
          </a:p>
          <a:p>
            <a:r>
              <a:rPr lang="cs-CZ" dirty="0"/>
              <a:t>Kulturní památky, omezené přírodní zdroje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38758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10BB31-6011-42C8-AD1A-C8F3A1D48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výjimky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CE52F7-2EEC-48EA-84A1-181AE6CEB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General </a:t>
            </a:r>
            <a:r>
              <a:rPr lang="cs-CZ" dirty="0" err="1"/>
              <a:t>exceptions</a:t>
            </a:r>
            <a:endParaRPr lang="cs-CZ" dirty="0"/>
          </a:p>
          <a:p>
            <a:r>
              <a:rPr lang="cs-CZ" dirty="0"/>
              <a:t>Není to to stejné jako </a:t>
            </a:r>
            <a:r>
              <a:rPr lang="cs-CZ" dirty="0" err="1"/>
              <a:t>general</a:t>
            </a:r>
            <a:r>
              <a:rPr lang="cs-CZ" dirty="0"/>
              <a:t> </a:t>
            </a:r>
            <a:r>
              <a:rPr lang="cs-CZ" dirty="0" err="1"/>
              <a:t>waivers</a:t>
            </a:r>
            <a:endParaRPr lang="cs-CZ" dirty="0"/>
          </a:p>
          <a:p>
            <a:r>
              <a:rPr lang="cs-CZ" b="1" dirty="0"/>
              <a:t>Trvalé, univerzální</a:t>
            </a:r>
          </a:p>
          <a:p>
            <a:r>
              <a:rPr lang="cs-CZ" b="1" dirty="0"/>
              <a:t>Ochrana neekonomických zájmů </a:t>
            </a:r>
            <a:r>
              <a:rPr lang="cs-CZ" dirty="0"/>
              <a:t>(x ochranná opatření!)</a:t>
            </a:r>
          </a:p>
        </p:txBody>
      </p:sp>
    </p:spTree>
    <p:extLst>
      <p:ext uri="{BB962C8B-B14F-4D97-AF65-F5344CB8AC3E}">
        <p14:creationId xmlns:p14="http://schemas.microsoft.com/office/powerpoint/2010/main" val="1656817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289854-2990-4BE1-9896-AF3FF6A38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Výjimky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9567C1-02D3-4336-83AA-BC2A05C5A5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Jsou </a:t>
            </a:r>
            <a:r>
              <a:rPr lang="cs-CZ" b="1" dirty="0"/>
              <a:t>povolené, GATT 1994 je sám explicitně uvádí</a:t>
            </a:r>
          </a:p>
          <a:p>
            <a:r>
              <a:rPr lang="cs-CZ" dirty="0"/>
              <a:t>&gt; </a:t>
            </a:r>
            <a:r>
              <a:rPr lang="cs-CZ" b="1" dirty="0"/>
              <a:t>zavedeme protekcionismus, aniž by to vedlo k </a:t>
            </a:r>
            <a:r>
              <a:rPr lang="cs-CZ" b="1" dirty="0">
                <a:solidFill>
                  <a:srgbClr val="FF0000"/>
                </a:solidFill>
              </a:rPr>
              <a:t>odvetě</a:t>
            </a:r>
          </a:p>
          <a:p>
            <a:endParaRPr lang="cs-CZ" b="1" dirty="0"/>
          </a:p>
          <a:p>
            <a:r>
              <a:rPr lang="cs-CZ" dirty="0"/>
              <a:t>X státy je někdy </a:t>
            </a:r>
            <a:r>
              <a:rPr lang="cs-CZ" b="1" dirty="0"/>
              <a:t>zneužívají </a:t>
            </a:r>
            <a:r>
              <a:rPr lang="cs-CZ" dirty="0"/>
              <a:t>– například prohlásí dovoz zboží ze země s levnou pracovní silou za dumping</a:t>
            </a:r>
          </a:p>
          <a:p>
            <a:r>
              <a:rPr lang="cs-CZ" dirty="0"/>
              <a:t>Možná forma </a:t>
            </a:r>
            <a:r>
              <a:rPr lang="cs-CZ" b="1" dirty="0"/>
              <a:t>nového protekcionismu </a:t>
            </a:r>
            <a:r>
              <a:rPr lang="cs-CZ" dirty="0"/>
              <a:t>– nárůst především během Tokijského kola</a:t>
            </a:r>
          </a:p>
          <a:p>
            <a:r>
              <a:rPr lang="cs-CZ" dirty="0"/>
              <a:t>= cla se snížila, státy se proto uchýlily k výjimkám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69895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2377A1-B261-490B-B3BE-E6C8E28C9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výjimky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205C10-0338-4D0C-B922-04086B1B66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Postup Orgánu pro řešení sporů</a:t>
            </a:r>
          </a:p>
          <a:p>
            <a:r>
              <a:rPr lang="cs-CZ" dirty="0"/>
              <a:t>Test: </a:t>
            </a:r>
          </a:p>
          <a:p>
            <a:r>
              <a:rPr lang="cs-CZ" dirty="0"/>
              <a:t>1) Směřuje opatření k dosažení některého </a:t>
            </a:r>
            <a:r>
              <a:rPr lang="cs-CZ" b="1" dirty="0"/>
              <a:t>z legitimních cílů </a:t>
            </a:r>
            <a:r>
              <a:rPr lang="cs-CZ" dirty="0"/>
              <a:t>uvedených v GATT? (přechozí slide)</a:t>
            </a:r>
          </a:p>
          <a:p>
            <a:r>
              <a:rPr lang="cs-CZ" b="1" dirty="0"/>
              <a:t>2) Nešlo by pro dosažení stejného účelu použít opatření, které méně zasahuje do obchodu?</a:t>
            </a:r>
          </a:p>
        </p:txBody>
      </p:sp>
    </p:spTree>
    <p:extLst>
      <p:ext uri="{BB962C8B-B14F-4D97-AF65-F5344CB8AC3E}">
        <p14:creationId xmlns:p14="http://schemas.microsoft.com/office/powerpoint/2010/main" val="190210354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60A5C2-694C-4610-AA94-6ADE8254A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Trvalé výjimky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069320-3B4C-413D-8DC8-EEABCFF38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a) Obecné výjimky </a:t>
            </a:r>
            <a:r>
              <a:rPr lang="cs-CZ" b="1" dirty="0">
                <a:solidFill>
                  <a:srgbClr val="FF0000"/>
                </a:solidFill>
              </a:rPr>
              <a:t>✓</a:t>
            </a:r>
            <a:endParaRPr lang="cs-CZ" b="1" dirty="0"/>
          </a:p>
          <a:p>
            <a:r>
              <a:rPr lang="cs-CZ" dirty="0"/>
              <a:t>b) Národní bezpečnost</a:t>
            </a:r>
          </a:p>
          <a:p>
            <a:r>
              <a:rPr lang="cs-CZ" dirty="0"/>
              <a:t>c) Opětovné sjednání či modifikace koncesí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41729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01DB3F-681A-47D4-9555-844CEFB7F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bezpečnost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053198-11FC-469B-935F-A9E26A34F8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Extrémně citlivé téma!</a:t>
            </a:r>
          </a:p>
          <a:p>
            <a:r>
              <a:rPr lang="cs-CZ" b="1" dirty="0"/>
              <a:t>Ekonomické sankce! Kuba, Venezuela, Rusko!</a:t>
            </a:r>
          </a:p>
          <a:p>
            <a:r>
              <a:rPr lang="cs-CZ" dirty="0"/>
              <a:t>Švédsko v 70. letech – restrikce na import bot – je potřeba mít domácí produkci bot pro armádu……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44552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086DFC-D0E7-4B54-B430-887A56755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Porážka Švédů u Poltavy </a:t>
            </a:r>
            <a:endParaRPr lang="en-US" dirty="0"/>
          </a:p>
        </p:txBody>
      </p:sp>
      <p:pic>
        <p:nvPicPr>
          <p:cNvPr id="9" name="Zástupný obsah 8" descr="Obsah obrázku tráva, exteriér, muž, osoba&#10;&#10;Popis byl vytvořen automaticky">
            <a:extLst>
              <a:ext uri="{FF2B5EF4-FFF2-40B4-BE49-F238E27FC236}">
                <a16:creationId xmlns:a16="http://schemas.microsoft.com/office/drawing/2014/main" id="{ED0850A6-5D91-42C4-AF06-808863B691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0881" y="1497372"/>
            <a:ext cx="6096492" cy="4852311"/>
          </a:xfrm>
        </p:spPr>
      </p:pic>
    </p:spTree>
    <p:extLst>
      <p:ext uri="{BB962C8B-B14F-4D97-AF65-F5344CB8AC3E}">
        <p14:creationId xmlns:p14="http://schemas.microsoft.com/office/powerpoint/2010/main" val="172519066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60A5C2-694C-4610-AA94-6ADE8254A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Trvalé výjimky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069320-3B4C-413D-8DC8-EEABCFF38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a) Obecné výjimky </a:t>
            </a:r>
            <a:r>
              <a:rPr lang="cs-CZ" b="1" dirty="0">
                <a:solidFill>
                  <a:srgbClr val="FF0000"/>
                </a:solidFill>
              </a:rPr>
              <a:t>✓</a:t>
            </a:r>
            <a:endParaRPr lang="cs-CZ" b="1" dirty="0"/>
          </a:p>
          <a:p>
            <a:r>
              <a:rPr lang="cs-CZ" b="1" dirty="0"/>
              <a:t>b) Národní bezpečnost </a:t>
            </a:r>
            <a:r>
              <a:rPr lang="cs-CZ" b="1" dirty="0">
                <a:solidFill>
                  <a:srgbClr val="FF0000"/>
                </a:solidFill>
              </a:rPr>
              <a:t>✓</a:t>
            </a:r>
            <a:endParaRPr lang="cs-CZ" b="1" dirty="0"/>
          </a:p>
          <a:p>
            <a:r>
              <a:rPr lang="cs-CZ" dirty="0"/>
              <a:t>c) Opětovné sjednání či modifikace koncesí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16361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BB8103-7D2D-4465-A803-7C7599588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Opětovné sjednání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951211-E27B-4E5B-A30E-B339EC1D8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3 roky po sjednání celního závazku </a:t>
            </a:r>
            <a:r>
              <a:rPr lang="cs-CZ" dirty="0"/>
              <a:t>může stát požadovat jeho zrušení</a:t>
            </a:r>
          </a:p>
          <a:p>
            <a:r>
              <a:rPr lang="cs-CZ" dirty="0"/>
              <a:t>Dříve je možné zrušit závazek se souhlasem ostatních zemí, nebo pokud si stát toto právo předem vyhradil</a:t>
            </a:r>
          </a:p>
          <a:p>
            <a:r>
              <a:rPr lang="cs-CZ" dirty="0"/>
              <a:t>&gt; jednání s účastníky původního jednání</a:t>
            </a:r>
          </a:p>
          <a:p>
            <a:r>
              <a:rPr lang="cs-CZ" b="1" dirty="0"/>
              <a:t>Kompenzace</a:t>
            </a:r>
            <a:r>
              <a:rPr lang="cs-CZ" dirty="0"/>
              <a:t>, když se nedohodnou, má poškozený stát možnost odvetných opatření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88052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60A5C2-694C-4610-AA94-6ADE8254A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Trvalé výjimky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069320-3B4C-413D-8DC8-EEABCFF38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a) Obecné výjimky </a:t>
            </a:r>
            <a:r>
              <a:rPr lang="cs-CZ" b="1" dirty="0">
                <a:solidFill>
                  <a:srgbClr val="FF0000"/>
                </a:solidFill>
              </a:rPr>
              <a:t>✓</a:t>
            </a:r>
            <a:endParaRPr lang="cs-CZ" b="1" dirty="0"/>
          </a:p>
          <a:p>
            <a:r>
              <a:rPr lang="cs-CZ" b="1" dirty="0"/>
              <a:t>b) Národní bezpečnost </a:t>
            </a:r>
            <a:r>
              <a:rPr lang="cs-CZ" b="1" dirty="0">
                <a:solidFill>
                  <a:srgbClr val="FF0000"/>
                </a:solidFill>
              </a:rPr>
              <a:t>✓</a:t>
            </a:r>
            <a:endParaRPr lang="cs-CZ" b="1" dirty="0"/>
          </a:p>
          <a:p>
            <a:r>
              <a:rPr lang="cs-CZ" b="1" dirty="0"/>
              <a:t>c) Opětovné sjednání či modifikace koncesí </a:t>
            </a:r>
            <a:r>
              <a:rPr lang="cs-CZ" b="1" dirty="0">
                <a:solidFill>
                  <a:srgbClr val="FF0000"/>
                </a:solidFill>
              </a:rPr>
              <a:t>✓</a:t>
            </a:r>
            <a:endParaRPr lang="cs-CZ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07429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899246-F380-415E-98AD-F6A53A60B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CE8E8B-EF08-4554-BE58-296276AD7D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Výjimky z režimu GATT 1994 </a:t>
            </a:r>
            <a:r>
              <a:rPr lang="cs-CZ" b="1" dirty="0">
                <a:solidFill>
                  <a:srgbClr val="FF0000"/>
                </a:solidFill>
              </a:rPr>
              <a:t>✓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Děkuji za pozornost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53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47BF0C-DB67-4F85-9759-BCF33CBB3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výjimek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21CE49-AB21-4239-BDC9-0815B25DE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Dočasné / trvalé</a:t>
            </a:r>
          </a:p>
          <a:p>
            <a:endParaRPr lang="cs-CZ" b="1" dirty="0"/>
          </a:p>
          <a:p>
            <a:endParaRPr lang="cs-CZ" b="1" dirty="0"/>
          </a:p>
          <a:p>
            <a:r>
              <a:rPr lang="cs-CZ" b="1" dirty="0"/>
              <a:t>Univerzální / sektorové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75596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BEEF45-B441-4122-BEF7-62E34D9D3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Dočasné výjimky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F6C152-FB6B-41BF-9177-CC24A5E88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1) </a:t>
            </a:r>
            <a:r>
              <a:rPr lang="cs-CZ" b="1" dirty="0"/>
              <a:t>Antidumping (AD)</a:t>
            </a:r>
          </a:p>
          <a:p>
            <a:r>
              <a:rPr lang="cs-CZ" b="1" dirty="0"/>
              <a:t>2) Vyrovnávací cla </a:t>
            </a:r>
            <a:r>
              <a:rPr lang="cs-CZ" dirty="0"/>
              <a:t>(=antisubvenční)</a:t>
            </a:r>
          </a:p>
          <a:p>
            <a:r>
              <a:rPr lang="cs-CZ" b="1" dirty="0"/>
              <a:t>3) Platební bilance</a:t>
            </a:r>
          </a:p>
          <a:p>
            <a:r>
              <a:rPr lang="cs-CZ" b="1" dirty="0"/>
              <a:t>4) Nedospělá odvětví </a:t>
            </a:r>
            <a:r>
              <a:rPr lang="cs-CZ" dirty="0"/>
              <a:t>(infant </a:t>
            </a:r>
            <a:r>
              <a:rPr lang="cs-CZ" dirty="0" err="1"/>
              <a:t>industry</a:t>
            </a:r>
            <a:r>
              <a:rPr lang="cs-CZ" dirty="0"/>
              <a:t>)</a:t>
            </a:r>
          </a:p>
          <a:p>
            <a:r>
              <a:rPr lang="cs-CZ" b="1" dirty="0"/>
              <a:t>5) Ochranná opatření („</a:t>
            </a:r>
            <a:r>
              <a:rPr lang="cs-CZ" b="1" dirty="0" err="1"/>
              <a:t>safeguards</a:t>
            </a:r>
            <a:r>
              <a:rPr lang="cs-CZ" b="1" dirty="0"/>
              <a:t>“)</a:t>
            </a:r>
          </a:p>
          <a:p>
            <a:r>
              <a:rPr lang="cs-CZ" b="1" dirty="0"/>
              <a:t>6) Zvláštní výjimky </a:t>
            </a:r>
            <a:r>
              <a:rPr lang="cs-CZ" dirty="0"/>
              <a:t>(zemědělství)</a:t>
            </a:r>
          </a:p>
          <a:p>
            <a:r>
              <a:rPr lang="cs-CZ" b="1" dirty="0"/>
              <a:t>7) Obecná vynětí („</a:t>
            </a:r>
            <a:r>
              <a:rPr lang="cs-CZ" b="1" dirty="0" err="1"/>
              <a:t>general</a:t>
            </a:r>
            <a:r>
              <a:rPr lang="cs-CZ" b="1" dirty="0"/>
              <a:t> </a:t>
            </a:r>
            <a:r>
              <a:rPr lang="cs-CZ" b="1" dirty="0" err="1"/>
              <a:t>waivers</a:t>
            </a:r>
            <a:r>
              <a:rPr lang="cs-CZ" b="1" dirty="0"/>
              <a:t>“)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835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60A5C2-694C-4610-AA94-6ADE8254A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Trvalé výjimky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069320-3B4C-413D-8DC8-EEABCFF38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a) </a:t>
            </a:r>
            <a:r>
              <a:rPr lang="cs-CZ" b="1" dirty="0"/>
              <a:t>Obecné výjimky </a:t>
            </a:r>
            <a:r>
              <a:rPr lang="cs-CZ" dirty="0"/>
              <a:t>(„General </a:t>
            </a:r>
            <a:r>
              <a:rPr lang="cs-CZ" dirty="0" err="1"/>
              <a:t>exceptions</a:t>
            </a:r>
            <a:r>
              <a:rPr lang="cs-CZ" dirty="0"/>
              <a:t>“)</a:t>
            </a:r>
          </a:p>
          <a:p>
            <a:r>
              <a:rPr lang="cs-CZ" dirty="0"/>
              <a:t>b) </a:t>
            </a:r>
            <a:r>
              <a:rPr lang="cs-CZ" b="1" dirty="0"/>
              <a:t>Národní bezpečnost</a:t>
            </a:r>
          </a:p>
          <a:p>
            <a:r>
              <a:rPr lang="cs-CZ" dirty="0"/>
              <a:t>c) </a:t>
            </a:r>
            <a:r>
              <a:rPr lang="cs-CZ" b="1" dirty="0"/>
              <a:t>Opětovné sjednání či modifikace koncesí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989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6A9018-6DE8-487F-B3E1-C139920C6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Univerzální výjimky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427B9E-243A-42E3-BCCC-A3BE689AA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Platební bilance, národní bezpečnost, obecné výjimky</a:t>
            </a:r>
          </a:p>
          <a:p>
            <a:endParaRPr lang="cs-CZ" b="1" dirty="0"/>
          </a:p>
          <a:p>
            <a:endParaRPr lang="cs-CZ" b="1" dirty="0"/>
          </a:p>
          <a:p>
            <a:r>
              <a:rPr lang="cs-CZ" b="1" dirty="0"/>
              <a:t>Zbytek jenom na daný sektor ekonomiky!</a:t>
            </a:r>
          </a:p>
        </p:txBody>
      </p:sp>
    </p:spTree>
    <p:extLst>
      <p:ext uri="{BB962C8B-B14F-4D97-AF65-F5344CB8AC3E}">
        <p14:creationId xmlns:p14="http://schemas.microsoft.com/office/powerpoint/2010/main" val="6432290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</TotalTime>
  <Words>2457</Words>
  <Application>Microsoft Office PowerPoint</Application>
  <PresentationFormat>Širokoúhlá obrazovka</PresentationFormat>
  <Paragraphs>309</Paragraphs>
  <Slides>57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57</vt:i4>
      </vt:variant>
    </vt:vector>
  </HeadingPairs>
  <TitlesOfParts>
    <vt:vector size="61" baseType="lpstr">
      <vt:lpstr>Arial</vt:lpstr>
      <vt:lpstr>Calibri</vt:lpstr>
      <vt:lpstr>Calibri Light</vt:lpstr>
      <vt:lpstr>Motiv Office</vt:lpstr>
      <vt:lpstr>Výjimky z režimu GATT 1994</vt:lpstr>
      <vt:lpstr>Výjimky</vt:lpstr>
      <vt:lpstr>Výjimky</vt:lpstr>
      <vt:lpstr>Výjimky</vt:lpstr>
      <vt:lpstr>Výjimky</vt:lpstr>
      <vt:lpstr>Typy výjimek</vt:lpstr>
      <vt:lpstr>Dočasné výjimky</vt:lpstr>
      <vt:lpstr>Trvalé výjimky</vt:lpstr>
      <vt:lpstr>Univerzální výjimky</vt:lpstr>
      <vt:lpstr>Dočasné výjimky</vt:lpstr>
      <vt:lpstr>Trvalé výjimky</vt:lpstr>
      <vt:lpstr>Nad rámec GATT 1994</vt:lpstr>
      <vt:lpstr>Antidumping</vt:lpstr>
      <vt:lpstr>Antidumping</vt:lpstr>
      <vt:lpstr>Antidumping</vt:lpstr>
      <vt:lpstr>Antidumping</vt:lpstr>
      <vt:lpstr>Antidumping</vt:lpstr>
      <vt:lpstr>Antidumping</vt:lpstr>
      <vt:lpstr>Antidumping</vt:lpstr>
      <vt:lpstr>Dohoda o antidumpingu</vt:lpstr>
      <vt:lpstr>Dočasné výjimky</vt:lpstr>
      <vt:lpstr>Subvence a vyrovnávací opatření</vt:lpstr>
      <vt:lpstr>Subvence a vyrovnávací opatření</vt:lpstr>
      <vt:lpstr>Dohoda o subvencích a vyrovnávacích opatřeních</vt:lpstr>
      <vt:lpstr>Dohoda o subvencích a vyrovnávacích opatřeních</vt:lpstr>
      <vt:lpstr>Dohoda o subvencích a vyrovnávacích opatřeních</vt:lpstr>
      <vt:lpstr>Dohoda o subvencích a vyrovnávacích opatřeních</vt:lpstr>
      <vt:lpstr>Dočasné výjimky</vt:lpstr>
      <vt:lpstr>Platební bilance (BOP)</vt:lpstr>
      <vt:lpstr>Dočasné výjimky</vt:lpstr>
      <vt:lpstr>Nedospělá odvětví</vt:lpstr>
      <vt:lpstr>Dočasné výjimky</vt:lpstr>
      <vt:lpstr>Ochranná opatření (safeguards)</vt:lpstr>
      <vt:lpstr>Článek XIX. GATT</vt:lpstr>
      <vt:lpstr>Ochranná opatření (safeguards)</vt:lpstr>
      <vt:lpstr>Ochranná opatření (safeguards)</vt:lpstr>
      <vt:lpstr>Ochranná opatření (safeguards)</vt:lpstr>
      <vt:lpstr>Ochranná opatření (safeguards)</vt:lpstr>
      <vt:lpstr>Ochranná opatření (safeguards)</vt:lpstr>
      <vt:lpstr>Dočasné výjimky</vt:lpstr>
      <vt:lpstr>Zvláštní výjimky</vt:lpstr>
      <vt:lpstr>Dočasné výjimky</vt:lpstr>
      <vt:lpstr>Obecná vynětí</vt:lpstr>
      <vt:lpstr>Obecná vynětí</vt:lpstr>
      <vt:lpstr>Dočasné výjimky</vt:lpstr>
      <vt:lpstr>Trvalé výjimky</vt:lpstr>
      <vt:lpstr>Obecné výjimky</vt:lpstr>
      <vt:lpstr>Obecné výjimky</vt:lpstr>
      <vt:lpstr>Obecné výjimky</vt:lpstr>
      <vt:lpstr>Obecné výjimky</vt:lpstr>
      <vt:lpstr>Trvalé výjimky</vt:lpstr>
      <vt:lpstr>Národní bezpečnost</vt:lpstr>
      <vt:lpstr>Porážka Švédů u Poltavy </vt:lpstr>
      <vt:lpstr>Trvalé výjimky</vt:lpstr>
      <vt:lpstr>Opětovné sjednání</vt:lpstr>
      <vt:lpstr>Trvalé výjimky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Výjimky z režimu GATT 1994</dc:title>
  <dc:creator>Svatoň</dc:creator>
  <cp:lastModifiedBy>Svatoň</cp:lastModifiedBy>
  <cp:revision>59</cp:revision>
  <dcterms:created xsi:type="dcterms:W3CDTF">2020-03-07T13:33:34Z</dcterms:created>
  <dcterms:modified xsi:type="dcterms:W3CDTF">2020-04-20T07:48:30Z</dcterms:modified>
</cp:coreProperties>
</file>