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98" r:id="rId2"/>
    <p:sldId id="281" r:id="rId3"/>
    <p:sldId id="309" r:id="rId4"/>
    <p:sldId id="310" r:id="rId5"/>
    <p:sldId id="286" r:id="rId6"/>
    <p:sldId id="284" r:id="rId7"/>
    <p:sldId id="290" r:id="rId8"/>
    <p:sldId id="288" r:id="rId9"/>
    <p:sldId id="289" r:id="rId10"/>
    <p:sldId id="291" r:id="rId11"/>
    <p:sldId id="311" r:id="rId12"/>
    <p:sldId id="282" r:id="rId13"/>
    <p:sldId id="283" r:id="rId14"/>
    <p:sldId id="313" r:id="rId15"/>
    <p:sldId id="285" r:id="rId16"/>
    <p:sldId id="292" r:id="rId17"/>
    <p:sldId id="296" r:id="rId18"/>
    <p:sldId id="293" r:id="rId19"/>
    <p:sldId id="295" r:id="rId20"/>
    <p:sldId id="294" r:id="rId21"/>
    <p:sldId id="297" r:id="rId22"/>
  </p:sldIdLst>
  <p:sldSz cx="9144000" cy="6858000" type="screen4x3"/>
  <p:notesSz cx="9869488" cy="67357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590426" y="0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1049B7-E18C-4391-8A0A-38A0EC76D8A6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590426" y="6397806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60FE4A-43DA-4E62-823F-95C2204B91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7665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6725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591175" y="0"/>
            <a:ext cx="4276725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5BA179-5770-4972-91EC-3A9DAFD5BCD6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51200" y="504825"/>
            <a:ext cx="3367088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87425" y="3198813"/>
            <a:ext cx="7894638" cy="30321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397625"/>
            <a:ext cx="4276725" cy="336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591175" y="6397625"/>
            <a:ext cx="4276725" cy="336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8C5A62-5AB2-4114-9EE0-AFB4EF2557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448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497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1483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7173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755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24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681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2051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195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680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6581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736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752F5-D1D0-4D35-94D7-2D16498360FF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79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2132856"/>
            <a:ext cx="7772400" cy="1470025"/>
          </a:xfrm>
        </p:spPr>
        <p:txBody>
          <a:bodyPr>
            <a:normAutofit/>
          </a:bodyPr>
          <a:lstStyle/>
          <a:p>
            <a:r>
              <a:rPr lang="cs-CZ" b="1" dirty="0"/>
              <a:t>S</a:t>
            </a:r>
            <a:r>
              <a:rPr lang="cs-CZ" b="1" dirty="0" smtClean="0"/>
              <a:t>trukturální </a:t>
            </a:r>
            <a:r>
              <a:rPr lang="cs-CZ" b="1" dirty="0" smtClean="0"/>
              <a:t>krize a přizpůsobení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Evropa ve světové ekonomice</a:t>
            </a:r>
          </a:p>
          <a:p>
            <a:r>
              <a:rPr lang="cs-CZ" dirty="0" smtClean="0"/>
              <a:t>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8584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Strukturální změny </a:t>
            </a:r>
            <a:r>
              <a:rPr lang="cs-CZ" sz="3600" b="1" dirty="0" err="1" smtClean="0"/>
              <a:t>AICs</a:t>
            </a:r>
            <a:r>
              <a:rPr lang="cs-CZ" sz="3600" b="1" dirty="0" smtClean="0"/>
              <a:t> 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435280" cy="5400600"/>
          </a:xfrm>
        </p:spPr>
        <p:txBody>
          <a:bodyPr>
            <a:normAutofit fontScale="70000" lnSpcReduction="20000"/>
          </a:bodyPr>
          <a:lstStyle/>
          <a:p>
            <a:r>
              <a:rPr lang="cs-CZ" b="1" u="sng" dirty="0" smtClean="0"/>
              <a:t>Robustnost ekonomik</a:t>
            </a:r>
            <a:r>
              <a:rPr lang="cs-CZ" b="1" dirty="0" smtClean="0"/>
              <a:t> </a:t>
            </a:r>
            <a:r>
              <a:rPr lang="cs-CZ" dirty="0" err="1" smtClean="0"/>
              <a:t>AICs</a:t>
            </a:r>
            <a:r>
              <a:rPr lang="cs-CZ" dirty="0" smtClean="0"/>
              <a:t> v reakci na komoditní šoky:</a:t>
            </a:r>
          </a:p>
          <a:p>
            <a:pPr lvl="1"/>
            <a:r>
              <a:rPr lang="cs-CZ" b="1" dirty="0" smtClean="0"/>
              <a:t>Ochrana průmyslu </a:t>
            </a:r>
            <a:r>
              <a:rPr lang="cs-CZ" dirty="0" smtClean="0"/>
              <a:t>(dostatečné rezervy 1980s); </a:t>
            </a:r>
            <a:r>
              <a:rPr lang="cs-CZ" b="1" dirty="0" smtClean="0"/>
              <a:t>omezení</a:t>
            </a:r>
            <a:r>
              <a:rPr lang="cs-CZ" dirty="0" smtClean="0"/>
              <a:t> energetické </a:t>
            </a:r>
            <a:r>
              <a:rPr lang="cs-CZ" b="1" dirty="0" smtClean="0"/>
              <a:t>náročnosti</a:t>
            </a:r>
            <a:r>
              <a:rPr lang="cs-CZ" dirty="0" smtClean="0"/>
              <a:t> a významu náročných odvětví; </a:t>
            </a:r>
          </a:p>
          <a:p>
            <a:pPr lvl="1"/>
            <a:r>
              <a:rPr lang="cs-CZ" b="1" dirty="0">
                <a:solidFill>
                  <a:srgbClr val="0070C0"/>
                </a:solidFill>
              </a:rPr>
              <a:t>D</a:t>
            </a:r>
            <a:r>
              <a:rPr lang="cs-CZ" b="1" dirty="0" smtClean="0">
                <a:solidFill>
                  <a:srgbClr val="0070C0"/>
                </a:solidFill>
              </a:rPr>
              <a:t>iverzifikace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- </a:t>
            </a:r>
            <a:r>
              <a:rPr lang="cs-CZ" b="1" dirty="0" smtClean="0"/>
              <a:t>komodity</a:t>
            </a:r>
            <a:r>
              <a:rPr lang="cs-CZ" dirty="0" smtClean="0"/>
              <a:t> (plyn) a </a:t>
            </a:r>
            <a:r>
              <a:rPr lang="cs-CZ" b="1" dirty="0" smtClean="0"/>
              <a:t>regiony</a:t>
            </a:r>
            <a:r>
              <a:rPr lang="cs-CZ" dirty="0" smtClean="0"/>
              <a:t> (Severní moře; Afrika – Nigérie, Angola; Aljaška a Mexický záliv);</a:t>
            </a:r>
          </a:p>
          <a:p>
            <a:pPr lvl="1"/>
            <a:r>
              <a:rPr lang="cs-CZ" dirty="0" smtClean="0"/>
              <a:t>Stimul pro </a:t>
            </a:r>
            <a:r>
              <a:rPr lang="cs-CZ" b="1" dirty="0" smtClean="0">
                <a:solidFill>
                  <a:srgbClr val="0070C0"/>
                </a:solidFill>
              </a:rPr>
              <a:t>inovace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(těžba, úspory); (</a:t>
            </a:r>
            <a:r>
              <a:rPr lang="cs-CZ" i="1" dirty="0" smtClean="0"/>
              <a:t>zelené technologie…</a:t>
            </a:r>
            <a:r>
              <a:rPr lang="cs-CZ" dirty="0" smtClean="0"/>
              <a:t>);</a:t>
            </a:r>
          </a:p>
          <a:p>
            <a:pPr lvl="1"/>
            <a:r>
              <a:rPr lang="cs-CZ" b="1" dirty="0" smtClean="0">
                <a:solidFill>
                  <a:srgbClr val="0070C0"/>
                </a:solidFill>
              </a:rPr>
              <a:t>Kartel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(SA – free </a:t>
            </a:r>
            <a:r>
              <a:rPr lang="cs-CZ" dirty="0" err="1" smtClean="0"/>
              <a:t>riding</a:t>
            </a:r>
            <a:r>
              <a:rPr lang="cs-CZ" dirty="0" smtClean="0"/>
              <a:t>; </a:t>
            </a:r>
            <a:r>
              <a:rPr lang="cs-CZ" b="1" dirty="0" smtClean="0"/>
              <a:t>1991</a:t>
            </a:r>
            <a:r>
              <a:rPr lang="cs-CZ" dirty="0" smtClean="0"/>
              <a:t> malé zvýšení) vs. </a:t>
            </a:r>
            <a:r>
              <a:rPr lang="cs-CZ" b="1" dirty="0" smtClean="0"/>
              <a:t>flexibilita</a:t>
            </a:r>
            <a:r>
              <a:rPr lang="cs-CZ" dirty="0" smtClean="0"/>
              <a:t> </a:t>
            </a:r>
            <a:r>
              <a:rPr lang="cs-CZ" b="1" dirty="0" err="1" smtClean="0"/>
              <a:t>AICs</a:t>
            </a:r>
            <a:r>
              <a:rPr lang="cs-CZ" dirty="0" smtClean="0"/>
              <a:t> (precedens);</a:t>
            </a:r>
          </a:p>
          <a:p>
            <a:pPr lvl="1"/>
            <a:endParaRPr lang="cs-CZ" sz="1400" dirty="0" smtClean="0"/>
          </a:p>
          <a:p>
            <a:r>
              <a:rPr lang="cs-CZ" b="1" u="sng" dirty="0" smtClean="0"/>
              <a:t>Vlny růstu</a:t>
            </a:r>
            <a:r>
              <a:rPr lang="cs-CZ" dirty="0" smtClean="0"/>
              <a:t>:</a:t>
            </a:r>
          </a:p>
          <a:p>
            <a:pPr lvl="1"/>
            <a:r>
              <a:rPr lang="cs-CZ" b="1" dirty="0" smtClean="0"/>
              <a:t>19st</a:t>
            </a:r>
            <a:r>
              <a:rPr lang="cs-CZ" dirty="0" smtClean="0"/>
              <a:t>. pára, vysoké pece, železnice (potraviny, oděvy, kovové výrobky);</a:t>
            </a:r>
          </a:p>
          <a:p>
            <a:pPr lvl="1"/>
            <a:r>
              <a:rPr lang="cs-CZ" b="1" dirty="0" smtClean="0"/>
              <a:t>20st.</a:t>
            </a:r>
            <a:r>
              <a:rPr lang="cs-CZ" dirty="0" smtClean="0"/>
              <a:t>  chemie, elektřina, doprava (motorizovaná pozemní, námořní kontejnerová, letecká); spotřební zboží (automobily, spotřebiče) a vybavení domácností (elektřina, plyn, voda);</a:t>
            </a:r>
          </a:p>
          <a:p>
            <a:pPr lvl="1"/>
            <a:r>
              <a:rPr lang="cs-CZ" b="1" dirty="0"/>
              <a:t>o</a:t>
            </a:r>
            <a:r>
              <a:rPr lang="cs-CZ" b="1" dirty="0" smtClean="0"/>
              <a:t>d 80.let</a:t>
            </a:r>
            <a:r>
              <a:rPr lang="cs-CZ" dirty="0" smtClean="0"/>
              <a:t>. 20st.– elektronika, komunikační, informační a výpočetní technika</a:t>
            </a:r>
          </a:p>
          <a:p>
            <a:pPr lvl="1"/>
            <a:r>
              <a:rPr lang="cs-CZ" dirty="0" smtClean="0"/>
              <a:t>E není dominantním zdrojem (vs. 19st) ani nezískává technologie od hegemona (20.st.); přechod na </a:t>
            </a:r>
            <a:r>
              <a:rPr lang="cs-CZ" b="1" dirty="0" smtClean="0"/>
              <a:t>inovační fázi </a:t>
            </a:r>
            <a:r>
              <a:rPr lang="cs-CZ" dirty="0" smtClean="0"/>
              <a:t>(samy US pod tlakem inovátorů);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479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765175"/>
            <a:ext cx="6988175" cy="513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8369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403182"/>
              </p:ext>
            </p:extLst>
          </p:nvPr>
        </p:nvGraphicFramePr>
        <p:xfrm>
          <a:off x="2627784" y="1484784"/>
          <a:ext cx="3928873" cy="441655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466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09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09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1960–1975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1975–2000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Británie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1,96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FF0000"/>
                          </a:solidFill>
                          <a:effectLst/>
                        </a:rPr>
                        <a:t>1,86</a:t>
                      </a:r>
                      <a:endParaRPr lang="cs-CZ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Francie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3,87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FF0000"/>
                          </a:solidFill>
                          <a:effectLst/>
                        </a:rPr>
                        <a:t>1,67</a:t>
                      </a:r>
                      <a:endParaRPr lang="cs-CZ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Německo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3,45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1,21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Itálie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4,40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2,05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Nizozemí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2,78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1,11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Belgie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3,88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1,79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Dánsko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2,07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1,74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Švédsko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2,56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1,15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Norsko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2,62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2,21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Irsko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3,68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4,23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Španělsko 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70C0"/>
                          </a:solidFill>
                          <a:effectLst/>
                        </a:rPr>
                        <a:t>6,47</a:t>
                      </a:r>
                      <a:endParaRPr lang="cs-CZ" sz="180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1,28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Řecko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6,47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1,06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Spojené státy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1,81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1,94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827584" y="476672"/>
            <a:ext cx="78488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Růst </a:t>
            </a:r>
            <a:r>
              <a:rPr lang="cs-CZ" sz="2400" b="1" dirty="0"/>
              <a:t>produktu na pracovníka</a:t>
            </a:r>
            <a:r>
              <a:rPr lang="cs-CZ" sz="2400" dirty="0"/>
              <a:t> 1960-2000 </a:t>
            </a:r>
            <a:endParaRPr lang="cs-CZ" sz="2400" dirty="0" smtClean="0"/>
          </a:p>
          <a:p>
            <a:pPr algn="ctr"/>
            <a:r>
              <a:rPr lang="cs-CZ" sz="2400" dirty="0" smtClean="0"/>
              <a:t>(</a:t>
            </a:r>
            <a:r>
              <a:rPr lang="cs-CZ" sz="2400" dirty="0"/>
              <a:t>průměrný roční růst v procentech)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5805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929652"/>
              </p:ext>
            </p:extLst>
          </p:nvPr>
        </p:nvGraphicFramePr>
        <p:xfrm>
          <a:off x="611560" y="2492896"/>
          <a:ext cx="7691948" cy="234848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537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09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09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09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09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309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1951–1960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1961–1970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1971–1980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1981–1990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1992–2000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Spojené státy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Růst </a:t>
                      </a: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HDP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3,4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4,2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</a:rPr>
                        <a:t>3,3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chemeClr val="tx1"/>
                          </a:solidFill>
                          <a:effectLst/>
                        </a:rPr>
                        <a:t>3,2</a:t>
                      </a:r>
                      <a:endParaRPr lang="cs-CZ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3,6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Inflace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2,1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2,8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7,9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</a:rPr>
                        <a:t>4,7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2,6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EU-15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Růst HDP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4,8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4,8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3,0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2,4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2,1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Inflace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</a:rPr>
                        <a:t>3,6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chemeClr val="tx1"/>
                          </a:solidFill>
                          <a:effectLst/>
                        </a:rPr>
                        <a:t>3,9</a:t>
                      </a:r>
                      <a:endParaRPr lang="cs-CZ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10,8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6,7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2,4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1219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476672"/>
            <a:ext cx="6941748" cy="5629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0" lon="0" rev="2154000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35546235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97774"/>
              </p:ext>
            </p:extLst>
          </p:nvPr>
        </p:nvGraphicFramePr>
        <p:xfrm>
          <a:off x="1835696" y="3501008"/>
          <a:ext cx="5846447" cy="324231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646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9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99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99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99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5468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Inflace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1950–1973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1974–1983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1984–1993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1994–1998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Británie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tx1"/>
                          </a:solidFill>
                          <a:effectLst/>
                        </a:rPr>
                        <a:t>4,6</a:t>
                      </a:r>
                      <a:endParaRPr lang="cs-CZ" sz="15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13,5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5,2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3,0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Francie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tx1"/>
                          </a:solidFill>
                          <a:effectLst/>
                        </a:rPr>
                        <a:t>5,0</a:t>
                      </a:r>
                      <a:endParaRPr lang="cs-CZ" sz="15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11,2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3,7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1,5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Německo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2,7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tx1"/>
                          </a:solidFill>
                          <a:effectLst/>
                        </a:rPr>
                        <a:t>4,9</a:t>
                      </a:r>
                      <a:endParaRPr lang="cs-CZ" sz="15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2,4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1,7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Itálie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3,9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16,7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tx1"/>
                          </a:solidFill>
                          <a:effectLst/>
                        </a:rPr>
                        <a:t>6,4</a:t>
                      </a:r>
                      <a:endParaRPr lang="cs-CZ" sz="15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3,5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Nizozemí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4,1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6,5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1,8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2,2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Belgie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2,9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8,1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3,1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1,8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Španělsko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4,6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16,4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6,9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3,4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Západní Evropa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4,3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11,2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4,5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2,2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Spojené státy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2,7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8,2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3,8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2,4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Japonsko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5,2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7,6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1,7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0,6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563023"/>
              </p:ext>
            </p:extLst>
          </p:nvPr>
        </p:nvGraphicFramePr>
        <p:xfrm>
          <a:off x="1835696" y="116632"/>
          <a:ext cx="5823714" cy="324231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482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06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0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02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99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719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u="non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cs-CZ" sz="2000" u="none" dirty="0" smtClean="0">
                          <a:solidFill>
                            <a:schemeClr val="tx1"/>
                          </a:solidFill>
                          <a:effectLst/>
                        </a:rPr>
                        <a:t>Nezaměstnanost</a:t>
                      </a:r>
                      <a:endParaRPr lang="cs-CZ" sz="2000" u="non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1950-1973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1974–1983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1984–1993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1994–1998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Británie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2,8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7,0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9,7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8,0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Francie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2,0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tx1"/>
                          </a:solidFill>
                          <a:effectLst/>
                        </a:rPr>
                        <a:t>5,7</a:t>
                      </a:r>
                      <a:endParaRPr lang="cs-CZ" sz="15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10,0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12,1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Německo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2,5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tx1"/>
                          </a:solidFill>
                          <a:effectLst/>
                        </a:rPr>
                        <a:t>4,1</a:t>
                      </a:r>
                      <a:endParaRPr lang="cs-CZ" sz="15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6,2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9,0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Itálie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5,5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7,2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9,3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11,9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Nizozemí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2,2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7,3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7,3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tx1"/>
                          </a:solidFill>
                          <a:effectLst/>
                        </a:rPr>
                        <a:t>5,9</a:t>
                      </a:r>
                      <a:endParaRPr lang="cs-CZ" sz="15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Belgie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3,0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8,2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8,8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9,7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Španělsko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2,9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9,1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19,4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21,8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Západní Evropa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2,6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6,0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9,2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10,7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Spojené státy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4,6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7,4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tx1"/>
                          </a:solidFill>
                          <a:effectLst/>
                        </a:rPr>
                        <a:t>6,7</a:t>
                      </a:r>
                      <a:endParaRPr lang="cs-CZ" sz="15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tx1"/>
                          </a:solidFill>
                          <a:effectLst/>
                        </a:rPr>
                        <a:t>5,3</a:t>
                      </a:r>
                      <a:endParaRPr lang="cs-CZ" sz="15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Japonsko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1,6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2,1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2,3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3,4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346325" y="27066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7310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388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0070C0"/>
                </a:solidFill>
              </a:rPr>
              <a:t>Reforma</a:t>
            </a:r>
            <a:r>
              <a:rPr lang="cs-CZ" sz="3200" b="1" dirty="0" smtClean="0"/>
              <a:t> státu blahobytu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68863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cs-CZ" sz="1800" dirty="0" smtClean="0"/>
              <a:t>Výdaje na </a:t>
            </a:r>
            <a:r>
              <a:rPr lang="cs-CZ" sz="1800" b="1" u="sng" dirty="0" smtClean="0">
                <a:solidFill>
                  <a:srgbClr val="0070C0"/>
                </a:solidFill>
              </a:rPr>
              <a:t>sociální programy </a:t>
            </a:r>
            <a:r>
              <a:rPr lang="cs-CZ" sz="1800" dirty="0" smtClean="0"/>
              <a:t>v 80.letech 30% HDP (US 21% a JAP 18%)</a:t>
            </a:r>
          </a:p>
          <a:p>
            <a:pPr lvl="1">
              <a:spcBef>
                <a:spcPts val="0"/>
              </a:spcBef>
            </a:pPr>
            <a:r>
              <a:rPr lang="cs-CZ" sz="1700" dirty="0"/>
              <a:t>v</a:t>
            </a:r>
            <a:r>
              <a:rPr lang="cs-CZ" sz="1700" dirty="0" smtClean="0"/>
              <a:t>zdalování od </a:t>
            </a:r>
            <a:r>
              <a:rPr lang="cs-CZ" sz="1700" b="1" dirty="0" smtClean="0"/>
              <a:t>poslání</a:t>
            </a:r>
            <a:r>
              <a:rPr lang="cs-CZ" sz="1700" dirty="0" smtClean="0"/>
              <a:t> – </a:t>
            </a:r>
            <a:r>
              <a:rPr lang="cs-CZ" sz="1700" b="1" dirty="0" smtClean="0"/>
              <a:t>pojištění</a:t>
            </a:r>
            <a:r>
              <a:rPr lang="cs-CZ" sz="1700" dirty="0" smtClean="0"/>
              <a:t> (snižování rizika a marginalizace) -&gt; </a:t>
            </a:r>
            <a:r>
              <a:rPr lang="cs-CZ" sz="1700" b="1" dirty="0" smtClean="0"/>
              <a:t>snížení </a:t>
            </a:r>
            <a:r>
              <a:rPr lang="cs-CZ" sz="1700" b="1" dirty="0" smtClean="0">
                <a:solidFill>
                  <a:srgbClr val="0070C0"/>
                </a:solidFill>
              </a:rPr>
              <a:t>motivace</a:t>
            </a:r>
            <a:r>
              <a:rPr lang="cs-CZ" sz="1700" dirty="0" smtClean="0"/>
              <a:t>;</a:t>
            </a:r>
          </a:p>
          <a:p>
            <a:pPr lvl="1">
              <a:spcBef>
                <a:spcPts val="0"/>
              </a:spcBef>
            </a:pPr>
            <a:r>
              <a:rPr lang="cs-CZ" sz="1700" dirty="0"/>
              <a:t>m</a:t>
            </a:r>
            <a:r>
              <a:rPr lang="cs-CZ" sz="1700" dirty="0" smtClean="0"/>
              <a:t>inimální standard na základě občanství – poprvé možná </a:t>
            </a:r>
            <a:r>
              <a:rPr lang="cs-CZ" sz="1700" b="1" dirty="0" smtClean="0"/>
              <a:t>existence bez příjmu </a:t>
            </a:r>
            <a:r>
              <a:rPr lang="cs-CZ" sz="1700" dirty="0" smtClean="0"/>
              <a:t>mimo solidaritu rodiny, komunity (</a:t>
            </a:r>
            <a:r>
              <a:rPr lang="cs-CZ" sz="1700" b="1" dirty="0" smtClean="0"/>
              <a:t>neformální</a:t>
            </a:r>
            <a:r>
              <a:rPr lang="cs-CZ" sz="1700" dirty="0" smtClean="0"/>
              <a:t> </a:t>
            </a:r>
            <a:r>
              <a:rPr lang="cs-CZ" sz="1700" b="1" dirty="0" smtClean="0"/>
              <a:t>sankce</a:t>
            </a:r>
            <a:r>
              <a:rPr lang="cs-CZ" sz="1700" dirty="0" smtClean="0"/>
              <a:t>);</a:t>
            </a:r>
          </a:p>
          <a:p>
            <a:pPr lvl="1">
              <a:spcBef>
                <a:spcPts val="0"/>
              </a:spcBef>
            </a:pPr>
            <a:r>
              <a:rPr lang="cs-CZ" sz="1700" dirty="0"/>
              <a:t>n</a:t>
            </a:r>
            <a:r>
              <a:rPr lang="cs-CZ" sz="1700" dirty="0" smtClean="0"/>
              <a:t>ižší tlak na výkonnost, na </a:t>
            </a:r>
            <a:r>
              <a:rPr lang="cs-CZ" sz="1700" b="1" dirty="0" smtClean="0"/>
              <a:t>akceptování </a:t>
            </a:r>
            <a:r>
              <a:rPr lang="cs-CZ" sz="1700" b="1" dirty="0" err="1" smtClean="0"/>
              <a:t>konkur</a:t>
            </a:r>
            <a:r>
              <a:rPr lang="cs-CZ" sz="1700" b="1" dirty="0" smtClean="0"/>
              <a:t>. mzdy</a:t>
            </a:r>
            <a:r>
              <a:rPr lang="cs-CZ" sz="1700" dirty="0" smtClean="0"/>
              <a:t>, </a:t>
            </a:r>
            <a:r>
              <a:rPr lang="cs-CZ" sz="1700" b="1" dirty="0" smtClean="0"/>
              <a:t>nestatusové pozice </a:t>
            </a:r>
            <a:r>
              <a:rPr lang="cs-CZ" sz="1700" dirty="0" smtClean="0"/>
              <a:t>bez bonusu;</a:t>
            </a:r>
          </a:p>
          <a:p>
            <a:pPr lvl="1">
              <a:spcBef>
                <a:spcPts val="0"/>
              </a:spcBef>
            </a:pPr>
            <a:r>
              <a:rPr lang="cs-CZ" sz="1700" dirty="0"/>
              <a:t>v</a:t>
            </a:r>
            <a:r>
              <a:rPr lang="cs-CZ" sz="1700" dirty="0" smtClean="0"/>
              <a:t> </a:t>
            </a:r>
            <a:r>
              <a:rPr lang="cs-CZ" sz="1700" b="1" dirty="0" smtClean="0"/>
              <a:t>kontextu </a:t>
            </a:r>
            <a:r>
              <a:rPr lang="cs-CZ" sz="1700" b="1" dirty="0" smtClean="0">
                <a:solidFill>
                  <a:srgbClr val="0070C0"/>
                </a:solidFill>
              </a:rPr>
              <a:t>zpomalení</a:t>
            </a:r>
            <a:r>
              <a:rPr lang="cs-CZ" sz="1700" dirty="0" smtClean="0"/>
              <a:t>, zhoršení </a:t>
            </a:r>
            <a:r>
              <a:rPr lang="cs-CZ" sz="1700" b="1" dirty="0" smtClean="0"/>
              <a:t>směnných relací</a:t>
            </a:r>
            <a:r>
              <a:rPr lang="cs-CZ" sz="1700" dirty="0" smtClean="0"/>
              <a:t>, nárůstu </a:t>
            </a:r>
            <a:r>
              <a:rPr lang="cs-CZ" sz="1700" b="1" dirty="0" smtClean="0">
                <a:solidFill>
                  <a:srgbClr val="0070C0"/>
                </a:solidFill>
              </a:rPr>
              <a:t>konkurence</a:t>
            </a:r>
            <a:r>
              <a:rPr lang="cs-CZ" sz="1700" dirty="0" smtClean="0"/>
              <a:t>; posílení </a:t>
            </a:r>
            <a:r>
              <a:rPr lang="cs-CZ" sz="1700" b="1" dirty="0" smtClean="0"/>
              <a:t>nátlakových skupin </a:t>
            </a:r>
            <a:r>
              <a:rPr lang="cs-CZ" sz="1700" dirty="0" smtClean="0"/>
              <a:t>-&gt; aktivní stimulují aktivity ostatních;</a:t>
            </a:r>
          </a:p>
          <a:p>
            <a:pPr lvl="1">
              <a:spcBef>
                <a:spcPts val="0"/>
              </a:spcBef>
            </a:pPr>
            <a:r>
              <a:rPr lang="cs-CZ" sz="1700" b="1" dirty="0">
                <a:solidFill>
                  <a:srgbClr val="0070C0"/>
                </a:solidFill>
              </a:rPr>
              <a:t>m</a:t>
            </a:r>
            <a:r>
              <a:rPr lang="cs-CZ" sz="1700" b="1" dirty="0" smtClean="0">
                <a:solidFill>
                  <a:srgbClr val="0070C0"/>
                </a:solidFill>
              </a:rPr>
              <a:t>ezera</a:t>
            </a:r>
            <a:r>
              <a:rPr lang="cs-CZ" sz="1700" dirty="0" smtClean="0">
                <a:solidFill>
                  <a:srgbClr val="0070C0"/>
                </a:solidFill>
              </a:rPr>
              <a:t> </a:t>
            </a:r>
            <a:r>
              <a:rPr lang="cs-CZ" sz="1700" dirty="0" smtClean="0"/>
              <a:t>mezi </a:t>
            </a:r>
            <a:r>
              <a:rPr lang="cs-CZ" sz="1700" b="1" dirty="0" smtClean="0"/>
              <a:t>E a US </a:t>
            </a:r>
            <a:r>
              <a:rPr lang="cs-CZ" sz="1700" dirty="0" smtClean="0"/>
              <a:t>(JAP) se rozevírá + penetrace NIC;  </a:t>
            </a:r>
          </a:p>
          <a:p>
            <a:pPr lvl="1">
              <a:spcBef>
                <a:spcPts val="0"/>
              </a:spcBef>
            </a:pPr>
            <a:endParaRPr lang="cs-CZ" sz="800" dirty="0" smtClean="0"/>
          </a:p>
          <a:p>
            <a:pPr>
              <a:spcBef>
                <a:spcPts val="0"/>
              </a:spcBef>
            </a:pPr>
            <a:r>
              <a:rPr lang="cs-CZ" sz="1800" b="1" u="sng" dirty="0" smtClean="0">
                <a:solidFill>
                  <a:srgbClr val="0070C0"/>
                </a:solidFill>
              </a:rPr>
              <a:t>GB reforma </a:t>
            </a:r>
            <a:r>
              <a:rPr lang="cs-CZ" sz="1800" dirty="0" smtClean="0"/>
              <a:t>(</a:t>
            </a:r>
            <a:r>
              <a:rPr lang="cs-CZ" sz="1800" dirty="0" err="1" smtClean="0"/>
              <a:t>M.Thatcherová</a:t>
            </a:r>
            <a:r>
              <a:rPr lang="cs-CZ" sz="1800" dirty="0" smtClean="0"/>
              <a:t>):</a:t>
            </a:r>
          </a:p>
          <a:p>
            <a:pPr lvl="1">
              <a:spcBef>
                <a:spcPts val="0"/>
              </a:spcBef>
            </a:pPr>
            <a:r>
              <a:rPr lang="cs-CZ" sz="1700" dirty="0" smtClean="0"/>
              <a:t>4letý plán (1979) – </a:t>
            </a:r>
            <a:r>
              <a:rPr lang="cs-CZ" sz="1700" b="1" dirty="0" smtClean="0">
                <a:solidFill>
                  <a:srgbClr val="0070C0"/>
                </a:solidFill>
              </a:rPr>
              <a:t>monetární restrikce </a:t>
            </a:r>
            <a:r>
              <a:rPr lang="cs-CZ" sz="1700" dirty="0" smtClean="0"/>
              <a:t>(proti inflaci), omezení </a:t>
            </a:r>
            <a:r>
              <a:rPr lang="cs-CZ" sz="1700" b="1" dirty="0" smtClean="0">
                <a:solidFill>
                  <a:srgbClr val="0070C0"/>
                </a:solidFill>
              </a:rPr>
              <a:t>veřejného sektoru</a:t>
            </a:r>
            <a:r>
              <a:rPr lang="cs-CZ" sz="1700" dirty="0" smtClean="0"/>
              <a:t>, omezení </a:t>
            </a:r>
            <a:r>
              <a:rPr lang="cs-CZ" sz="1700" b="1" dirty="0" smtClean="0"/>
              <a:t>odborů</a:t>
            </a:r>
            <a:r>
              <a:rPr lang="cs-CZ" sz="1700" dirty="0" smtClean="0"/>
              <a:t> – flexibilnější </a:t>
            </a:r>
            <a:r>
              <a:rPr lang="cs-CZ" sz="1700" b="1" dirty="0" smtClean="0">
                <a:solidFill>
                  <a:srgbClr val="0070C0"/>
                </a:solidFill>
              </a:rPr>
              <a:t>trh práce</a:t>
            </a:r>
            <a:r>
              <a:rPr lang="cs-CZ" sz="1700" dirty="0" smtClean="0"/>
              <a:t>; konfrontace </a:t>
            </a:r>
            <a:r>
              <a:rPr lang="cs-CZ" sz="1700" b="1" dirty="0" smtClean="0"/>
              <a:t>stávek</a:t>
            </a:r>
            <a:r>
              <a:rPr lang="cs-CZ" sz="1700" dirty="0" smtClean="0"/>
              <a:t>;</a:t>
            </a:r>
          </a:p>
          <a:p>
            <a:pPr lvl="1">
              <a:spcBef>
                <a:spcPts val="0"/>
              </a:spcBef>
            </a:pPr>
            <a:r>
              <a:rPr lang="cs-CZ" sz="1700" b="1" dirty="0" smtClean="0"/>
              <a:t>Pomalé</a:t>
            </a:r>
            <a:r>
              <a:rPr lang="cs-CZ" sz="1700" dirty="0" smtClean="0"/>
              <a:t> přizpůsobení – </a:t>
            </a:r>
            <a:r>
              <a:rPr lang="cs-CZ" sz="1700" b="1" dirty="0" smtClean="0"/>
              <a:t>inflace </a:t>
            </a:r>
            <a:r>
              <a:rPr lang="cs-CZ" sz="1700" dirty="0" smtClean="0"/>
              <a:t>11,9%, zvýšení </a:t>
            </a:r>
            <a:r>
              <a:rPr lang="cs-CZ" sz="1700" b="1" dirty="0" smtClean="0"/>
              <a:t>úrokových měr </a:t>
            </a:r>
            <a:r>
              <a:rPr lang="cs-CZ" sz="1700" dirty="0" smtClean="0"/>
              <a:t>– </a:t>
            </a:r>
            <a:r>
              <a:rPr lang="cs-CZ" sz="1700" b="1" dirty="0" smtClean="0"/>
              <a:t>posílení libry </a:t>
            </a:r>
            <a:r>
              <a:rPr lang="cs-CZ" sz="1700" dirty="0" smtClean="0"/>
              <a:t>a recese; </a:t>
            </a:r>
            <a:r>
              <a:rPr lang="cs-CZ" sz="1700" b="1" dirty="0" smtClean="0">
                <a:solidFill>
                  <a:srgbClr val="0070C0"/>
                </a:solidFill>
              </a:rPr>
              <a:t>pokles produktu </a:t>
            </a:r>
            <a:r>
              <a:rPr lang="cs-CZ" sz="1700" dirty="0" smtClean="0"/>
              <a:t>o 4,8%, zdvojnásobení </a:t>
            </a:r>
            <a:r>
              <a:rPr lang="cs-CZ" sz="1700" b="1" dirty="0" smtClean="0">
                <a:solidFill>
                  <a:srgbClr val="0070C0"/>
                </a:solidFill>
              </a:rPr>
              <a:t>nezaměstnanosti</a:t>
            </a:r>
            <a:r>
              <a:rPr lang="cs-CZ" sz="1700" dirty="0" smtClean="0">
                <a:solidFill>
                  <a:srgbClr val="0070C0"/>
                </a:solidFill>
              </a:rPr>
              <a:t> </a:t>
            </a:r>
            <a:r>
              <a:rPr lang="cs-CZ" sz="1700" dirty="0" smtClean="0"/>
              <a:t>(10,5%);</a:t>
            </a:r>
          </a:p>
          <a:p>
            <a:pPr lvl="1">
              <a:spcBef>
                <a:spcPts val="0"/>
              </a:spcBef>
            </a:pPr>
            <a:r>
              <a:rPr lang="cs-CZ" sz="1700" dirty="0" smtClean="0"/>
              <a:t>Uvolnění politiky 1981 (volnější měnová, pokračující fiskální restrikce);</a:t>
            </a:r>
          </a:p>
          <a:p>
            <a:pPr lvl="1">
              <a:spcBef>
                <a:spcPts val="0"/>
              </a:spcBef>
            </a:pPr>
            <a:r>
              <a:rPr lang="cs-CZ" sz="1700" dirty="0" smtClean="0"/>
              <a:t>Pokles cen ropy a úrokové míry 14%;</a:t>
            </a:r>
          </a:p>
          <a:p>
            <a:pPr lvl="1">
              <a:spcBef>
                <a:spcPts val="0"/>
              </a:spcBef>
            </a:pPr>
            <a:r>
              <a:rPr lang="cs-CZ" sz="1700" b="1" dirty="0" smtClean="0">
                <a:solidFill>
                  <a:srgbClr val="0070C0"/>
                </a:solidFill>
              </a:rPr>
              <a:t>Privatizace</a:t>
            </a:r>
            <a:r>
              <a:rPr lang="cs-CZ" sz="1700" dirty="0" smtClean="0">
                <a:solidFill>
                  <a:srgbClr val="0070C0"/>
                </a:solidFill>
              </a:rPr>
              <a:t> </a:t>
            </a:r>
            <a:r>
              <a:rPr lang="cs-CZ" sz="1700" dirty="0" smtClean="0"/>
              <a:t>a prodej majetku;</a:t>
            </a:r>
          </a:p>
          <a:p>
            <a:pPr lvl="1">
              <a:spcBef>
                <a:spcPts val="0"/>
              </a:spcBef>
            </a:pPr>
            <a:r>
              <a:rPr lang="cs-CZ" sz="1700" dirty="0" smtClean="0"/>
              <a:t>Teprve pak </a:t>
            </a:r>
            <a:r>
              <a:rPr lang="cs-CZ" sz="1700" b="1" dirty="0" smtClean="0"/>
              <a:t>zvýšení </a:t>
            </a:r>
            <a:r>
              <a:rPr lang="cs-CZ" sz="1700" b="1" dirty="0" smtClean="0">
                <a:solidFill>
                  <a:srgbClr val="0070C0"/>
                </a:solidFill>
              </a:rPr>
              <a:t>produktivity</a:t>
            </a:r>
            <a:r>
              <a:rPr lang="cs-CZ" sz="1700" b="1" dirty="0" smtClean="0"/>
              <a:t> </a:t>
            </a:r>
            <a:r>
              <a:rPr lang="cs-CZ" sz="1700" dirty="0" smtClean="0"/>
              <a:t>v důsledku deregulace; snížení </a:t>
            </a:r>
            <a:r>
              <a:rPr lang="cs-CZ" sz="1700" b="1" dirty="0" smtClean="0"/>
              <a:t>podílu veřejných výdajů </a:t>
            </a:r>
            <a:r>
              <a:rPr lang="cs-CZ" sz="1700" dirty="0" smtClean="0"/>
              <a:t>pod 40% HDP jen pomalu a v důsledku obnovy růstu;</a:t>
            </a:r>
          </a:p>
          <a:p>
            <a:pPr lvl="1">
              <a:spcBef>
                <a:spcPts val="0"/>
              </a:spcBef>
            </a:pPr>
            <a:r>
              <a:rPr lang="cs-CZ" sz="1700" dirty="0" smtClean="0"/>
              <a:t> </a:t>
            </a:r>
            <a:r>
              <a:rPr lang="cs-CZ" sz="1700" b="1" u="sng" dirty="0" smtClean="0"/>
              <a:t>revize sociálního státu </a:t>
            </a:r>
            <a:r>
              <a:rPr lang="cs-CZ" sz="1700" dirty="0" smtClean="0"/>
              <a:t>v demokratických podmínkách skoro </a:t>
            </a:r>
            <a:r>
              <a:rPr lang="cs-CZ" sz="1700" b="1" dirty="0" smtClean="0"/>
              <a:t>nemožná</a:t>
            </a:r>
            <a:r>
              <a:rPr lang="cs-CZ" sz="1700" dirty="0" smtClean="0"/>
              <a:t>, pokus USA (Reagan) v kontextu studené války a v GB po 30 letech frustrace ze slabého výkonu; 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11862973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23120\Desktop\strike[1]_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764704"/>
            <a:ext cx="6336704" cy="4994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20606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396324"/>
              </p:ext>
            </p:extLst>
          </p:nvPr>
        </p:nvGraphicFramePr>
        <p:xfrm>
          <a:off x="107504" y="2636912"/>
          <a:ext cx="8862574" cy="119176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678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30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30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30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30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30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30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30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309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5309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5309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5309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 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1979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1980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1981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1982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1983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1984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1985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1986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1987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1988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1989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Růst HDP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chemeClr val="tx1"/>
                          </a:solidFill>
                          <a:effectLst/>
                        </a:rPr>
                        <a:t>2,8</a:t>
                      </a:r>
                      <a:endParaRPr lang="cs-CZ" sz="17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-2,0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-1,2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1,7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3,8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1,8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3,8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3,6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4,4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4,7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chemeClr val="tx1"/>
                          </a:solidFill>
                          <a:effectLst/>
                        </a:rPr>
                        <a:t>2,1</a:t>
                      </a:r>
                      <a:endParaRPr lang="cs-CZ" sz="17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Inflace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13,4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18,0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11,9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8,6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4,5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5,0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6,0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3,4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4,2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4,9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7,8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Nezaměstnanost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4,0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4,8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7,9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9,5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10,5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10,7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10,9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11,8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10,3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8,3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6,4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1907704" y="2003648"/>
            <a:ext cx="60863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/>
              <a:t>Hospodářský vývoj ve Velké Británii</a:t>
            </a:r>
            <a:r>
              <a:rPr lang="cs-CZ" sz="2400" dirty="0"/>
              <a:t> (procenta)</a:t>
            </a:r>
          </a:p>
        </p:txBody>
      </p:sp>
    </p:spTree>
    <p:extLst>
      <p:ext uri="{BB962C8B-B14F-4D97-AF65-F5344CB8AC3E}">
        <p14:creationId xmlns:p14="http://schemas.microsoft.com/office/powerpoint/2010/main" val="37275141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23120\Desktop\miners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836712"/>
            <a:ext cx="7213394" cy="4889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3214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Konec zázraku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760640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Konec 60.let – </a:t>
            </a:r>
            <a:r>
              <a:rPr lang="cs-CZ" b="1" dirty="0" smtClean="0"/>
              <a:t>vyčerpání </a:t>
            </a:r>
            <a:r>
              <a:rPr lang="cs-CZ" b="1" dirty="0" smtClean="0">
                <a:solidFill>
                  <a:srgbClr val="0070C0"/>
                </a:solidFill>
              </a:rPr>
              <a:t>extenzivního růstu </a:t>
            </a:r>
            <a:r>
              <a:rPr lang="cs-CZ" dirty="0" smtClean="0"/>
              <a:t>(pracovníci z </a:t>
            </a:r>
            <a:r>
              <a:rPr lang="cs-CZ" b="1" dirty="0" smtClean="0"/>
              <a:t>AGRI</a:t>
            </a:r>
            <a:r>
              <a:rPr lang="cs-CZ" dirty="0" smtClean="0"/>
              <a:t>. </a:t>
            </a:r>
            <a:r>
              <a:rPr lang="cs-CZ" dirty="0"/>
              <a:t>a</a:t>
            </a:r>
            <a:r>
              <a:rPr lang="cs-CZ" dirty="0" smtClean="0"/>
              <a:t> </a:t>
            </a:r>
            <a:r>
              <a:rPr lang="cs-CZ" b="1" dirty="0" smtClean="0"/>
              <a:t>jihu</a:t>
            </a:r>
            <a:r>
              <a:rPr lang="cs-CZ" dirty="0" smtClean="0"/>
              <a:t> E; </a:t>
            </a:r>
            <a:r>
              <a:rPr lang="cs-CZ" b="1" dirty="0" smtClean="0"/>
              <a:t>rekonstrukce</a:t>
            </a:r>
            <a:r>
              <a:rPr lang="cs-CZ" dirty="0" smtClean="0"/>
              <a:t> INDU, zavedení </a:t>
            </a:r>
            <a:r>
              <a:rPr lang="cs-CZ" b="1" dirty="0" smtClean="0"/>
              <a:t>masové výroby </a:t>
            </a:r>
            <a:r>
              <a:rPr lang="cs-CZ" dirty="0" smtClean="0"/>
              <a:t>a vybudování </a:t>
            </a:r>
            <a:r>
              <a:rPr lang="cs-CZ" b="1" dirty="0" smtClean="0"/>
              <a:t>infrastruktury</a:t>
            </a:r>
            <a:r>
              <a:rPr lang="cs-CZ" dirty="0" smtClean="0"/>
              <a:t>; US </a:t>
            </a:r>
            <a:r>
              <a:rPr lang="cs-CZ" b="1" dirty="0" smtClean="0"/>
              <a:t>technologie</a:t>
            </a:r>
            <a:r>
              <a:rPr lang="cs-CZ" dirty="0" smtClean="0"/>
              <a:t>);</a:t>
            </a:r>
          </a:p>
          <a:p>
            <a:pPr lvl="1"/>
            <a:r>
              <a:rPr lang="cs-CZ" b="1" dirty="0" smtClean="0"/>
              <a:t>GER</a:t>
            </a:r>
            <a:r>
              <a:rPr lang="cs-CZ" dirty="0" smtClean="0"/>
              <a:t> </a:t>
            </a:r>
            <a:r>
              <a:rPr lang="cs-CZ" b="1" dirty="0" smtClean="0"/>
              <a:t>zpomaluje</a:t>
            </a:r>
            <a:r>
              <a:rPr lang="cs-CZ" dirty="0" smtClean="0"/>
              <a:t>, </a:t>
            </a:r>
            <a:r>
              <a:rPr lang="cs-CZ" b="1" dirty="0" smtClean="0"/>
              <a:t>FRA</a:t>
            </a:r>
            <a:r>
              <a:rPr lang="cs-CZ" dirty="0" smtClean="0"/>
              <a:t> se </a:t>
            </a:r>
            <a:r>
              <a:rPr lang="cs-CZ" b="1" dirty="0" smtClean="0"/>
              <a:t>drží</a:t>
            </a:r>
            <a:r>
              <a:rPr lang="cs-CZ" dirty="0" smtClean="0"/>
              <a:t>, </a:t>
            </a:r>
            <a:r>
              <a:rPr lang="cs-CZ" b="1" dirty="0" smtClean="0"/>
              <a:t>GB</a:t>
            </a:r>
            <a:r>
              <a:rPr lang="cs-CZ" dirty="0" smtClean="0"/>
              <a:t> pokračuje v </a:t>
            </a:r>
            <a:r>
              <a:rPr lang="cs-CZ" b="1" dirty="0" smtClean="0"/>
              <a:t>erozi</a:t>
            </a:r>
            <a:r>
              <a:rPr lang="cs-CZ" dirty="0" smtClean="0"/>
              <a:t> pozice; </a:t>
            </a:r>
            <a:r>
              <a:rPr lang="cs-CZ" b="1" dirty="0" smtClean="0"/>
              <a:t>skandinávský</a:t>
            </a:r>
            <a:r>
              <a:rPr lang="cs-CZ" dirty="0" smtClean="0"/>
              <a:t> </a:t>
            </a:r>
            <a:r>
              <a:rPr lang="cs-CZ" b="1" dirty="0" smtClean="0"/>
              <a:t>model</a:t>
            </a:r>
            <a:r>
              <a:rPr lang="cs-CZ" dirty="0" smtClean="0"/>
              <a:t> (suroviny, kvalifikace, korporativismus, koheze – konkurenceschopný INDU);</a:t>
            </a:r>
          </a:p>
          <a:p>
            <a:pPr marL="457200" lvl="1" indent="0">
              <a:buNone/>
            </a:pPr>
            <a:endParaRPr lang="cs-CZ" sz="1300" dirty="0" smtClean="0"/>
          </a:p>
          <a:p>
            <a:r>
              <a:rPr lang="cs-CZ" dirty="0" smtClean="0"/>
              <a:t>Vyčerpání </a:t>
            </a:r>
            <a:r>
              <a:rPr lang="cs-CZ" b="1" dirty="0" smtClean="0"/>
              <a:t>zásoby práce</a:t>
            </a:r>
            <a:r>
              <a:rPr lang="cs-CZ" dirty="0" smtClean="0"/>
              <a:t>, </a:t>
            </a:r>
            <a:r>
              <a:rPr lang="cs-CZ" b="1" dirty="0" smtClean="0">
                <a:solidFill>
                  <a:srgbClr val="0070C0"/>
                </a:solidFill>
              </a:rPr>
              <a:t>imigrace</a:t>
            </a:r>
            <a:r>
              <a:rPr lang="cs-CZ" dirty="0" smtClean="0"/>
              <a:t>:</a:t>
            </a:r>
          </a:p>
          <a:p>
            <a:pPr lvl="1"/>
            <a:r>
              <a:rPr lang="cs-CZ" b="1" dirty="0" smtClean="0"/>
              <a:t>W.GER</a:t>
            </a:r>
            <a:r>
              <a:rPr lang="cs-CZ" dirty="0" smtClean="0"/>
              <a:t> zpomalení z 5,1 na 3,1% (příliv práce z jihu ustal, SVE železná opona – </a:t>
            </a:r>
            <a:r>
              <a:rPr lang="cs-CZ" b="1" dirty="0" smtClean="0"/>
              <a:t>Turecko</a:t>
            </a:r>
            <a:r>
              <a:rPr lang="cs-CZ" dirty="0" smtClean="0"/>
              <a:t> a </a:t>
            </a:r>
            <a:r>
              <a:rPr lang="cs-CZ" b="1" dirty="0" smtClean="0"/>
              <a:t>Irán</a:t>
            </a:r>
            <a:r>
              <a:rPr lang="cs-CZ" dirty="0" smtClean="0"/>
              <a:t> 2,16mil v 1971);</a:t>
            </a:r>
          </a:p>
          <a:p>
            <a:pPr lvl="1"/>
            <a:r>
              <a:rPr lang="cs-CZ" b="1" dirty="0" smtClean="0"/>
              <a:t>FRA</a:t>
            </a:r>
            <a:r>
              <a:rPr lang="cs-CZ" dirty="0" smtClean="0"/>
              <a:t> – domovský status </a:t>
            </a:r>
            <a:r>
              <a:rPr lang="cs-CZ" b="1" dirty="0" smtClean="0"/>
              <a:t>kolonií</a:t>
            </a:r>
            <a:r>
              <a:rPr lang="cs-CZ" dirty="0" smtClean="0"/>
              <a:t> – kulturní enklávy, nevhodná kvalifikace, příliv imigrantů z </a:t>
            </a:r>
            <a:r>
              <a:rPr lang="cs-CZ" dirty="0" err="1" smtClean="0"/>
              <a:t>býv</a:t>
            </a:r>
            <a:r>
              <a:rPr lang="cs-CZ" dirty="0" smtClean="0"/>
              <a:t>. kolonií do </a:t>
            </a:r>
            <a:r>
              <a:rPr lang="cs-CZ" b="1" dirty="0" smtClean="0"/>
              <a:t>GB</a:t>
            </a:r>
            <a:r>
              <a:rPr lang="cs-CZ" dirty="0" smtClean="0"/>
              <a:t> a </a:t>
            </a:r>
            <a:r>
              <a:rPr lang="cs-CZ" b="1" dirty="0" smtClean="0"/>
              <a:t>NED</a:t>
            </a:r>
            <a:r>
              <a:rPr lang="cs-CZ" dirty="0" smtClean="0"/>
              <a:t>;</a:t>
            </a:r>
          </a:p>
          <a:p>
            <a:pPr lvl="1"/>
            <a:endParaRPr lang="cs-CZ" sz="1600" dirty="0" smtClean="0"/>
          </a:p>
          <a:p>
            <a:r>
              <a:rPr lang="cs-CZ" b="1" dirty="0" smtClean="0">
                <a:solidFill>
                  <a:srgbClr val="0070C0"/>
                </a:solidFill>
              </a:rPr>
              <a:t>Sociální tlaky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smtClean="0"/>
              <a:t>- stávky, hodnotové změny:</a:t>
            </a:r>
          </a:p>
          <a:p>
            <a:pPr lvl="1"/>
            <a:r>
              <a:rPr lang="cs-CZ" b="1" dirty="0"/>
              <a:t>p</a:t>
            </a:r>
            <a:r>
              <a:rPr lang="cs-CZ" b="1" dirty="0" smtClean="0"/>
              <a:t>oválečná generace </a:t>
            </a:r>
            <a:r>
              <a:rPr lang="cs-CZ" dirty="0" smtClean="0"/>
              <a:t>– renesance </a:t>
            </a:r>
            <a:r>
              <a:rPr lang="cs-CZ" b="1" dirty="0" smtClean="0"/>
              <a:t>aktivismu</a:t>
            </a:r>
            <a:r>
              <a:rPr lang="cs-CZ" dirty="0"/>
              <a:t>;</a:t>
            </a:r>
            <a:r>
              <a:rPr lang="cs-CZ" dirty="0" smtClean="0"/>
              <a:t> samozřejmost - základní </a:t>
            </a:r>
            <a:r>
              <a:rPr lang="cs-CZ" b="1" dirty="0" smtClean="0"/>
              <a:t>životní</a:t>
            </a:r>
            <a:r>
              <a:rPr lang="cs-CZ" dirty="0" smtClean="0"/>
              <a:t> </a:t>
            </a:r>
            <a:r>
              <a:rPr lang="cs-CZ" b="1" dirty="0" smtClean="0"/>
              <a:t>standard</a:t>
            </a:r>
            <a:r>
              <a:rPr lang="cs-CZ" dirty="0"/>
              <a:t> v</a:t>
            </a:r>
            <a:r>
              <a:rPr lang="cs-CZ" dirty="0" smtClean="0"/>
              <a:t>s. </a:t>
            </a:r>
            <a:r>
              <a:rPr lang="cs-CZ" b="1" dirty="0" smtClean="0"/>
              <a:t>práce</a:t>
            </a:r>
            <a:r>
              <a:rPr lang="cs-CZ" dirty="0" smtClean="0"/>
              <a:t> jako osvobození (válečná generace);</a:t>
            </a:r>
          </a:p>
          <a:p>
            <a:pPr lvl="1"/>
            <a:r>
              <a:rPr lang="cs-CZ" b="1" dirty="0"/>
              <a:t>k</a:t>
            </a:r>
            <a:r>
              <a:rPr lang="cs-CZ" b="1" dirty="0" smtClean="0"/>
              <a:t>valita života </a:t>
            </a:r>
            <a:r>
              <a:rPr lang="cs-CZ" dirty="0" smtClean="0"/>
              <a:t>(ŽP, sociální jistoty); práce dle </a:t>
            </a:r>
            <a:r>
              <a:rPr lang="cs-CZ" b="1" dirty="0" smtClean="0"/>
              <a:t>sociálního statusu</a:t>
            </a:r>
            <a:r>
              <a:rPr lang="cs-CZ" dirty="0" smtClean="0"/>
              <a:t>;</a:t>
            </a:r>
          </a:p>
          <a:p>
            <a:pPr lvl="1"/>
            <a:r>
              <a:rPr lang="cs-CZ" dirty="0"/>
              <a:t>k</a:t>
            </a:r>
            <a:r>
              <a:rPr lang="cs-CZ" dirty="0" smtClean="0"/>
              <a:t>ritická reflexe </a:t>
            </a:r>
            <a:r>
              <a:rPr lang="cs-CZ" b="1" dirty="0" smtClean="0">
                <a:solidFill>
                  <a:srgbClr val="0070C0"/>
                </a:solidFill>
              </a:rPr>
              <a:t>US politiky </a:t>
            </a:r>
            <a:r>
              <a:rPr lang="cs-CZ" dirty="0" smtClean="0"/>
              <a:t>(Vietnam);</a:t>
            </a:r>
          </a:p>
          <a:p>
            <a:pPr lvl="1"/>
            <a:endParaRPr lang="cs-CZ" sz="1300" dirty="0"/>
          </a:p>
          <a:p>
            <a:r>
              <a:rPr lang="cs-CZ" b="1" dirty="0" smtClean="0">
                <a:solidFill>
                  <a:srgbClr val="0070C0"/>
                </a:solidFill>
              </a:rPr>
              <a:t>Protesty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ve </a:t>
            </a:r>
            <a:r>
              <a:rPr lang="cs-CZ" b="1" dirty="0" smtClean="0"/>
              <a:t>FRA 1968:</a:t>
            </a:r>
            <a:r>
              <a:rPr lang="cs-CZ" dirty="0" smtClean="0"/>
              <a:t> </a:t>
            </a:r>
            <a:r>
              <a:rPr lang="cs-CZ" b="1" dirty="0" smtClean="0"/>
              <a:t>průmysl</a:t>
            </a:r>
            <a:r>
              <a:rPr lang="cs-CZ" dirty="0" smtClean="0"/>
              <a:t> (růst minimální mzdy o 35% a mezd o 10%) (ITA, NED, DEN, IRL), </a:t>
            </a:r>
            <a:r>
              <a:rPr lang="cs-CZ" b="1" dirty="0" smtClean="0"/>
              <a:t>zaostává produktivita </a:t>
            </a:r>
            <a:r>
              <a:rPr lang="cs-CZ" dirty="0" smtClean="0"/>
              <a:t>– konkurenceschopnost; pokles zisků – </a:t>
            </a:r>
            <a:r>
              <a:rPr lang="cs-CZ" b="1" dirty="0" smtClean="0"/>
              <a:t>propouštění</a:t>
            </a:r>
            <a:r>
              <a:rPr lang="cs-CZ" dirty="0" smtClean="0"/>
              <a:t>; </a:t>
            </a:r>
            <a:r>
              <a:rPr lang="cs-CZ" b="1" dirty="0" smtClean="0"/>
              <a:t>aktivizace odborů</a:t>
            </a:r>
            <a:r>
              <a:rPr lang="cs-CZ" dirty="0" smtClean="0"/>
              <a:t>;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Inflační prostředí </a:t>
            </a:r>
            <a:r>
              <a:rPr lang="cs-CZ" dirty="0" smtClean="0"/>
              <a:t>po pádu B-W systému, neexistuje plán na přechod k intenzivnímu růstu; </a:t>
            </a:r>
            <a:r>
              <a:rPr lang="cs-CZ" b="1" dirty="0" smtClean="0"/>
              <a:t>problémy</a:t>
            </a:r>
            <a:r>
              <a:rPr lang="cs-CZ" dirty="0" smtClean="0"/>
              <a:t> </a:t>
            </a:r>
            <a:r>
              <a:rPr lang="cs-CZ" b="1" dirty="0" smtClean="0"/>
              <a:t>keynesiánského</a:t>
            </a:r>
            <a:r>
              <a:rPr lang="cs-CZ" dirty="0" smtClean="0"/>
              <a:t> modelu – </a:t>
            </a:r>
            <a:r>
              <a:rPr lang="cs-CZ" b="1" dirty="0" smtClean="0">
                <a:solidFill>
                  <a:srgbClr val="0070C0"/>
                </a:solidFill>
              </a:rPr>
              <a:t>stagflace</a:t>
            </a:r>
            <a:r>
              <a:rPr lang="cs-CZ" dirty="0" smtClean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4844282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807400"/>
              </p:ext>
            </p:extLst>
          </p:nvPr>
        </p:nvGraphicFramePr>
        <p:xfrm>
          <a:off x="1043608" y="2204864"/>
          <a:ext cx="7108504" cy="220827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883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3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30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30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30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30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30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30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30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1960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1967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1973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1980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1981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1982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1995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1999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Spojené státy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27,8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31,2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31,2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33,2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33,5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35,5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34,3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30,1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Japonsko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20,7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22,7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22,1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32,7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33,3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34,8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28,5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38,1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Francie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34,6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39,0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38,5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46,2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50,8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51,9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50,9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52,4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SRN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32,0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38,2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40,5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46,9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49,3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49,7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46,6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47,6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Británie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32,6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38,5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41,1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44,3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45,3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46,2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42,3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39,7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Itálie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30,1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33,7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37,8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45,6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53,0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54,9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49,5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755576" y="1268760"/>
            <a:ext cx="806489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b="1" dirty="0"/>
              <a:t>Výdaje veřejného sektoru</a:t>
            </a:r>
            <a:r>
              <a:rPr lang="cs-CZ" sz="2400" dirty="0"/>
              <a:t> </a:t>
            </a:r>
            <a:endParaRPr lang="cs-CZ" sz="2400" dirty="0" smtClean="0"/>
          </a:p>
          <a:p>
            <a:pPr algn="ctr"/>
            <a:r>
              <a:rPr lang="cs-CZ" dirty="0" smtClean="0"/>
              <a:t>(</a:t>
            </a:r>
            <a:r>
              <a:rPr lang="cs-CZ" dirty="0"/>
              <a:t>jako procento domácího produktu)</a:t>
            </a:r>
          </a:p>
        </p:txBody>
      </p:sp>
    </p:spTree>
    <p:extLst>
      <p:ext uri="{BB962C8B-B14F-4D97-AF65-F5344CB8AC3E}">
        <p14:creationId xmlns:p14="http://schemas.microsoft.com/office/powerpoint/2010/main" val="14237050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5760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Instituce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18457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dirty="0" err="1" smtClean="0"/>
              <a:t>Eichengreen</a:t>
            </a:r>
            <a:r>
              <a:rPr lang="cs-CZ" dirty="0" smtClean="0"/>
              <a:t> – </a:t>
            </a:r>
            <a:r>
              <a:rPr lang="cs-CZ" dirty="0" smtClean="0">
                <a:solidFill>
                  <a:srgbClr val="0070C0"/>
                </a:solidFill>
              </a:rPr>
              <a:t>stejné instituce</a:t>
            </a:r>
            <a:r>
              <a:rPr lang="cs-CZ" dirty="0" smtClean="0"/>
              <a:t>, které byly základem úspěchu po WWII, byly příčinou problému v 70. letech</a:t>
            </a:r>
          </a:p>
          <a:p>
            <a:pPr algn="just"/>
            <a:r>
              <a:rPr lang="cs-CZ" dirty="0" smtClean="0"/>
              <a:t>Možnosti </a:t>
            </a:r>
            <a:r>
              <a:rPr lang="cs-CZ" b="1" dirty="0" smtClean="0">
                <a:solidFill>
                  <a:srgbClr val="0070C0"/>
                </a:solidFill>
              </a:rPr>
              <a:t>extenzivního růstu </a:t>
            </a:r>
            <a:r>
              <a:rPr lang="cs-CZ" dirty="0" smtClean="0"/>
              <a:t>(přesun výrobních faktorů, akumulace fyzického kapitálu, přebírání postupů a technologií, produkce známého zboží) vyčerpány – nutnost přechodu na </a:t>
            </a:r>
            <a:r>
              <a:rPr lang="cs-CZ" b="1" dirty="0" smtClean="0"/>
              <a:t>růst </a:t>
            </a:r>
            <a:r>
              <a:rPr lang="cs-CZ" b="1" dirty="0" smtClean="0">
                <a:solidFill>
                  <a:srgbClr val="0070C0"/>
                </a:solidFill>
              </a:rPr>
              <a:t>intenzivní</a:t>
            </a:r>
            <a:r>
              <a:rPr lang="cs-CZ" b="1" dirty="0" smtClean="0"/>
              <a:t> </a:t>
            </a:r>
            <a:r>
              <a:rPr lang="cs-CZ" dirty="0" smtClean="0"/>
              <a:t>(inovace – nové/neznámé způsoby produkce nebo nové produkty);</a:t>
            </a:r>
          </a:p>
          <a:p>
            <a:pPr algn="just"/>
            <a:r>
              <a:rPr lang="cs-CZ" b="1" dirty="0" smtClean="0"/>
              <a:t>Velké</a:t>
            </a:r>
            <a:r>
              <a:rPr lang="cs-CZ" dirty="0" smtClean="0"/>
              <a:t> (státní) E </a:t>
            </a:r>
            <a:r>
              <a:rPr lang="cs-CZ" b="1" dirty="0" smtClean="0"/>
              <a:t>banky</a:t>
            </a:r>
            <a:r>
              <a:rPr lang="cs-CZ" dirty="0" smtClean="0"/>
              <a:t> – konzervativní investice do velkých podniků a známých výrob vs. decentralizovaný </a:t>
            </a:r>
            <a:r>
              <a:rPr lang="cs-CZ" b="1" dirty="0" smtClean="0">
                <a:solidFill>
                  <a:srgbClr val="0070C0"/>
                </a:solidFill>
              </a:rPr>
              <a:t>kapitálový trh </a:t>
            </a:r>
            <a:r>
              <a:rPr lang="cs-CZ" dirty="0" smtClean="0"/>
              <a:t>US (sázka na úspěch, IT);</a:t>
            </a:r>
          </a:p>
          <a:p>
            <a:pPr algn="just"/>
            <a:r>
              <a:rPr lang="cs-CZ" b="1" dirty="0" smtClean="0"/>
              <a:t>Sociální výdaje </a:t>
            </a:r>
            <a:r>
              <a:rPr lang="cs-CZ" dirty="0" smtClean="0"/>
              <a:t>– jistota v období přesunů faktorů do masové produkce – vedla k posílení spolupráce v rámci tripartity vs. překážka pro růst v prostředí vyžadujícím </a:t>
            </a:r>
            <a:r>
              <a:rPr lang="cs-CZ" b="1" dirty="0" smtClean="0">
                <a:solidFill>
                  <a:srgbClr val="0070C0"/>
                </a:solidFill>
              </a:rPr>
              <a:t>flexibilitu</a:t>
            </a:r>
            <a:r>
              <a:rPr lang="cs-CZ" dirty="0" smtClean="0"/>
              <a:t>; </a:t>
            </a:r>
          </a:p>
          <a:p>
            <a:pPr algn="just"/>
            <a:r>
              <a:rPr lang="cs-CZ" b="1" dirty="0"/>
              <a:t>P</a:t>
            </a:r>
            <a:r>
              <a:rPr lang="cs-CZ" b="1" dirty="0" smtClean="0"/>
              <a:t>articipace zaměstnanců </a:t>
            </a:r>
            <a:r>
              <a:rPr lang="cs-CZ" dirty="0" smtClean="0"/>
              <a:t>na řízení vede ke </a:t>
            </a:r>
            <a:r>
              <a:rPr lang="cs-CZ" dirty="0" smtClean="0">
                <a:solidFill>
                  <a:srgbClr val="0070C0"/>
                </a:solidFill>
              </a:rPr>
              <a:t>konzervativnímu</a:t>
            </a:r>
            <a:r>
              <a:rPr lang="cs-CZ" dirty="0" smtClean="0"/>
              <a:t> přístupu k inovacím, restrukturalizací a zavádění technologií pro zvýšení produktivity;</a:t>
            </a:r>
          </a:p>
          <a:p>
            <a:pPr algn="just"/>
            <a:r>
              <a:rPr lang="cs-CZ" b="1" dirty="0" smtClean="0"/>
              <a:t>Státní podniky </a:t>
            </a:r>
            <a:r>
              <a:rPr lang="cs-CZ" dirty="0" smtClean="0"/>
              <a:t>které byly motorem investic a pokroku – nyní často odkázány na podpory, usilující o </a:t>
            </a:r>
            <a:r>
              <a:rPr lang="cs-CZ" dirty="0" smtClean="0">
                <a:solidFill>
                  <a:srgbClr val="0070C0"/>
                </a:solidFill>
              </a:rPr>
              <a:t>protekci</a:t>
            </a:r>
            <a:r>
              <a:rPr lang="cs-CZ" dirty="0" smtClean="0"/>
              <a:t>, bašta nátlakových skupin. 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9146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92150"/>
            <a:ext cx="7213600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569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971600" y="476672"/>
            <a:ext cx="7921075" cy="6000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0" lon="0" rev="2155200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2580001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23120\Desktop\GRR-085_Paris-police-storming-student-barricades_19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91" y="762433"/>
            <a:ext cx="9007126" cy="5229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3542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078828"/>
              </p:ext>
            </p:extLst>
          </p:nvPr>
        </p:nvGraphicFramePr>
        <p:xfrm>
          <a:off x="1835696" y="1916832"/>
          <a:ext cx="5359080" cy="347014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4404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3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30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30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30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30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30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1913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1929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1938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1950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1973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2003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Produkt na obyvatele </a:t>
                      </a:r>
                      <a:r>
                        <a:rPr lang="cs-CZ" sz="1800" dirty="0" smtClean="0">
                          <a:effectLst/>
                        </a:rPr>
                        <a:t>USA=100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Francie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66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68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73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55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79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73</a:t>
                      </a:r>
                      <a:endParaRPr lang="cs-CZ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Německo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82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41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72</a:t>
                      </a:r>
                      <a:endParaRPr lang="cs-CZ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64</a:t>
                      </a:r>
                      <a:endParaRPr lang="cs-CZ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Itálie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54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37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64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66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Británie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93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102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73</a:t>
                      </a:r>
                      <a:endParaRPr lang="cs-CZ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72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72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dirty="0">
                          <a:effectLst/>
                        </a:rPr>
                        <a:t>Produkt na hodinu </a:t>
                      </a:r>
                      <a:r>
                        <a:rPr lang="cs-CZ" sz="1800" dirty="0" smtClean="0">
                          <a:effectLst/>
                        </a:rPr>
                        <a:t>USA=100</a:t>
                      </a:r>
                      <a:endParaRPr lang="cs-CZ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Francie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-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46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74</a:t>
                      </a:r>
                      <a:endParaRPr lang="cs-CZ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111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Německo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-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32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79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98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Itálie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-</a:t>
                      </a:r>
                      <a:endParaRPr lang="cs-CZ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35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78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100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Británie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84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-</a:t>
                      </a:r>
                      <a:endParaRPr lang="cs-CZ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63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60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83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547664" y="1268760"/>
            <a:ext cx="69847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Produkt na obyvatele a hodinu práce</a:t>
            </a:r>
            <a:r>
              <a:rPr lang="cs-CZ" sz="2400" dirty="0"/>
              <a:t> (procenta)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9307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akorra.com/blog/wp-content/uploads/2009/03/the-oil-crisis-of-197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32656"/>
            <a:ext cx="5616624" cy="6183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233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7665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Ropné šoky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424936" cy="5760640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Šoky v </a:t>
            </a:r>
            <a:r>
              <a:rPr lang="cs-CZ" b="1" dirty="0" smtClean="0"/>
              <a:t>období </a:t>
            </a:r>
            <a:r>
              <a:rPr lang="cs-CZ" b="1" dirty="0" smtClean="0">
                <a:solidFill>
                  <a:srgbClr val="0070C0"/>
                </a:solidFill>
              </a:rPr>
              <a:t>zpomalování</a:t>
            </a:r>
            <a:r>
              <a:rPr lang="cs-CZ" b="1" dirty="0" smtClean="0"/>
              <a:t> </a:t>
            </a:r>
            <a:r>
              <a:rPr lang="cs-CZ" dirty="0" smtClean="0"/>
              <a:t>světové ekonomiky 1960-1973 E +4,6% a US +4%; do 1980 jen 2,3% a 1,5%;</a:t>
            </a:r>
          </a:p>
          <a:p>
            <a:endParaRPr lang="cs-CZ" sz="1300" dirty="0" smtClean="0"/>
          </a:p>
          <a:p>
            <a:r>
              <a:rPr lang="cs-CZ" b="1" dirty="0" smtClean="0">
                <a:solidFill>
                  <a:srgbClr val="0070C0"/>
                </a:solidFill>
              </a:rPr>
              <a:t>Levná ropa </a:t>
            </a:r>
            <a:r>
              <a:rPr lang="cs-CZ" dirty="0" smtClean="0"/>
              <a:t>podporovala růst</a:t>
            </a:r>
            <a:r>
              <a:rPr lang="cs-CZ" dirty="0"/>
              <a:t>:</a:t>
            </a:r>
            <a:endParaRPr lang="cs-CZ" dirty="0" smtClean="0"/>
          </a:p>
          <a:p>
            <a:pPr lvl="1"/>
            <a:r>
              <a:rPr lang="cs-CZ" b="1" dirty="0" smtClean="0"/>
              <a:t>nahradila uhlí </a:t>
            </a:r>
            <a:r>
              <a:rPr lang="cs-CZ" dirty="0" smtClean="0"/>
              <a:t>(kromě GB) – těžba </a:t>
            </a:r>
            <a:r>
              <a:rPr lang="cs-CZ" b="1" dirty="0" smtClean="0"/>
              <a:t>citlivá</a:t>
            </a:r>
            <a:r>
              <a:rPr lang="cs-CZ" dirty="0" smtClean="0"/>
              <a:t> záležitost; </a:t>
            </a:r>
          </a:p>
          <a:p>
            <a:pPr lvl="1"/>
            <a:r>
              <a:rPr lang="cs-CZ" b="1" dirty="0" smtClean="0"/>
              <a:t>rozvoj</a:t>
            </a:r>
            <a:r>
              <a:rPr lang="cs-CZ" dirty="0" smtClean="0"/>
              <a:t> kapacit </a:t>
            </a:r>
            <a:r>
              <a:rPr lang="cs-CZ" b="1" dirty="0" smtClean="0"/>
              <a:t>těžby</a:t>
            </a:r>
            <a:r>
              <a:rPr lang="cs-CZ" dirty="0" smtClean="0"/>
              <a:t> (Irán, Irák, SA, KUW, LIB), </a:t>
            </a:r>
            <a:r>
              <a:rPr lang="cs-CZ" b="1" dirty="0" smtClean="0"/>
              <a:t>dopravy</a:t>
            </a:r>
            <a:r>
              <a:rPr lang="cs-CZ" dirty="0" smtClean="0"/>
              <a:t> (tankery a terminály); rozvoj </a:t>
            </a:r>
            <a:r>
              <a:rPr lang="cs-CZ" b="1" dirty="0" err="1" smtClean="0"/>
              <a:t>energ.náročných</a:t>
            </a:r>
            <a:r>
              <a:rPr lang="cs-CZ" b="1" dirty="0" smtClean="0"/>
              <a:t> odvětví </a:t>
            </a:r>
            <a:r>
              <a:rPr lang="cs-CZ" dirty="0" smtClean="0"/>
              <a:t>(auta, chemie, ropa jako palivo) </a:t>
            </a:r>
          </a:p>
          <a:p>
            <a:pPr lvl="1"/>
            <a:r>
              <a:rPr lang="cs-CZ" b="1" dirty="0" smtClean="0"/>
              <a:t>kooperace s US </a:t>
            </a:r>
            <a:r>
              <a:rPr lang="cs-CZ" dirty="0" smtClean="0"/>
              <a:t>(</a:t>
            </a:r>
            <a:r>
              <a:rPr lang="cs-CZ" b="1" dirty="0" smtClean="0">
                <a:solidFill>
                  <a:srgbClr val="0070C0"/>
                </a:solidFill>
              </a:rPr>
              <a:t>Blízký východ</a:t>
            </a:r>
            <a:r>
              <a:rPr lang="cs-CZ" dirty="0" smtClean="0"/>
              <a:t>) – koncese již v 20letech; 1980 25% světové produkce a </a:t>
            </a:r>
            <a:r>
              <a:rPr lang="cs-CZ" b="1" dirty="0" smtClean="0"/>
              <a:t>80% E spotřeby</a:t>
            </a:r>
            <a:r>
              <a:rPr lang="cs-CZ" dirty="0" smtClean="0"/>
              <a:t>;</a:t>
            </a:r>
          </a:p>
          <a:p>
            <a:pPr lvl="1"/>
            <a:r>
              <a:rPr lang="cs-CZ" dirty="0" smtClean="0"/>
              <a:t>1968 OPEC pevné ceny, devalvace US (B-W), závislost FRA 72,5% a ITA 78,6%;</a:t>
            </a:r>
          </a:p>
          <a:p>
            <a:endParaRPr lang="cs-CZ" sz="1800" b="1" dirty="0" smtClean="0"/>
          </a:p>
          <a:p>
            <a:r>
              <a:rPr lang="cs-CZ" b="1" dirty="0" smtClean="0">
                <a:solidFill>
                  <a:srgbClr val="0070C0"/>
                </a:solidFill>
              </a:rPr>
              <a:t>Ropný šok 1973 </a:t>
            </a:r>
            <a:r>
              <a:rPr lang="cs-CZ" dirty="0" smtClean="0"/>
              <a:t>– </a:t>
            </a:r>
            <a:r>
              <a:rPr lang="cs-CZ" b="1" dirty="0" err="1" smtClean="0"/>
              <a:t>Jomkipurská</a:t>
            </a:r>
            <a:r>
              <a:rPr lang="cs-CZ" dirty="0" smtClean="0"/>
              <a:t> válka:</a:t>
            </a:r>
          </a:p>
          <a:p>
            <a:pPr lvl="1"/>
            <a:r>
              <a:rPr lang="cs-CZ" dirty="0" smtClean="0"/>
              <a:t>OPEC </a:t>
            </a:r>
            <a:r>
              <a:rPr lang="cs-CZ" b="1" dirty="0" smtClean="0"/>
              <a:t>5% redukce </a:t>
            </a:r>
            <a:r>
              <a:rPr lang="cs-CZ" dirty="0" smtClean="0"/>
              <a:t>těžby a </a:t>
            </a:r>
            <a:r>
              <a:rPr lang="cs-CZ" b="1" dirty="0" smtClean="0"/>
              <a:t>embargo</a:t>
            </a:r>
            <a:r>
              <a:rPr lang="cs-CZ" dirty="0" smtClean="0"/>
              <a:t> (US a NED) – kartel; </a:t>
            </a:r>
            <a:r>
              <a:rPr lang="cs-CZ" b="1" dirty="0" smtClean="0"/>
              <a:t>šok</a:t>
            </a:r>
            <a:r>
              <a:rPr lang="cs-CZ" dirty="0" smtClean="0"/>
              <a:t> (z 2,6 USD na 11,7 USD), </a:t>
            </a:r>
            <a:r>
              <a:rPr lang="cs-CZ" b="1" dirty="0" smtClean="0"/>
              <a:t>podpora</a:t>
            </a:r>
            <a:r>
              <a:rPr lang="cs-CZ" dirty="0" smtClean="0"/>
              <a:t> Arabských </a:t>
            </a:r>
            <a:r>
              <a:rPr lang="cs-CZ" b="1" dirty="0" smtClean="0"/>
              <a:t>požadavků</a:t>
            </a:r>
            <a:r>
              <a:rPr lang="cs-CZ" dirty="0" smtClean="0"/>
              <a:t> (stažení IZR);</a:t>
            </a:r>
          </a:p>
          <a:p>
            <a:pPr lvl="1"/>
            <a:r>
              <a:rPr lang="cs-CZ" b="1" dirty="0" smtClean="0">
                <a:solidFill>
                  <a:srgbClr val="0070C0"/>
                </a:solidFill>
              </a:rPr>
              <a:t>Druhý</a:t>
            </a:r>
            <a:r>
              <a:rPr lang="cs-CZ" b="1" dirty="0" smtClean="0"/>
              <a:t> šok 1979 </a:t>
            </a:r>
            <a:r>
              <a:rPr lang="cs-CZ" dirty="0" smtClean="0"/>
              <a:t>– </a:t>
            </a:r>
            <a:r>
              <a:rPr lang="cs-CZ" b="1" dirty="0" smtClean="0"/>
              <a:t>Iránská</a:t>
            </a:r>
            <a:r>
              <a:rPr lang="cs-CZ" dirty="0" smtClean="0"/>
              <a:t> </a:t>
            </a:r>
            <a:r>
              <a:rPr lang="cs-CZ" b="1" dirty="0" smtClean="0"/>
              <a:t>revoluce</a:t>
            </a:r>
            <a:r>
              <a:rPr lang="cs-CZ" dirty="0" smtClean="0"/>
              <a:t> (70.léta 10x nárůst ceny);</a:t>
            </a:r>
          </a:p>
          <a:p>
            <a:pPr lvl="1"/>
            <a:endParaRPr lang="cs-CZ" sz="1300" dirty="0" smtClean="0"/>
          </a:p>
          <a:p>
            <a:r>
              <a:rPr lang="cs-CZ" dirty="0" smtClean="0"/>
              <a:t>Šoky: B-W, </a:t>
            </a:r>
            <a:r>
              <a:rPr lang="cs-CZ" b="1" dirty="0" smtClean="0">
                <a:solidFill>
                  <a:srgbClr val="0070C0"/>
                </a:solidFill>
              </a:rPr>
              <a:t>inflace</a:t>
            </a:r>
            <a:r>
              <a:rPr lang="cs-CZ" b="1" dirty="0" smtClean="0"/>
              <a:t> 13-15%, </a:t>
            </a:r>
            <a:r>
              <a:rPr lang="cs-CZ" dirty="0" smtClean="0"/>
              <a:t>růst </a:t>
            </a:r>
            <a:r>
              <a:rPr lang="cs-CZ" b="1" dirty="0" smtClean="0"/>
              <a:t>nezaměstnanosti</a:t>
            </a:r>
            <a:r>
              <a:rPr lang="cs-CZ" dirty="0" smtClean="0"/>
              <a:t>, stimulace – </a:t>
            </a:r>
            <a:r>
              <a:rPr lang="cs-CZ" b="1" dirty="0" smtClean="0"/>
              <a:t>fiskální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0070C0"/>
                </a:solidFill>
              </a:rPr>
              <a:t>deficity</a:t>
            </a:r>
            <a:r>
              <a:rPr lang="cs-CZ" dirty="0" smtClean="0"/>
              <a:t>, sociální neklid, pokles konkurenceschopnosti + nástup </a:t>
            </a:r>
            <a:r>
              <a:rPr lang="cs-CZ" b="1" dirty="0" smtClean="0">
                <a:solidFill>
                  <a:srgbClr val="0070C0"/>
                </a:solidFill>
              </a:rPr>
              <a:t>NIC</a:t>
            </a:r>
            <a:r>
              <a:rPr lang="cs-CZ" dirty="0" smtClean="0"/>
              <a:t>;</a:t>
            </a:r>
          </a:p>
          <a:p>
            <a:r>
              <a:rPr lang="cs-CZ" dirty="0" smtClean="0"/>
              <a:t>Dopady na </a:t>
            </a:r>
            <a:r>
              <a:rPr lang="cs-CZ" b="1" dirty="0" smtClean="0"/>
              <a:t>Světovou ekonomiku </a:t>
            </a:r>
            <a:r>
              <a:rPr lang="cs-CZ" dirty="0" smtClean="0"/>
              <a:t>– přesun příjmů k OPEC (malá poptávka), prostředky pro zhoršení </a:t>
            </a:r>
            <a:r>
              <a:rPr lang="cs-CZ" b="1" dirty="0" smtClean="0">
                <a:solidFill>
                  <a:srgbClr val="0070C0"/>
                </a:solidFill>
              </a:rPr>
              <a:t>dlužnické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b="1" dirty="0" smtClean="0">
                <a:solidFill>
                  <a:srgbClr val="0070C0"/>
                </a:solidFill>
              </a:rPr>
              <a:t>pozice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/>
              <a:t>DCs</a:t>
            </a:r>
            <a:r>
              <a:rPr lang="cs-CZ" dirty="0" smtClean="0"/>
              <a:t> s ISI strategií (ty stojí mimo GATT liberální trendy) – </a:t>
            </a:r>
            <a:r>
              <a:rPr lang="cs-CZ" b="1" dirty="0" smtClean="0"/>
              <a:t>strukturální přizpůsobení</a:t>
            </a:r>
            <a:r>
              <a:rPr lang="cs-CZ" dirty="0" smtClean="0"/>
              <a:t>;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Monetární reformy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v AIC;</a:t>
            </a:r>
          </a:p>
        </p:txBody>
      </p:sp>
    </p:spTree>
    <p:extLst>
      <p:ext uri="{BB962C8B-B14F-4D97-AF65-F5344CB8AC3E}">
        <p14:creationId xmlns:p14="http://schemas.microsoft.com/office/powerpoint/2010/main" val="1927443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943336"/>
              </p:ext>
            </p:extLst>
          </p:nvPr>
        </p:nvGraphicFramePr>
        <p:xfrm>
          <a:off x="2051720" y="1916832"/>
          <a:ext cx="4729688" cy="280416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312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8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8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1955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1972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Uhlí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75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23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Ropa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22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60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Zemní plyn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9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Jiné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2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8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Vyprodukováno 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v Evropě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78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35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Dovezeno 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z mimoevropského </a:t>
                      </a:r>
                      <a:endParaRPr lang="cs-CZ" sz="20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smtClean="0">
                          <a:solidFill>
                            <a:schemeClr val="tx1"/>
                          </a:solidFill>
                          <a:effectLst/>
                        </a:rPr>
                        <a:t>regionu 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(čistý dovoz)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22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65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187624" y="1124744"/>
            <a:ext cx="72728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Primární zdroje energie v západní Evropě</a:t>
            </a:r>
            <a:r>
              <a:rPr lang="cs-CZ" sz="2400" dirty="0"/>
              <a:t> (procenta)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44633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6574</TotalTime>
  <Words>1491</Words>
  <Application>Microsoft Office PowerPoint</Application>
  <PresentationFormat>Předvádění na obrazovce (4:3)</PresentationFormat>
  <Paragraphs>460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 New Roman</vt:lpstr>
      <vt:lpstr>Motiv systému Office</vt:lpstr>
      <vt:lpstr>Strukturální krize a přizpůsobení </vt:lpstr>
      <vt:lpstr>Konec zázraku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Ropné šoky</vt:lpstr>
      <vt:lpstr>Prezentace aplikace PowerPoint</vt:lpstr>
      <vt:lpstr>Strukturální změny AICs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Reforma státu blahobytu</vt:lpstr>
      <vt:lpstr>Prezentace aplikace PowerPoint</vt:lpstr>
      <vt:lpstr>Prezentace aplikace PowerPoint</vt:lpstr>
      <vt:lpstr>Prezentace aplikace PowerPoint</vt:lpstr>
      <vt:lpstr>Prezentace aplikace PowerPoint</vt:lpstr>
      <vt:lpstr>Instituce</vt:lpstr>
    </vt:vector>
  </TitlesOfParts>
  <Company>CIKT 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 rozpadu západořímské říše po zahájení expanze</dc:title>
  <dc:creator>Oldřich Krpec</dc:creator>
  <cp:lastModifiedBy>Oldřich Krpec</cp:lastModifiedBy>
  <cp:revision>187</cp:revision>
  <cp:lastPrinted>2018-05-03T08:51:12Z</cp:lastPrinted>
  <dcterms:created xsi:type="dcterms:W3CDTF">2013-02-25T08:36:29Z</dcterms:created>
  <dcterms:modified xsi:type="dcterms:W3CDTF">2020-04-07T14:58:28Z</dcterms:modified>
</cp:coreProperties>
</file>