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7" r:id="rId2"/>
    <p:sldId id="296" r:id="rId3"/>
    <p:sldId id="260" r:id="rId4"/>
    <p:sldId id="261" r:id="rId5"/>
    <p:sldId id="262" r:id="rId6"/>
    <p:sldId id="295" r:id="rId7"/>
    <p:sldId id="298" r:id="rId8"/>
    <p:sldId id="265" r:id="rId9"/>
    <p:sldId id="299" r:id="rId10"/>
    <p:sldId id="297" r:id="rId11"/>
    <p:sldId id="266" r:id="rId12"/>
    <p:sldId id="267" r:id="rId13"/>
    <p:sldId id="268" r:id="rId14"/>
    <p:sldId id="269" r:id="rId15"/>
    <p:sldId id="271" r:id="rId16"/>
    <p:sldId id="274" r:id="rId17"/>
    <p:sldId id="270" r:id="rId18"/>
    <p:sldId id="272" r:id="rId19"/>
    <p:sldId id="275" r:id="rId20"/>
    <p:sldId id="276" r:id="rId21"/>
    <p:sldId id="281" r:id="rId22"/>
    <p:sldId id="282" r:id="rId23"/>
    <p:sldId id="283" r:id="rId24"/>
    <p:sldId id="284" r:id="rId25"/>
    <p:sldId id="285" r:id="rId26"/>
    <p:sldId id="286" r:id="rId27"/>
    <p:sldId id="263" r:id="rId28"/>
    <p:sldId id="264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104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A8631-162B-49CD-B8E6-D56619A299A1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37A73-5213-413C-AB81-8EF537AE2A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101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A65-62FB-47C8-B17A-CB113F417F2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29A-C045-40C7-91AF-AEC6A6010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18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A65-62FB-47C8-B17A-CB113F417F2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29A-C045-40C7-91AF-AEC6A6010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41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A65-62FB-47C8-B17A-CB113F417F2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29A-C045-40C7-91AF-AEC6A6010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22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A65-62FB-47C8-B17A-CB113F417F2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29A-C045-40C7-91AF-AEC6A6010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74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A65-62FB-47C8-B17A-CB113F417F2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29A-C045-40C7-91AF-AEC6A6010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6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A65-62FB-47C8-B17A-CB113F417F2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29A-C045-40C7-91AF-AEC6A6010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0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A65-62FB-47C8-B17A-CB113F417F2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29A-C045-40C7-91AF-AEC6A6010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10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A65-62FB-47C8-B17A-CB113F417F2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29A-C045-40C7-91AF-AEC6A6010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61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A65-62FB-47C8-B17A-CB113F417F2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29A-C045-40C7-91AF-AEC6A6010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52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A65-62FB-47C8-B17A-CB113F417F2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29A-C045-40C7-91AF-AEC6A6010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72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A65-62FB-47C8-B17A-CB113F417F2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229A-C045-40C7-91AF-AEC6A6010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47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98A65-62FB-47C8-B17A-CB113F417F2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0229A-C045-40C7-91AF-AEC6A6010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86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6/63/Charles_Meynier_-_Napoleon_in_Berlin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//upload.wikimedia.org/wikipedia/commons/f/f0/Steam_engine_in_action.gi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9/9a/Child_laborer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halklands.wordpres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Británie a Francie, Napoleonské války, průmyslová revoluce, imperializmus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smtClean="0"/>
              <a:t>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7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Charles Meynier - Napoleon in Berli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9" y="306263"/>
            <a:ext cx="8885466" cy="593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585596"/>
              </p:ext>
            </p:extLst>
          </p:nvPr>
        </p:nvGraphicFramePr>
        <p:xfrm>
          <a:off x="539552" y="332651"/>
          <a:ext cx="6984775" cy="597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>
                          <a:solidFill>
                            <a:schemeClr val="tx1"/>
                          </a:solidFill>
                          <a:effectLst/>
                        </a:rPr>
                        <a:t>Dynastie a politické zřízení</a:t>
                      </a:r>
                      <a:endParaRPr lang="cs-CZ" sz="16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>
                          <a:solidFill>
                            <a:schemeClr val="tx1"/>
                          </a:solidFill>
                          <a:effectLst/>
                        </a:rPr>
                        <a:t>Někteří významní panovníci a hlavy státu</a:t>
                      </a:r>
                      <a:endParaRPr lang="cs-CZ" sz="16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Francouzské království (do 1848)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Karlovci 843 - 987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Kapetovci 987-1328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Valois 1328-1589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1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Bourboni 1589-1792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XIV 1643-1715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XV 1715-1774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XVI 1774-1792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První republika 1792-1804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První císařství 1804-1814, 1815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Bonapartové 1804-1814, 1815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Napoleon I. 1804-1814, 1815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Restaurace Bourbonů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1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Bourboni 1814-1830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XVIII 1814-1824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Karel X 1824-1830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Bourbon-Orléans 1830-1848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Filip 1830-1848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Druhá republika 1848-1852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Druhé císařství 1852-1870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Napoleon III. 1852-1870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Třetí republika 1870-1940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Čtvrtá republika 1946-1958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Pátá republika 1958-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8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Německo</a:t>
            </a:r>
            <a:r>
              <a:rPr lang="cs-CZ" sz="4000" b="1" dirty="0" smtClean="0"/>
              <a:t> </a:t>
            </a:r>
            <a:r>
              <a:rPr lang="cs-CZ" sz="3600" dirty="0" smtClean="0"/>
              <a:t>a další země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764704"/>
            <a:ext cx="8424936" cy="5616624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Místo SŘŘ vzniká </a:t>
            </a:r>
            <a:r>
              <a:rPr lang="cs-CZ" b="1" dirty="0" smtClean="0"/>
              <a:t>Německý spolek </a:t>
            </a:r>
            <a:r>
              <a:rPr lang="cs-CZ" dirty="0" smtClean="0"/>
              <a:t>(39 států v čele s RAK); </a:t>
            </a:r>
          </a:p>
          <a:p>
            <a:pPr lvl="1"/>
            <a:r>
              <a:rPr lang="cs-CZ" dirty="0" smtClean="0"/>
              <a:t>1834 </a:t>
            </a:r>
            <a:r>
              <a:rPr lang="cs-CZ" b="1" dirty="0" smtClean="0"/>
              <a:t>celní unie </a:t>
            </a:r>
            <a:r>
              <a:rPr lang="cs-CZ" dirty="0" smtClean="0"/>
              <a:t>-&gt;</a:t>
            </a:r>
            <a:r>
              <a:rPr lang="cs-CZ" b="1" dirty="0" smtClean="0"/>
              <a:t> </a:t>
            </a:r>
            <a:r>
              <a:rPr lang="cs-CZ" dirty="0" smtClean="0"/>
              <a:t>rychlý růst a budování </a:t>
            </a:r>
            <a:r>
              <a:rPr lang="cs-CZ" b="1" dirty="0" smtClean="0"/>
              <a:t>železnic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1862 pruským premiérem </a:t>
            </a:r>
            <a:r>
              <a:rPr lang="cs-CZ" b="1" dirty="0" smtClean="0">
                <a:solidFill>
                  <a:srgbClr val="0070C0"/>
                </a:solidFill>
              </a:rPr>
              <a:t>Bismarck</a:t>
            </a:r>
            <a:r>
              <a:rPr lang="cs-CZ" dirty="0" smtClean="0"/>
              <a:t>, společná správa Šlesvicko-</a:t>
            </a:r>
            <a:r>
              <a:rPr lang="cs-CZ" dirty="0" err="1" smtClean="0"/>
              <a:t>Hoštýnska</a:t>
            </a:r>
            <a:r>
              <a:rPr lang="cs-CZ" dirty="0" smtClean="0"/>
              <a:t> s RAK konfliktní –&gt; </a:t>
            </a:r>
            <a:r>
              <a:rPr lang="cs-CZ" b="1" dirty="0" smtClean="0">
                <a:solidFill>
                  <a:srgbClr val="0070C0"/>
                </a:solidFill>
              </a:rPr>
              <a:t>prusko-rakouská</a:t>
            </a:r>
            <a:r>
              <a:rPr lang="cs-CZ" b="1" dirty="0" smtClean="0"/>
              <a:t> válka </a:t>
            </a:r>
            <a:r>
              <a:rPr lang="cs-CZ" dirty="0" smtClean="0"/>
              <a:t>(1866);</a:t>
            </a:r>
          </a:p>
          <a:p>
            <a:pPr lvl="1"/>
            <a:r>
              <a:rPr lang="cs-CZ" b="1" dirty="0" smtClean="0"/>
              <a:t>Severoněmecké konfederace </a:t>
            </a:r>
            <a:r>
              <a:rPr lang="cs-CZ" dirty="0" smtClean="0"/>
              <a:t>–&gt; RAK ztrácí pozici (R-U);</a:t>
            </a:r>
          </a:p>
          <a:p>
            <a:pPr lvl="1"/>
            <a:r>
              <a:rPr lang="cs-CZ" dirty="0" smtClean="0"/>
              <a:t>Neshody </a:t>
            </a:r>
            <a:r>
              <a:rPr lang="cs-CZ" b="1" dirty="0" smtClean="0">
                <a:solidFill>
                  <a:srgbClr val="0070C0"/>
                </a:solidFill>
              </a:rPr>
              <a:t>PRU s FRA </a:t>
            </a:r>
            <a:r>
              <a:rPr lang="cs-CZ" dirty="0" smtClean="0"/>
              <a:t>(nástupnictví na SPA trůn) – </a:t>
            </a:r>
            <a:r>
              <a:rPr lang="cs-CZ" b="1" dirty="0" smtClean="0"/>
              <a:t>válka</a:t>
            </a:r>
            <a:r>
              <a:rPr lang="cs-CZ" dirty="0" smtClean="0"/>
              <a:t> (1870-1871) – GER získává </a:t>
            </a:r>
            <a:r>
              <a:rPr lang="cs-CZ" b="1" dirty="0" smtClean="0"/>
              <a:t>Alsasko</a:t>
            </a:r>
            <a:r>
              <a:rPr lang="cs-CZ" dirty="0" smtClean="0"/>
              <a:t> a </a:t>
            </a:r>
            <a:r>
              <a:rPr lang="cs-CZ" b="1" dirty="0" smtClean="0"/>
              <a:t>Lotrinsko</a:t>
            </a:r>
            <a:r>
              <a:rPr lang="cs-CZ" dirty="0" smtClean="0"/>
              <a:t> (průmyslový region), Vilém I. císařem </a:t>
            </a:r>
            <a:r>
              <a:rPr lang="cs-CZ" b="1" dirty="0" smtClean="0"/>
              <a:t>Německé říše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Bismarckova </a:t>
            </a:r>
            <a:r>
              <a:rPr lang="cs-CZ" b="1" dirty="0" smtClean="0">
                <a:solidFill>
                  <a:srgbClr val="0070C0"/>
                </a:solidFill>
              </a:rPr>
              <a:t>průmyslová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politika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industrializace a protekcionizmus je úspěšná (List); </a:t>
            </a:r>
            <a:r>
              <a:rPr lang="cs-CZ" dirty="0" err="1" smtClean="0"/>
              <a:t>zahr</a:t>
            </a:r>
            <a:r>
              <a:rPr lang="cs-CZ" dirty="0" smtClean="0"/>
              <a:t>. politika – rovnováha moci, </a:t>
            </a:r>
            <a:r>
              <a:rPr lang="cs-CZ" b="1" dirty="0" smtClean="0"/>
              <a:t>izolace FRA</a:t>
            </a:r>
            <a:r>
              <a:rPr lang="cs-CZ" dirty="0" smtClean="0"/>
              <a:t>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Švýcarsko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nemá uhlí ani rudu, nemá přístup k moři, obklopeno protekcionisty; </a:t>
            </a:r>
          </a:p>
          <a:p>
            <a:pPr lvl="1"/>
            <a:r>
              <a:rPr lang="cs-CZ" dirty="0" smtClean="0"/>
              <a:t>vzdělaná </a:t>
            </a:r>
            <a:r>
              <a:rPr lang="cs-CZ" dirty="0" err="1" smtClean="0"/>
              <a:t>prac.síla</a:t>
            </a:r>
            <a:r>
              <a:rPr lang="cs-CZ" dirty="0" smtClean="0"/>
              <a:t> (kalvinismus) a zkušenosti s obchodem; </a:t>
            </a:r>
          </a:p>
          <a:p>
            <a:pPr lvl="1"/>
            <a:r>
              <a:rPr lang="cs-CZ" dirty="0" smtClean="0"/>
              <a:t>orientace na segment vysoké kvality, živočišnou výrobu a obchod; zaměření na extra-E trhy (64% exportu do zámoří);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Belgie</a:t>
            </a:r>
            <a:r>
              <a:rPr lang="cs-CZ" dirty="0" smtClean="0"/>
              <a:t>: uhlí, ruda – GB model, budování železnic, otevřenost v IT;</a:t>
            </a:r>
          </a:p>
          <a:p>
            <a:r>
              <a:rPr lang="cs-CZ" dirty="0" smtClean="0"/>
              <a:t>Dále severní ITA a Skandinávie;</a:t>
            </a:r>
          </a:p>
          <a:p>
            <a:endParaRPr lang="cs-CZ" sz="1300" dirty="0" smtClean="0"/>
          </a:p>
          <a:p>
            <a:r>
              <a:rPr lang="cs-CZ" dirty="0" smtClean="0"/>
              <a:t>Naopak </a:t>
            </a:r>
            <a:r>
              <a:rPr lang="cs-CZ" b="1" dirty="0" smtClean="0">
                <a:solidFill>
                  <a:srgbClr val="0070C0"/>
                </a:solidFill>
              </a:rPr>
              <a:t>absolutismus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RAK-UH</a:t>
            </a:r>
            <a:r>
              <a:rPr lang="cs-CZ" dirty="0" smtClean="0"/>
              <a:t> a </a:t>
            </a:r>
            <a:r>
              <a:rPr lang="cs-CZ" b="1" dirty="0" smtClean="0">
                <a:solidFill>
                  <a:srgbClr val="0070C0"/>
                </a:solidFill>
              </a:rPr>
              <a:t>Ruska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ostražitost vůči průmyslu, povolování či zákaz budování továren, omezení na stavbu železnic; konze…</a:t>
            </a:r>
            <a:r>
              <a:rPr lang="cs-CZ" dirty="0" err="1" smtClean="0"/>
              <a:t>vace</a:t>
            </a:r>
            <a:r>
              <a:rPr lang="cs-CZ" dirty="0" smtClean="0"/>
              <a:t> společnosti a explicitní politika minimálních změn;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57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919"/>
              </p:ext>
            </p:extLst>
          </p:nvPr>
        </p:nvGraphicFramePr>
        <p:xfrm>
          <a:off x="539552" y="1124744"/>
          <a:ext cx="8058278" cy="4609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1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Politické zřízení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Některé hlavy státu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Německé království – Svatá říše římská 843-1806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Rýnský spolek 1806-1813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Napoleon I. (císař francouzský) 1806-1813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1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Německý spolek 1815-1866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František I. (císař rakouský) 1815-1835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Ferdinand I. (císař rakouský) 1835-1848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Jan (arcivévoda rakouský) 1848-1849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Fridrich Vilém IV. (král pruský) 1849-1850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František Josef I. (císař rakouský) 1850-1866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Severoněmecká konfederace 1867-1871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Vilém I. (král Pruska) 1867-1871,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Německá říše 1871-1918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Vilém I.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(císař) 1871-1888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Vilém II. 1888-1918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Výmarská republika 1918-1933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7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Tovární produkce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832648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Moderní odvětví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bavlněný </a:t>
            </a:r>
            <a:r>
              <a:rPr lang="cs-CZ" b="1" dirty="0" smtClean="0"/>
              <a:t>textil</a:t>
            </a:r>
            <a:r>
              <a:rPr lang="cs-CZ" dirty="0" smtClean="0"/>
              <a:t>, železo a </a:t>
            </a:r>
            <a:r>
              <a:rPr lang="cs-CZ" b="1" dirty="0" smtClean="0"/>
              <a:t>ocel</a:t>
            </a:r>
            <a:r>
              <a:rPr lang="cs-CZ" dirty="0" smtClean="0"/>
              <a:t>, </a:t>
            </a:r>
            <a:r>
              <a:rPr lang="cs-CZ" b="1" dirty="0" smtClean="0"/>
              <a:t>uhlí</a:t>
            </a:r>
            <a:r>
              <a:rPr lang="cs-CZ" dirty="0" smtClean="0"/>
              <a:t> (1770-1815 růst o 7%, 3% a 2%); </a:t>
            </a:r>
          </a:p>
          <a:p>
            <a:pPr lvl="1"/>
            <a:r>
              <a:rPr lang="cs-CZ" dirty="0" smtClean="0"/>
              <a:t>nárůst produkce 1800-1860: železo 16x, uhlí 14x a spotřeba surové bavlny 21x;</a:t>
            </a:r>
          </a:p>
          <a:p>
            <a:r>
              <a:rPr lang="cs-CZ" dirty="0" smtClean="0"/>
              <a:t>Přeměna tradiční výroby v manufakturách na </a:t>
            </a:r>
            <a:r>
              <a:rPr lang="cs-CZ" b="1" dirty="0" smtClean="0">
                <a:solidFill>
                  <a:srgbClr val="0070C0"/>
                </a:solidFill>
              </a:rPr>
              <a:t>tovární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(koncentrovaná, masová, využívající stroje): </a:t>
            </a:r>
            <a:r>
              <a:rPr lang="cs-CZ" b="1" dirty="0" smtClean="0"/>
              <a:t>technika</a:t>
            </a:r>
            <a:r>
              <a:rPr lang="cs-CZ" dirty="0" smtClean="0"/>
              <a:t>, </a:t>
            </a:r>
            <a:r>
              <a:rPr lang="cs-CZ" b="1" dirty="0" smtClean="0"/>
              <a:t>management</a:t>
            </a:r>
            <a:r>
              <a:rPr lang="cs-CZ" dirty="0" smtClean="0"/>
              <a:t>, sociální vztahy a </a:t>
            </a:r>
            <a:r>
              <a:rPr lang="cs-CZ" b="1" dirty="0" smtClean="0"/>
              <a:t>trhy</a:t>
            </a:r>
            <a:r>
              <a:rPr lang="cs-CZ" dirty="0" smtClean="0"/>
              <a:t>;</a:t>
            </a:r>
          </a:p>
          <a:p>
            <a:r>
              <a:rPr lang="cs-CZ" dirty="0" smtClean="0"/>
              <a:t>Odlesňování -&gt; </a:t>
            </a:r>
            <a:r>
              <a:rPr lang="cs-CZ" b="1" dirty="0" smtClean="0"/>
              <a:t>uhlí</a:t>
            </a:r>
            <a:r>
              <a:rPr lang="cs-CZ" dirty="0" smtClean="0"/>
              <a:t> (GB, BEL, US vs. FRA, SPA);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Stroj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místo lidské, zvířecí, přírodní „živelné“ síly</a:t>
            </a:r>
            <a:r>
              <a:rPr lang="cs-CZ" dirty="0"/>
              <a:t>:</a:t>
            </a:r>
            <a:r>
              <a:rPr lang="cs-CZ" dirty="0" smtClean="0"/>
              <a:t> uhlí + </a:t>
            </a:r>
            <a:r>
              <a:rPr lang="cs-CZ" b="1" dirty="0" smtClean="0"/>
              <a:t>parní stroj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dirty="0" smtClean="0"/>
              <a:t>odděluje produkci od zdroje (ke </a:t>
            </a:r>
            <a:r>
              <a:rPr lang="cs-CZ" b="1" dirty="0" smtClean="0"/>
              <a:t>koncentrované pracovní síle </a:t>
            </a:r>
            <a:r>
              <a:rPr lang="cs-CZ" dirty="0" smtClean="0"/>
              <a:t>– města);</a:t>
            </a:r>
          </a:p>
          <a:p>
            <a:pPr lvl="1"/>
            <a:r>
              <a:rPr lang="cs-CZ" dirty="0" smtClean="0"/>
              <a:t>opakované pohyby nástroje (baterie)  rychlost a síla – rozdělení produkčního procesu do </a:t>
            </a:r>
            <a:r>
              <a:rPr lang="cs-CZ" b="1" dirty="0" smtClean="0"/>
              <a:t>kroků</a:t>
            </a:r>
            <a:r>
              <a:rPr lang="cs-CZ" dirty="0" smtClean="0"/>
              <a:t>; </a:t>
            </a:r>
            <a:r>
              <a:rPr lang="cs-CZ" b="1" dirty="0" err="1" smtClean="0"/>
              <a:t>expertnost</a:t>
            </a:r>
            <a:r>
              <a:rPr lang="cs-CZ" dirty="0" smtClean="0"/>
              <a:t> obsluhy;</a:t>
            </a:r>
          </a:p>
          <a:p>
            <a:pPr lvl="1"/>
            <a:endParaRPr lang="cs-CZ" sz="1700" dirty="0" smtClean="0"/>
          </a:p>
          <a:p>
            <a:r>
              <a:rPr lang="cs-CZ" dirty="0" smtClean="0"/>
              <a:t>Levné </a:t>
            </a:r>
            <a:r>
              <a:rPr lang="cs-CZ" b="1" dirty="0" smtClean="0"/>
              <a:t>zboží </a:t>
            </a:r>
            <a:r>
              <a:rPr lang="cs-CZ" b="1" dirty="0" smtClean="0">
                <a:solidFill>
                  <a:srgbClr val="0070C0"/>
                </a:solidFill>
              </a:rPr>
              <a:t>masové spotřeby</a:t>
            </a:r>
            <a:r>
              <a:rPr lang="cs-CZ" b="1" dirty="0" smtClean="0"/>
              <a:t>:</a:t>
            </a:r>
            <a:r>
              <a:rPr lang="cs-CZ" dirty="0" smtClean="0"/>
              <a:t> předpoklad </a:t>
            </a:r>
            <a:r>
              <a:rPr lang="cs-CZ" b="1" dirty="0" smtClean="0"/>
              <a:t>poptávky</a:t>
            </a:r>
            <a:r>
              <a:rPr lang="cs-CZ" dirty="0" smtClean="0"/>
              <a:t>; důsledek </a:t>
            </a:r>
            <a:r>
              <a:rPr lang="cs-CZ" b="1" dirty="0" smtClean="0"/>
              <a:t>tovární výroby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Parní stroj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Podtlak – voda v </a:t>
            </a:r>
            <a:r>
              <a:rPr lang="cs-CZ" b="1" dirty="0" smtClean="0"/>
              <a:t>dolech</a:t>
            </a:r>
            <a:r>
              <a:rPr lang="cs-CZ" dirty="0" smtClean="0"/>
              <a:t> (</a:t>
            </a:r>
            <a:r>
              <a:rPr lang="cs-CZ" dirty="0" err="1" smtClean="0"/>
              <a:t>Savery</a:t>
            </a:r>
            <a:r>
              <a:rPr lang="cs-CZ" dirty="0" smtClean="0"/>
              <a:t> 1698), </a:t>
            </a:r>
            <a:r>
              <a:rPr lang="cs-CZ" dirty="0" err="1" smtClean="0"/>
              <a:t>Newcomen</a:t>
            </a:r>
            <a:r>
              <a:rPr lang="cs-CZ" dirty="0" smtClean="0"/>
              <a:t>; použití v </a:t>
            </a:r>
            <a:r>
              <a:rPr lang="cs-CZ" b="1" dirty="0" smtClean="0"/>
              <a:t>továrně</a:t>
            </a:r>
            <a:r>
              <a:rPr lang="cs-CZ" dirty="0" smtClean="0"/>
              <a:t> až Watt (1756 – oddělený kondenzátor páry); rotační pohyb…</a:t>
            </a:r>
          </a:p>
          <a:p>
            <a:pPr lvl="1"/>
            <a:r>
              <a:rPr lang="cs-CZ" dirty="0" err="1" smtClean="0"/>
              <a:t>Plnotlaký</a:t>
            </a:r>
            <a:r>
              <a:rPr lang="cs-CZ" dirty="0" smtClean="0"/>
              <a:t> PS – přesun do </a:t>
            </a:r>
            <a:r>
              <a:rPr lang="cs-CZ" b="1" dirty="0" smtClean="0"/>
              <a:t>hal </a:t>
            </a:r>
            <a:r>
              <a:rPr lang="cs-CZ" dirty="0" smtClean="0"/>
              <a:t>a</a:t>
            </a:r>
            <a:r>
              <a:rPr lang="cs-CZ" b="1" dirty="0" smtClean="0"/>
              <a:t> lokomotiv </a:t>
            </a:r>
            <a:r>
              <a:rPr lang="cs-CZ" dirty="0" smtClean="0"/>
              <a:t>– </a:t>
            </a:r>
            <a:r>
              <a:rPr lang="cs-CZ" dirty="0" err="1" smtClean="0"/>
              <a:t>Stephenson</a:t>
            </a:r>
            <a:r>
              <a:rPr lang="cs-CZ" dirty="0" smtClean="0"/>
              <a:t> 1825 (</a:t>
            </a:r>
            <a:r>
              <a:rPr lang="cs-CZ" i="1" dirty="0" err="1" smtClean="0"/>
              <a:t>Rocket</a:t>
            </a:r>
            <a:r>
              <a:rPr lang="cs-CZ" dirty="0"/>
              <a:t>;</a:t>
            </a:r>
            <a:r>
              <a:rPr lang="cs-CZ" dirty="0" smtClean="0"/>
              <a:t> lokomotiva na železnici 90t, 30km/h) - revoluce;</a:t>
            </a:r>
          </a:p>
          <a:p>
            <a:pPr lvl="1"/>
            <a:r>
              <a:rPr lang="cs-CZ" dirty="0" smtClean="0"/>
              <a:t>1867 – sdružený PS (několikanásobná expanze v samostatných válcích); </a:t>
            </a:r>
            <a:r>
              <a:rPr lang="cs-CZ" dirty="0" err="1" smtClean="0"/>
              <a:t>Parsons</a:t>
            </a:r>
            <a:r>
              <a:rPr lang="cs-CZ" dirty="0" smtClean="0"/>
              <a:t> 1884 – parní </a:t>
            </a:r>
            <a:r>
              <a:rPr lang="cs-CZ" b="1" dirty="0" smtClean="0"/>
              <a:t>turbína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1800: 35k HP -&gt; 1870: 2mil. HP;</a:t>
            </a:r>
          </a:p>
          <a:p>
            <a:r>
              <a:rPr lang="cs-CZ" dirty="0"/>
              <a:t>P</a:t>
            </a:r>
            <a:r>
              <a:rPr lang="cs-CZ" dirty="0" smtClean="0"/>
              <a:t>rodukce železa ve </a:t>
            </a:r>
            <a:r>
              <a:rPr lang="cs-CZ" b="1" dirty="0" smtClean="0"/>
              <a:t>vysoké peci</a:t>
            </a:r>
            <a:r>
              <a:rPr lang="cs-CZ" dirty="0" smtClean="0"/>
              <a:t>, </a:t>
            </a:r>
            <a:r>
              <a:rPr lang="cs-CZ" b="1" dirty="0" smtClean="0"/>
              <a:t>koks</a:t>
            </a:r>
            <a:r>
              <a:rPr lang="cs-CZ" dirty="0" smtClean="0"/>
              <a:t> (</a:t>
            </a:r>
            <a:r>
              <a:rPr lang="cs-CZ" dirty="0" err="1" smtClean="0"/>
              <a:t>Darby</a:t>
            </a:r>
            <a:r>
              <a:rPr lang="cs-CZ" dirty="0" smtClean="0"/>
              <a:t> 1709); Bessemer – </a:t>
            </a:r>
            <a:r>
              <a:rPr lang="cs-CZ" b="1" dirty="0" smtClean="0">
                <a:solidFill>
                  <a:srgbClr val="0070C0"/>
                </a:solidFill>
              </a:rPr>
              <a:t>ocel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(1856), dostupný materiál;</a:t>
            </a:r>
          </a:p>
          <a:p>
            <a:r>
              <a:rPr lang="cs-CZ" b="1" dirty="0" smtClean="0"/>
              <a:t>Pokrok</a:t>
            </a:r>
            <a:r>
              <a:rPr lang="cs-CZ" dirty="0" smtClean="0"/>
              <a:t>, zvědavost, </a:t>
            </a:r>
            <a:r>
              <a:rPr lang="cs-CZ" b="1" dirty="0" smtClean="0"/>
              <a:t>hrdost</a:t>
            </a:r>
            <a:r>
              <a:rPr lang="cs-CZ" dirty="0" smtClean="0"/>
              <a:t> – hodnoty GB společnosti; pozemková </a:t>
            </a:r>
            <a:r>
              <a:rPr lang="cs-CZ" b="1" dirty="0" smtClean="0"/>
              <a:t>šlechta</a:t>
            </a:r>
            <a:r>
              <a:rPr lang="cs-CZ" dirty="0" smtClean="0"/>
              <a:t> ztrácí politický vliv i hospodářskou kontrolu (přizpůsobení i odpor) – překonána…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3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ubor:Steam engine in ac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16638"/>
            <a:ext cx="796654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43609" y="5914146"/>
            <a:ext cx="760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http://cs.wikipedia.org/wiki/Soubor:Steam_engine_in_action.gif</a:t>
            </a:r>
          </a:p>
        </p:txBody>
      </p:sp>
    </p:spTree>
    <p:extLst>
      <p:ext uri="{BB962C8B-B14F-4D97-AF65-F5344CB8AC3E}">
        <p14:creationId xmlns:p14="http://schemas.microsoft.com/office/powerpoint/2010/main" val="27630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3.web.britannica.com/eb-media/97/92897-050-E898E2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0" y="332656"/>
            <a:ext cx="8303324" cy="61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24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upload.wikimedia.org/wikipedia/commons/3/30/Stephenson%27s_Roc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8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Zpracování </a:t>
            </a:r>
            <a:r>
              <a:rPr lang="cs-CZ" sz="3200" b="1" dirty="0" smtClean="0">
                <a:solidFill>
                  <a:srgbClr val="0070C0"/>
                </a:solidFill>
              </a:rPr>
              <a:t>bavlny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612068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Bavlna – vhodná pro </a:t>
            </a:r>
            <a:r>
              <a:rPr lang="cs-CZ" b="1" dirty="0" smtClean="0"/>
              <a:t>tovární výrobu </a:t>
            </a:r>
            <a:r>
              <a:rPr lang="cs-CZ" dirty="0" smtClean="0"/>
              <a:t>+ </a:t>
            </a:r>
            <a:r>
              <a:rPr lang="cs-CZ" b="1" dirty="0" smtClean="0"/>
              <a:t>levná</a:t>
            </a:r>
            <a:r>
              <a:rPr lang="cs-CZ" dirty="0" smtClean="0"/>
              <a:t> </a:t>
            </a:r>
            <a:r>
              <a:rPr lang="cs-CZ" dirty="0"/>
              <a:t>+</a:t>
            </a:r>
            <a:r>
              <a:rPr lang="cs-CZ" dirty="0" smtClean="0"/>
              <a:t> masová </a:t>
            </a:r>
            <a:r>
              <a:rPr lang="cs-CZ" b="1" dirty="0" smtClean="0"/>
              <a:t>poptávka</a:t>
            </a:r>
            <a:r>
              <a:rPr lang="cs-CZ" dirty="0" smtClean="0"/>
              <a:t>; BO </a:t>
            </a:r>
            <a:r>
              <a:rPr lang="cs-CZ" b="1" dirty="0" smtClean="0">
                <a:solidFill>
                  <a:srgbClr val="0070C0"/>
                </a:solidFill>
              </a:rPr>
              <a:t>propojily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GB</a:t>
            </a:r>
            <a:r>
              <a:rPr lang="cs-CZ" dirty="0" smtClean="0"/>
              <a:t> s </a:t>
            </a:r>
            <a:r>
              <a:rPr lang="cs-CZ" b="1" dirty="0" smtClean="0"/>
              <a:t>E</a:t>
            </a:r>
            <a:r>
              <a:rPr lang="cs-CZ" dirty="0" smtClean="0"/>
              <a:t> a </a:t>
            </a:r>
            <a:r>
              <a:rPr lang="cs-CZ" b="1" dirty="0" smtClean="0"/>
              <a:t>NW</a:t>
            </a:r>
            <a:r>
              <a:rPr lang="cs-CZ" dirty="0" smtClean="0"/>
              <a:t> (</a:t>
            </a:r>
            <a:r>
              <a:rPr lang="cs-CZ" b="1" dirty="0" smtClean="0"/>
              <a:t>AFR</a:t>
            </a:r>
            <a:r>
              <a:rPr lang="cs-CZ" dirty="0" smtClean="0"/>
              <a:t>); industrializace západu a </a:t>
            </a:r>
            <a:r>
              <a:rPr lang="cs-CZ" dirty="0" err="1" smtClean="0"/>
              <a:t>dezin</a:t>
            </a:r>
            <a:r>
              <a:rPr lang="cs-CZ" dirty="0" smtClean="0"/>
              <a:t>. </a:t>
            </a:r>
            <a:r>
              <a:rPr lang="cs-CZ" dirty="0"/>
              <a:t>v</a:t>
            </a:r>
            <a:r>
              <a:rPr lang="cs-CZ" dirty="0" smtClean="0"/>
              <a:t>ýchodu (Asie);</a:t>
            </a:r>
          </a:p>
          <a:p>
            <a:endParaRPr lang="cs-CZ" sz="17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Kaliko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(levné, barvené dovozy z </a:t>
            </a:r>
            <a:r>
              <a:rPr lang="cs-CZ" b="1" dirty="0" smtClean="0"/>
              <a:t>IND</a:t>
            </a:r>
            <a:r>
              <a:rPr lang="cs-CZ" dirty="0" smtClean="0"/>
              <a:t>) vs. průmysl </a:t>
            </a:r>
            <a:r>
              <a:rPr lang="cs-CZ" b="1" dirty="0" smtClean="0"/>
              <a:t>vlny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1700</a:t>
            </a:r>
            <a:r>
              <a:rPr lang="cs-CZ" dirty="0" smtClean="0"/>
              <a:t> </a:t>
            </a:r>
            <a:r>
              <a:rPr lang="cs-CZ" b="1" dirty="0" smtClean="0"/>
              <a:t>zákaz dovozu </a:t>
            </a:r>
            <a:r>
              <a:rPr lang="cs-CZ" dirty="0" smtClean="0"/>
              <a:t>kalika -&gt; EIC dováží nezpracované látky, dokončení v GB; </a:t>
            </a:r>
            <a:r>
              <a:rPr lang="cs-CZ" b="1" dirty="0" smtClean="0"/>
              <a:t>1721</a:t>
            </a:r>
            <a:r>
              <a:rPr lang="cs-CZ" dirty="0" smtClean="0"/>
              <a:t> pokuta za </a:t>
            </a:r>
            <a:r>
              <a:rPr lang="cs-CZ" b="1" dirty="0" smtClean="0"/>
              <a:t>nošení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nevztahuje se na mušelín (luxus) nebo </a:t>
            </a:r>
            <a:r>
              <a:rPr lang="cs-CZ" b="1" dirty="0" err="1" smtClean="0"/>
              <a:t>fustian</a:t>
            </a:r>
            <a:r>
              <a:rPr lang="cs-CZ" dirty="0" smtClean="0"/>
              <a:t> (</a:t>
            </a:r>
            <a:r>
              <a:rPr lang="cs-CZ" dirty="0" err="1" smtClean="0"/>
              <a:t>len+bavlna</a:t>
            </a:r>
            <a:r>
              <a:rPr lang="cs-CZ" dirty="0" smtClean="0"/>
              <a:t>);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migrace z Flander (po 1579) -&gt; </a:t>
            </a:r>
            <a:r>
              <a:rPr lang="cs-CZ" dirty="0" err="1" smtClean="0"/>
              <a:t>Lancashire</a:t>
            </a:r>
            <a:r>
              <a:rPr lang="cs-CZ" dirty="0" smtClean="0"/>
              <a:t> </a:t>
            </a:r>
            <a:r>
              <a:rPr lang="cs-CZ" dirty="0" err="1" smtClean="0"/>
              <a:t>aglom</a:t>
            </a:r>
            <a:r>
              <a:rPr lang="cs-CZ" dirty="0" smtClean="0"/>
              <a:t>.; bavlna posílená příměsí lnu- do roku 1774 zákaz dovozu barvených látek, ale </a:t>
            </a:r>
            <a:r>
              <a:rPr lang="cs-CZ" dirty="0" err="1" smtClean="0"/>
              <a:t>fustian</a:t>
            </a:r>
            <a:r>
              <a:rPr lang="cs-CZ" dirty="0" smtClean="0"/>
              <a:t> </a:t>
            </a:r>
            <a:r>
              <a:rPr lang="cs-CZ" b="1" dirty="0" smtClean="0"/>
              <a:t>povolen 1736 </a:t>
            </a:r>
            <a:r>
              <a:rPr lang="cs-CZ" dirty="0" smtClean="0"/>
              <a:t>(dopad na GB zaměstnanost);</a:t>
            </a:r>
          </a:p>
          <a:p>
            <a:pPr lvl="1"/>
            <a:r>
              <a:rPr lang="cs-CZ" dirty="0" smtClean="0"/>
              <a:t>Masivní dovozy </a:t>
            </a:r>
            <a:r>
              <a:rPr lang="cs-CZ" b="1" dirty="0" smtClean="0">
                <a:solidFill>
                  <a:srgbClr val="0070C0"/>
                </a:solidFill>
              </a:rPr>
              <a:t>surové bavlny </a:t>
            </a:r>
            <a:r>
              <a:rPr lang="cs-CZ" dirty="0" smtClean="0"/>
              <a:t>(Live. – </a:t>
            </a:r>
            <a:r>
              <a:rPr lang="cs-CZ" dirty="0" err="1" smtClean="0"/>
              <a:t>Izmir</a:t>
            </a:r>
            <a:r>
              <a:rPr lang="cs-CZ" dirty="0" smtClean="0"/>
              <a:t>, Karib., BRA a US); </a:t>
            </a:r>
            <a:r>
              <a:rPr lang="cs-CZ" b="1" dirty="0" smtClean="0"/>
              <a:t>export příze </a:t>
            </a:r>
            <a:r>
              <a:rPr lang="cs-CZ" dirty="0" smtClean="0"/>
              <a:t>(a látek) do AFR, NW (a Asie); </a:t>
            </a:r>
          </a:p>
          <a:p>
            <a:pPr lvl="1"/>
            <a:endParaRPr lang="cs-CZ" sz="15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Tovární výroba </a:t>
            </a:r>
            <a:r>
              <a:rPr lang="cs-CZ" dirty="0" smtClean="0"/>
              <a:t>(inovace)+ poptávka + dostupné suroviny:</a:t>
            </a:r>
          </a:p>
          <a:p>
            <a:pPr lvl="1"/>
            <a:r>
              <a:rPr lang="cs-CZ" dirty="0" smtClean="0"/>
              <a:t>Vs. </a:t>
            </a:r>
            <a:r>
              <a:rPr lang="cs-CZ" b="1" dirty="0" smtClean="0"/>
              <a:t>hedvábí</a:t>
            </a:r>
            <a:r>
              <a:rPr lang="cs-CZ" dirty="0" smtClean="0"/>
              <a:t> (ITA 14st., FRA 17st. -&gt; GB omezený trh); </a:t>
            </a:r>
            <a:r>
              <a:rPr lang="cs-CZ" b="1" dirty="0" smtClean="0"/>
              <a:t>vlna</a:t>
            </a:r>
            <a:r>
              <a:rPr lang="cs-CZ" dirty="0" smtClean="0"/>
              <a:t> nevhodná –&gt; bavlna;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étající člunek (2x); </a:t>
            </a:r>
            <a:r>
              <a:rPr lang="cs-CZ" b="1" dirty="0" smtClean="0"/>
              <a:t>spinning </a:t>
            </a:r>
            <a:r>
              <a:rPr lang="cs-CZ" b="1" dirty="0" err="1" smtClean="0"/>
              <a:t>jenny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Hargreaves</a:t>
            </a:r>
            <a:r>
              <a:rPr lang="cs-CZ" dirty="0" smtClean="0"/>
              <a:t>); </a:t>
            </a:r>
            <a:r>
              <a:rPr lang="cs-CZ" b="1" dirty="0" err="1" smtClean="0"/>
              <a:t>waterframe</a:t>
            </a:r>
            <a:r>
              <a:rPr lang="cs-CZ" dirty="0" smtClean="0"/>
              <a:t> (</a:t>
            </a:r>
            <a:r>
              <a:rPr lang="cs-CZ" dirty="0" err="1" smtClean="0"/>
              <a:t>Arkwright</a:t>
            </a:r>
            <a:r>
              <a:rPr lang="cs-CZ" dirty="0" smtClean="0"/>
              <a:t>); mul (</a:t>
            </a:r>
            <a:r>
              <a:rPr lang="cs-CZ" dirty="0" err="1" smtClean="0"/>
              <a:t>Crompton</a:t>
            </a:r>
            <a:r>
              <a:rPr lang="cs-CZ" dirty="0" smtClean="0"/>
              <a:t>); </a:t>
            </a:r>
            <a:r>
              <a:rPr lang="cs-CZ" b="1" dirty="0" smtClean="0"/>
              <a:t>mechanický tkalcovský stav </a:t>
            </a:r>
            <a:r>
              <a:rPr lang="cs-CZ" dirty="0" smtClean="0"/>
              <a:t>(</a:t>
            </a:r>
            <a:r>
              <a:rPr lang="cs-CZ" dirty="0" err="1" smtClean="0"/>
              <a:t>Carwright</a:t>
            </a:r>
            <a:r>
              <a:rPr lang="cs-CZ" dirty="0" smtClean="0"/>
              <a:t>); odzrňovač bavlny (</a:t>
            </a:r>
            <a:r>
              <a:rPr lang="cs-CZ" dirty="0" err="1" smtClean="0"/>
              <a:t>Whitney</a:t>
            </a:r>
            <a:r>
              <a:rPr lang="cs-CZ" dirty="0" smtClean="0"/>
              <a:t>); -&gt; nerovnováha mezi </a:t>
            </a:r>
            <a:r>
              <a:rPr lang="cs-CZ" b="1" dirty="0" smtClean="0"/>
              <a:t>spřádáním</a:t>
            </a:r>
            <a:r>
              <a:rPr lang="cs-CZ" dirty="0" smtClean="0"/>
              <a:t> a </a:t>
            </a:r>
            <a:r>
              <a:rPr lang="cs-CZ" b="1" dirty="0" smtClean="0"/>
              <a:t>tkaním</a:t>
            </a:r>
            <a:r>
              <a:rPr lang="cs-CZ" dirty="0" smtClean="0"/>
              <a:t>…</a:t>
            </a:r>
          </a:p>
          <a:p>
            <a:pPr lvl="1"/>
            <a:r>
              <a:rPr lang="cs-CZ" b="1" dirty="0"/>
              <a:t>d</a:t>
            </a:r>
            <a:r>
              <a:rPr lang="cs-CZ" b="1" dirty="0" smtClean="0"/>
              <a:t>ělba práce</a:t>
            </a:r>
            <a:r>
              <a:rPr lang="cs-CZ" dirty="0" smtClean="0"/>
              <a:t>: GB produkuje přízi a E zpracovává do látek (manufakturní a podomní práce)…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timul pro další odvětví – </a:t>
            </a:r>
            <a:r>
              <a:rPr lang="cs-CZ" b="1" dirty="0" smtClean="0"/>
              <a:t>barvení</a:t>
            </a:r>
            <a:r>
              <a:rPr lang="cs-CZ" dirty="0" smtClean="0"/>
              <a:t> (chemie), </a:t>
            </a:r>
            <a:r>
              <a:rPr lang="cs-CZ" b="1" dirty="0" smtClean="0"/>
              <a:t>tisk</a:t>
            </a:r>
            <a:r>
              <a:rPr lang="cs-CZ" dirty="0" smtClean="0"/>
              <a:t> (rotačky); odběr kapitálového zboží (</a:t>
            </a:r>
            <a:r>
              <a:rPr lang="cs-CZ" b="1" dirty="0" smtClean="0"/>
              <a:t>stroje</a:t>
            </a:r>
            <a:r>
              <a:rPr lang="cs-CZ" dirty="0" smtClean="0"/>
              <a:t>);</a:t>
            </a:r>
          </a:p>
          <a:p>
            <a:pPr lvl="1"/>
            <a:endParaRPr lang="cs-CZ" sz="1500" dirty="0" smtClean="0"/>
          </a:p>
          <a:p>
            <a:r>
              <a:rPr lang="cs-CZ" dirty="0"/>
              <a:t>D</a:t>
            </a:r>
            <a:r>
              <a:rPr lang="cs-CZ" dirty="0" smtClean="0"/>
              <a:t>ecentralizovaná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podomní</a:t>
            </a:r>
            <a:r>
              <a:rPr lang="cs-CZ" b="1" dirty="0" smtClean="0"/>
              <a:t> </a:t>
            </a:r>
            <a:r>
              <a:rPr lang="cs-CZ" dirty="0" smtClean="0"/>
              <a:t>výroba výhodou proti </a:t>
            </a:r>
            <a:r>
              <a:rPr lang="cs-CZ" b="1" dirty="0" smtClean="0"/>
              <a:t>cechovní</a:t>
            </a:r>
            <a:r>
              <a:rPr lang="cs-CZ" dirty="0" smtClean="0"/>
              <a:t> regulaci - nyní nevhodná; </a:t>
            </a:r>
            <a:r>
              <a:rPr lang="cs-CZ" b="1" dirty="0" smtClean="0"/>
              <a:t>koncentrace do </a:t>
            </a:r>
            <a:r>
              <a:rPr lang="cs-CZ" b="1" dirty="0" smtClean="0">
                <a:solidFill>
                  <a:srgbClr val="0070C0"/>
                </a:solidFill>
              </a:rPr>
              <a:t>továren</a:t>
            </a:r>
            <a:r>
              <a:rPr lang="cs-CZ" b="1" dirty="0" smtClean="0"/>
              <a:t> </a:t>
            </a:r>
            <a:r>
              <a:rPr lang="cs-CZ" dirty="0" smtClean="0"/>
              <a:t>není samozřejmá (neutěšené podmínky, dozor); 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znik nové sociální třídy – </a:t>
            </a:r>
            <a:r>
              <a:rPr lang="cs-CZ" b="1" dirty="0" smtClean="0"/>
              <a:t>průmyslový </a:t>
            </a:r>
            <a:r>
              <a:rPr lang="cs-CZ" b="1" dirty="0" smtClean="0">
                <a:solidFill>
                  <a:srgbClr val="0070C0"/>
                </a:solidFill>
              </a:rPr>
              <a:t>námezdní dělník </a:t>
            </a:r>
            <a:r>
              <a:rPr lang="cs-CZ" dirty="0" smtClean="0"/>
              <a:t>(mimo GB </a:t>
            </a:r>
            <a:r>
              <a:rPr lang="cs-CZ" b="1" dirty="0" smtClean="0"/>
              <a:t>donucení</a:t>
            </a:r>
            <a:r>
              <a:rPr lang="cs-CZ" dirty="0" smtClean="0"/>
              <a:t>); oplocování;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ozdíl ve výši </a:t>
            </a:r>
            <a:r>
              <a:rPr lang="cs-CZ" b="1" dirty="0" smtClean="0"/>
              <a:t>mezd</a:t>
            </a:r>
            <a:r>
              <a:rPr lang="cs-CZ" dirty="0" smtClean="0"/>
              <a:t> – dán </a:t>
            </a:r>
            <a:r>
              <a:rPr lang="cs-CZ" b="1" dirty="0" smtClean="0"/>
              <a:t>produktivitou</a:t>
            </a:r>
            <a:r>
              <a:rPr lang="cs-CZ" dirty="0" smtClean="0"/>
              <a:t>, ta dána </a:t>
            </a:r>
            <a:r>
              <a:rPr lang="cs-CZ" b="1" dirty="0" smtClean="0"/>
              <a:t>organizací</a:t>
            </a:r>
            <a:r>
              <a:rPr lang="cs-CZ" dirty="0" smtClean="0"/>
              <a:t> práce a </a:t>
            </a:r>
            <a:r>
              <a:rPr lang="cs-CZ" b="1" dirty="0" smtClean="0"/>
              <a:t>využitím strojů</a:t>
            </a:r>
            <a:r>
              <a:rPr lang="cs-CZ" dirty="0" smtClean="0"/>
              <a:t>;</a:t>
            </a:r>
          </a:p>
          <a:p>
            <a:pPr lvl="1"/>
            <a:r>
              <a:rPr lang="cs-CZ" b="1" dirty="0"/>
              <a:t>p</a:t>
            </a:r>
            <a:r>
              <a:rPr lang="cs-CZ" b="1" dirty="0" smtClean="0"/>
              <a:t>roduktivita</a:t>
            </a:r>
            <a:r>
              <a:rPr lang="cs-CZ" dirty="0" smtClean="0"/>
              <a:t>: zpracování 45 kg surové bavlny v 1779: 50k hodin v IND a 2k v GB; 1795: GB 300h a v 1825: 135h;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7/78/McConnel_%26_Company_mills%2C_about_1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4" y="764704"/>
            <a:ext cx="8978640" cy="498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9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283152" cy="652934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Britské impérium </a:t>
            </a:r>
            <a:r>
              <a:rPr lang="cs-CZ" sz="2800" b="1" dirty="0" smtClean="0"/>
              <a:t>v Asii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55054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b="1" dirty="0" err="1" smtClean="0">
                <a:solidFill>
                  <a:srgbClr val="0070C0"/>
                </a:solidFill>
              </a:rPr>
              <a:t>Vých.ind</a:t>
            </a:r>
            <a:r>
              <a:rPr lang="cs-CZ" sz="1800" b="1" dirty="0" smtClean="0">
                <a:solidFill>
                  <a:srgbClr val="0070C0"/>
                </a:solidFill>
              </a:rPr>
              <a:t>. </a:t>
            </a:r>
            <a:r>
              <a:rPr lang="cs-CZ" sz="1800" b="1" dirty="0">
                <a:solidFill>
                  <a:srgbClr val="0070C0"/>
                </a:solidFill>
              </a:rPr>
              <a:t>s</a:t>
            </a:r>
            <a:r>
              <a:rPr lang="cs-CZ" sz="1800" b="1" dirty="0" smtClean="0">
                <a:solidFill>
                  <a:srgbClr val="0070C0"/>
                </a:solidFill>
              </a:rPr>
              <a:t>pol. </a:t>
            </a:r>
            <a:r>
              <a:rPr lang="cs-CZ" sz="1800" dirty="0" smtClean="0"/>
              <a:t>(EIC 1600); cíl </a:t>
            </a:r>
            <a:r>
              <a:rPr lang="cs-CZ" sz="1800" b="1" dirty="0" smtClean="0"/>
              <a:t>koření</a:t>
            </a:r>
            <a:r>
              <a:rPr lang="cs-CZ" sz="1800" dirty="0" smtClean="0"/>
              <a:t> na Molukách (neúspěch NED); </a:t>
            </a:r>
            <a:r>
              <a:rPr lang="cs-CZ" sz="1800" b="1" dirty="0" smtClean="0"/>
              <a:t>pobřeží Indie</a:t>
            </a:r>
            <a:r>
              <a:rPr lang="cs-CZ" sz="1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1607 </a:t>
            </a:r>
            <a:r>
              <a:rPr lang="cs-CZ" sz="1400" b="1" dirty="0" err="1" smtClean="0"/>
              <a:t>Surat</a:t>
            </a:r>
            <a:r>
              <a:rPr lang="cs-CZ" sz="1400" dirty="0" smtClean="0"/>
              <a:t> (dostupnost zboží a blízkost </a:t>
            </a:r>
            <a:r>
              <a:rPr lang="cs-CZ" sz="1400" dirty="0" err="1" smtClean="0"/>
              <a:t>Mugh.říše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dirty="0">
                <a:solidFill>
                  <a:srgbClr val="0070C0"/>
                </a:solidFill>
              </a:rPr>
              <a:t>b</a:t>
            </a:r>
            <a:r>
              <a:rPr lang="cs-CZ" sz="1400" dirty="0" smtClean="0">
                <a:solidFill>
                  <a:srgbClr val="0070C0"/>
                </a:solidFill>
              </a:rPr>
              <a:t>udování pozice </a:t>
            </a:r>
            <a:r>
              <a:rPr lang="cs-CZ" sz="1400" dirty="0" smtClean="0"/>
              <a:t>– eskorty obchodníků a poutníků – obchodní </a:t>
            </a:r>
            <a:r>
              <a:rPr lang="cs-CZ" sz="1400" b="1" dirty="0" smtClean="0"/>
              <a:t>privilegia</a:t>
            </a:r>
            <a:r>
              <a:rPr lang="cs-CZ" sz="1400" dirty="0" smtClean="0"/>
              <a:t>: </a:t>
            </a:r>
            <a:r>
              <a:rPr lang="cs-CZ" sz="1400" b="1" dirty="0" smtClean="0"/>
              <a:t>Madras</a:t>
            </a:r>
            <a:r>
              <a:rPr lang="cs-CZ" sz="1400" dirty="0" smtClean="0"/>
              <a:t> 1639, </a:t>
            </a:r>
            <a:r>
              <a:rPr lang="cs-CZ" sz="1400" b="1" dirty="0" smtClean="0"/>
              <a:t>Bombaj</a:t>
            </a:r>
            <a:r>
              <a:rPr lang="cs-CZ" sz="1400" dirty="0" smtClean="0"/>
              <a:t> 1661 a </a:t>
            </a:r>
            <a:r>
              <a:rPr lang="cs-CZ" sz="1400" b="1" dirty="0" smtClean="0"/>
              <a:t>Kalkata</a:t>
            </a:r>
            <a:r>
              <a:rPr lang="cs-CZ" sz="1400" dirty="0" smtClean="0"/>
              <a:t> 1690; zakoupení „feudálních práv“ v </a:t>
            </a:r>
            <a:r>
              <a:rPr lang="cs-CZ" sz="1400" b="1" dirty="0" smtClean="0">
                <a:solidFill>
                  <a:srgbClr val="0070C0"/>
                </a:solidFill>
              </a:rPr>
              <a:t>Bengálsku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(1698);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roztržka s říší 1688 </a:t>
            </a:r>
            <a:r>
              <a:rPr lang="cs-CZ" sz="1400" dirty="0" smtClean="0"/>
              <a:t>– obsazení skladišť v </a:t>
            </a:r>
            <a:r>
              <a:rPr lang="cs-CZ" sz="1400" dirty="0" err="1" smtClean="0"/>
              <a:t>Suratu</a:t>
            </a:r>
            <a:r>
              <a:rPr lang="cs-CZ" sz="1400" dirty="0" smtClean="0"/>
              <a:t>, obnovení privilegií; </a:t>
            </a:r>
          </a:p>
          <a:p>
            <a:pPr lvl="1"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solidFill>
                  <a:srgbClr val="0070C0"/>
                </a:solidFill>
              </a:rPr>
              <a:t>Mughálská</a:t>
            </a:r>
            <a:r>
              <a:rPr lang="cs-CZ" sz="1800" b="1" dirty="0" smtClean="0">
                <a:solidFill>
                  <a:srgbClr val="0070C0"/>
                </a:solidFill>
              </a:rPr>
              <a:t> říše </a:t>
            </a:r>
            <a:r>
              <a:rPr lang="cs-CZ" sz="1800" dirty="0" smtClean="0"/>
              <a:t>(1526-1858) nejvýznamnější v Indii:</a:t>
            </a:r>
          </a:p>
          <a:p>
            <a:pPr lvl="1">
              <a:spcBef>
                <a:spcPts val="0"/>
              </a:spcBef>
            </a:pPr>
            <a:r>
              <a:rPr lang="cs-CZ" sz="1400" dirty="0" err="1" smtClean="0"/>
              <a:t>Bábur</a:t>
            </a:r>
            <a:r>
              <a:rPr lang="cs-CZ" sz="1400" dirty="0" smtClean="0"/>
              <a:t> z Kábulu (turkický kmen), </a:t>
            </a:r>
            <a:r>
              <a:rPr lang="cs-CZ" sz="1400" b="1" dirty="0" err="1" smtClean="0"/>
              <a:t>Pánípat</a:t>
            </a:r>
            <a:r>
              <a:rPr lang="cs-CZ" sz="1400" dirty="0" smtClean="0"/>
              <a:t> </a:t>
            </a:r>
            <a:r>
              <a:rPr lang="cs-CZ" sz="1400" b="1" dirty="0" smtClean="0"/>
              <a:t>1526</a:t>
            </a:r>
            <a:r>
              <a:rPr lang="cs-CZ" sz="1400" dirty="0" smtClean="0"/>
              <a:t> vítězí nad </a:t>
            </a:r>
            <a:r>
              <a:rPr lang="cs-CZ" sz="1400" dirty="0" err="1" smtClean="0"/>
              <a:t>Dillím</a:t>
            </a:r>
            <a:r>
              <a:rPr lang="cs-CZ" sz="1400" dirty="0" smtClean="0"/>
              <a:t> – obsazení Dillí a Agry (centra);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Expanze za Kabara a </a:t>
            </a:r>
            <a:r>
              <a:rPr lang="cs-CZ" sz="1400" b="1" dirty="0" err="1" smtClean="0"/>
              <a:t>Aurangzéba</a:t>
            </a:r>
            <a:r>
              <a:rPr lang="cs-CZ" sz="1400" dirty="0" smtClean="0"/>
              <a:t> (1658-1701) (výnosy 10x L.XIV), 150mil obyv., překročení </a:t>
            </a:r>
            <a:r>
              <a:rPr lang="cs-CZ" sz="1400" b="1" dirty="0" smtClean="0"/>
              <a:t>optimálního bodu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Agresivní </a:t>
            </a:r>
            <a:r>
              <a:rPr lang="cs-CZ" sz="1400" b="1" dirty="0" smtClean="0"/>
              <a:t>konfederace </a:t>
            </a:r>
            <a:r>
              <a:rPr lang="cs-CZ" sz="1400" b="1" dirty="0" err="1" smtClean="0"/>
              <a:t>Maratha</a:t>
            </a:r>
            <a:r>
              <a:rPr lang="cs-CZ" sz="1400" b="1" dirty="0" smtClean="0"/>
              <a:t> </a:t>
            </a:r>
            <a:r>
              <a:rPr lang="cs-CZ" sz="1400" dirty="0" smtClean="0"/>
              <a:t>(</a:t>
            </a:r>
            <a:r>
              <a:rPr lang="cs-CZ" sz="1400" dirty="0" err="1" smtClean="0"/>
              <a:t>šiíté</a:t>
            </a:r>
            <a:r>
              <a:rPr lang="cs-CZ" sz="1400" dirty="0" smtClean="0"/>
              <a:t>) – konec </a:t>
            </a:r>
            <a:r>
              <a:rPr lang="cs-CZ" sz="1400" b="1" dirty="0" err="1" smtClean="0"/>
              <a:t>náb.tolerance</a:t>
            </a:r>
            <a:r>
              <a:rPr lang="cs-CZ" sz="1400" dirty="0" smtClean="0"/>
              <a:t> v </a:t>
            </a:r>
            <a:r>
              <a:rPr lang="cs-CZ" sz="1400" dirty="0" err="1" smtClean="0"/>
              <a:t>Mugh.říši</a:t>
            </a:r>
            <a:r>
              <a:rPr lang="cs-CZ" sz="1400" dirty="0" smtClean="0"/>
              <a:t> – finanční </a:t>
            </a:r>
            <a:r>
              <a:rPr lang="cs-CZ" sz="1400" b="1" dirty="0" smtClean="0"/>
              <a:t>přetížení</a:t>
            </a:r>
            <a:r>
              <a:rPr lang="cs-CZ" sz="1400" dirty="0" smtClean="0"/>
              <a:t> a úpadek;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1803</a:t>
            </a:r>
            <a:r>
              <a:rPr lang="cs-CZ" sz="1400" dirty="0" smtClean="0"/>
              <a:t> císař Šáh </a:t>
            </a:r>
            <a:r>
              <a:rPr lang="cs-CZ" sz="1400" dirty="0" err="1" smtClean="0"/>
              <a:t>Alem</a:t>
            </a:r>
            <a:r>
              <a:rPr lang="cs-CZ" sz="1400" dirty="0" smtClean="0"/>
              <a:t> pod </a:t>
            </a:r>
            <a:r>
              <a:rPr lang="cs-CZ" sz="1400" b="1" dirty="0" smtClean="0"/>
              <a:t>GB ochranu</a:t>
            </a:r>
            <a:r>
              <a:rPr lang="cs-CZ" sz="1400" dirty="0" smtClean="0"/>
              <a:t>, </a:t>
            </a:r>
            <a:r>
              <a:rPr lang="cs-CZ" sz="1400" b="1" dirty="0" smtClean="0"/>
              <a:t>1858</a:t>
            </a:r>
            <a:r>
              <a:rPr lang="cs-CZ" sz="1400" dirty="0" smtClean="0"/>
              <a:t> </a:t>
            </a:r>
            <a:r>
              <a:rPr lang="cs-CZ" sz="1400" b="1" dirty="0" smtClean="0"/>
              <a:t>Viktorie</a:t>
            </a:r>
            <a:r>
              <a:rPr lang="cs-CZ" sz="1400" dirty="0" smtClean="0"/>
              <a:t> císařovna Indická;</a:t>
            </a:r>
          </a:p>
          <a:p>
            <a:pPr lvl="1">
              <a:spcBef>
                <a:spcPts val="0"/>
              </a:spcBef>
            </a:pPr>
            <a:r>
              <a:rPr lang="cs-CZ" sz="1400" b="1" dirty="0" err="1" smtClean="0"/>
              <a:t>Ek.systém</a:t>
            </a:r>
            <a:r>
              <a:rPr lang="cs-CZ" sz="1400" dirty="0" smtClean="0"/>
              <a:t>: </a:t>
            </a:r>
            <a:r>
              <a:rPr lang="cs-CZ" sz="1400" b="1" dirty="0" err="1" smtClean="0"/>
              <a:t>džagír</a:t>
            </a:r>
            <a:r>
              <a:rPr lang="cs-CZ" sz="1400" dirty="0" smtClean="0"/>
              <a:t> (nedědičně propůjčená půda), </a:t>
            </a:r>
            <a:r>
              <a:rPr lang="cs-CZ" sz="1400" dirty="0" err="1" smtClean="0"/>
              <a:t>mansab</a:t>
            </a:r>
            <a:r>
              <a:rPr lang="cs-CZ" sz="1400" dirty="0" smtClean="0"/>
              <a:t> (+voj. povinnost); polygamní dvory, </a:t>
            </a:r>
            <a:r>
              <a:rPr lang="cs-CZ" sz="1400" b="1" dirty="0" smtClean="0"/>
              <a:t>kasty</a:t>
            </a:r>
            <a:r>
              <a:rPr lang="cs-CZ" sz="1400" dirty="0" smtClean="0"/>
              <a:t>; postupně monetizace-daně; doplněk: obchodní příjmy; špičkový </a:t>
            </a:r>
            <a:r>
              <a:rPr lang="cs-CZ" sz="1400" b="1" dirty="0" smtClean="0">
                <a:solidFill>
                  <a:srgbClr val="0070C0"/>
                </a:solidFill>
              </a:rPr>
              <a:t>exportér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manuf.textilní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produkce (celosvětová poptávka – od mušelínu po </a:t>
            </a:r>
            <a:r>
              <a:rPr lang="cs-CZ" sz="1400" dirty="0" err="1" smtClean="0"/>
              <a:t>koromandel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b="1" dirty="0"/>
              <a:t>z</a:t>
            </a:r>
            <a:r>
              <a:rPr lang="cs-CZ" sz="1400" b="1" dirty="0" smtClean="0"/>
              <a:t>aostávání</a:t>
            </a:r>
            <a:r>
              <a:rPr lang="cs-CZ" sz="1400" dirty="0" smtClean="0"/>
              <a:t> v inovacích (železo, ocelové zbraně), dostupnost </a:t>
            </a:r>
            <a:r>
              <a:rPr lang="cs-CZ" sz="1400" b="1" dirty="0" smtClean="0"/>
              <a:t>pracovní</a:t>
            </a:r>
            <a:r>
              <a:rPr lang="cs-CZ" sz="1400" dirty="0" smtClean="0"/>
              <a:t> </a:t>
            </a:r>
            <a:r>
              <a:rPr lang="cs-CZ" sz="1400" b="1" dirty="0" smtClean="0"/>
              <a:t>síly</a:t>
            </a:r>
            <a:r>
              <a:rPr lang="cs-CZ" sz="1400" dirty="0" smtClean="0"/>
              <a:t>, </a:t>
            </a:r>
            <a:r>
              <a:rPr lang="cs-CZ" sz="1400" b="1" dirty="0" smtClean="0"/>
              <a:t>nízké</a:t>
            </a:r>
            <a:r>
              <a:rPr lang="cs-CZ" sz="1400" dirty="0" smtClean="0"/>
              <a:t> mzdové </a:t>
            </a:r>
            <a:r>
              <a:rPr lang="cs-CZ" sz="1400" b="1" dirty="0" smtClean="0"/>
              <a:t>náklady</a:t>
            </a:r>
            <a:r>
              <a:rPr lang="cs-CZ" sz="1400" dirty="0" smtClean="0"/>
              <a:t>; pak </a:t>
            </a:r>
            <a:r>
              <a:rPr lang="cs-CZ" sz="1400" b="1" dirty="0" smtClean="0"/>
              <a:t>politiky</a:t>
            </a:r>
            <a:r>
              <a:rPr lang="cs-CZ" sz="1400" dirty="0" smtClean="0"/>
              <a:t> </a:t>
            </a:r>
            <a:r>
              <a:rPr lang="cs-CZ" sz="1400" b="1" dirty="0" smtClean="0"/>
              <a:t>GB</a:t>
            </a:r>
            <a:r>
              <a:rPr lang="cs-CZ" sz="1400" dirty="0" smtClean="0"/>
              <a:t> (dovoz surovin, likvidace </a:t>
            </a:r>
            <a:r>
              <a:rPr lang="cs-CZ" sz="1400" dirty="0" err="1" smtClean="0"/>
              <a:t>prům</a:t>
            </a:r>
            <a:r>
              <a:rPr lang="cs-CZ" sz="1400" dirty="0" smtClean="0"/>
              <a:t>.);</a:t>
            </a:r>
          </a:p>
          <a:p>
            <a:pPr lvl="1"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1800" b="1" dirty="0" smtClean="0"/>
              <a:t>Britská </a:t>
            </a:r>
            <a:r>
              <a:rPr lang="cs-CZ" sz="1800" b="1" dirty="0" smtClean="0">
                <a:solidFill>
                  <a:srgbClr val="0070C0"/>
                </a:solidFill>
              </a:rPr>
              <a:t>expanze</a:t>
            </a:r>
            <a:r>
              <a:rPr lang="cs-CZ" sz="1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malá armáda místních + </a:t>
            </a:r>
            <a:r>
              <a:rPr lang="cs-CZ" sz="1400" b="1" dirty="0" smtClean="0"/>
              <a:t>E. důstojníci </a:t>
            </a:r>
            <a:r>
              <a:rPr lang="cs-CZ" sz="1400" dirty="0" smtClean="0"/>
              <a:t>a </a:t>
            </a:r>
            <a:r>
              <a:rPr lang="cs-CZ" sz="1400" b="1" dirty="0" smtClean="0"/>
              <a:t>dělostřelectvo</a:t>
            </a:r>
            <a:r>
              <a:rPr lang="cs-CZ" sz="1400" dirty="0" smtClean="0"/>
              <a:t> + </a:t>
            </a:r>
            <a:r>
              <a:rPr lang="cs-CZ" sz="1400" b="1" dirty="0" smtClean="0"/>
              <a:t>diplomacie</a:t>
            </a:r>
            <a:r>
              <a:rPr lang="cs-CZ" sz="1400" dirty="0" smtClean="0"/>
              <a:t> využívající místní konflikty -&gt; možnost ovládnutí lokálních států a provincií jako loutek (</a:t>
            </a:r>
            <a:r>
              <a:rPr lang="cs-CZ" sz="1400" dirty="0" err="1" smtClean="0"/>
              <a:t>Dupleix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b="1" u="sng" dirty="0" smtClean="0">
                <a:solidFill>
                  <a:srgbClr val="0070C0"/>
                </a:solidFill>
              </a:rPr>
              <a:t>Bengálsko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– autonomní vláda, </a:t>
            </a:r>
            <a:r>
              <a:rPr lang="cs-CZ" sz="1400" b="1" dirty="0" smtClean="0"/>
              <a:t>bavlněný</a:t>
            </a:r>
            <a:r>
              <a:rPr lang="cs-CZ" sz="1400" dirty="0" smtClean="0"/>
              <a:t> </a:t>
            </a:r>
            <a:r>
              <a:rPr lang="cs-CZ" sz="1400" b="1" dirty="0" smtClean="0"/>
              <a:t>textil</a:t>
            </a:r>
            <a:r>
              <a:rPr lang="cs-CZ" sz="1400" dirty="0" smtClean="0"/>
              <a:t>, </a:t>
            </a:r>
            <a:r>
              <a:rPr lang="cs-CZ" sz="1400" b="1" dirty="0" smtClean="0"/>
              <a:t>1756</a:t>
            </a:r>
            <a:r>
              <a:rPr lang="cs-CZ" sz="1400" dirty="0" smtClean="0"/>
              <a:t> přepad </a:t>
            </a:r>
            <a:r>
              <a:rPr lang="cs-CZ" sz="1400" b="1" dirty="0" smtClean="0"/>
              <a:t>Kalkaty</a:t>
            </a:r>
            <a:r>
              <a:rPr lang="cs-CZ" sz="1400" dirty="0" smtClean="0"/>
              <a:t> (podpora FRA), expedice Roberta </a:t>
            </a:r>
            <a:r>
              <a:rPr lang="cs-CZ" sz="1400" b="1" dirty="0" err="1" smtClean="0"/>
              <a:t>Clivea</a:t>
            </a:r>
            <a:r>
              <a:rPr lang="cs-CZ" sz="1400" dirty="0" smtClean="0"/>
              <a:t>: obsazení Kalkaty a bitva u </a:t>
            </a:r>
            <a:r>
              <a:rPr lang="cs-CZ" sz="1400" b="1" dirty="0" err="1" smtClean="0">
                <a:solidFill>
                  <a:srgbClr val="0070C0"/>
                </a:solidFill>
              </a:rPr>
              <a:t>Palásí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1757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(3050 vs. 62k) -&gt; </a:t>
            </a:r>
            <a:r>
              <a:rPr lang="cs-CZ" sz="1400" b="1" dirty="0" smtClean="0"/>
              <a:t>smlouva</a:t>
            </a:r>
            <a:r>
              <a:rPr lang="cs-CZ" sz="1400" dirty="0" smtClean="0"/>
              <a:t> 1756 na právo </a:t>
            </a:r>
            <a:r>
              <a:rPr lang="cs-CZ" sz="1400" b="1" dirty="0" smtClean="0"/>
              <a:t>výběru výnosů </a:t>
            </a:r>
            <a:r>
              <a:rPr lang="cs-CZ" sz="1400" dirty="0" smtClean="0"/>
              <a:t>z bavlny a hedvábí; </a:t>
            </a:r>
            <a:r>
              <a:rPr lang="cs-CZ" sz="1400" b="1" dirty="0" smtClean="0"/>
              <a:t>GB protektorát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Obchod s </a:t>
            </a:r>
            <a:r>
              <a:rPr lang="cs-CZ" sz="1400" b="1" dirty="0" smtClean="0"/>
              <a:t>bavlněnými látkami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oděvy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– </a:t>
            </a:r>
            <a:r>
              <a:rPr lang="cs-CZ" sz="1400" b="1" dirty="0" smtClean="0"/>
              <a:t>Indie</a:t>
            </a:r>
            <a:r>
              <a:rPr lang="cs-CZ" sz="1400" dirty="0" smtClean="0"/>
              <a:t> největší producent, </a:t>
            </a:r>
            <a:r>
              <a:rPr lang="cs-CZ" sz="1400" b="1" dirty="0" smtClean="0"/>
              <a:t>60-80% obchodu EIC </a:t>
            </a:r>
            <a:r>
              <a:rPr lang="cs-CZ" sz="1400" dirty="0" smtClean="0"/>
              <a:t>v </a:t>
            </a:r>
            <a:r>
              <a:rPr lang="cs-CZ" sz="1400" b="1" dirty="0" smtClean="0"/>
              <a:t>1750</a:t>
            </a:r>
            <a:r>
              <a:rPr lang="cs-CZ" sz="1400" dirty="0" smtClean="0"/>
              <a:t>; objednávky z GB, kontrakt s místními obchodníky, zpracování v manufakturách ve vnitrozemí, dodání do přístavů a do GB;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Obchod s </a:t>
            </a:r>
            <a:r>
              <a:rPr lang="cs-CZ" sz="1400" b="1" dirty="0" smtClean="0"/>
              <a:t>čajem</a:t>
            </a:r>
            <a:r>
              <a:rPr lang="cs-CZ" sz="1400" dirty="0" smtClean="0"/>
              <a:t> (1/3 obchodu) a </a:t>
            </a:r>
            <a:r>
              <a:rPr lang="cs-CZ" sz="1400" b="1" dirty="0" smtClean="0">
                <a:solidFill>
                  <a:srgbClr val="0070C0"/>
                </a:solidFill>
              </a:rPr>
              <a:t>opiem</a:t>
            </a:r>
            <a:r>
              <a:rPr lang="cs-CZ" sz="1400" dirty="0" smtClean="0"/>
              <a:t>: postupný </a:t>
            </a:r>
            <a:r>
              <a:rPr lang="cs-CZ" sz="1400" b="1" dirty="0" smtClean="0"/>
              <a:t>pokles potřeby stříbra </a:t>
            </a:r>
            <a:r>
              <a:rPr lang="cs-CZ" sz="1400" dirty="0" smtClean="0"/>
              <a:t>(z 75% exp.GB na 30%); </a:t>
            </a:r>
            <a:r>
              <a:rPr lang="cs-CZ" sz="1400" b="1" dirty="0" smtClean="0"/>
              <a:t>opium</a:t>
            </a:r>
            <a:r>
              <a:rPr lang="cs-CZ" sz="1400" dirty="0" smtClean="0"/>
              <a:t> za </a:t>
            </a:r>
            <a:r>
              <a:rPr lang="cs-CZ" sz="1400" b="1" dirty="0" smtClean="0"/>
              <a:t>čaj</a:t>
            </a:r>
            <a:r>
              <a:rPr lang="cs-CZ" sz="1400" dirty="0" smtClean="0"/>
              <a:t> (Kalkata - Kanton)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dříve </a:t>
            </a:r>
            <a:r>
              <a:rPr lang="cs-CZ" sz="1400" b="1" dirty="0" smtClean="0"/>
              <a:t>E poptávka zlepšovala</a:t>
            </a:r>
            <a:r>
              <a:rPr lang="cs-CZ" sz="1400" dirty="0" smtClean="0"/>
              <a:t> </a:t>
            </a:r>
            <a:r>
              <a:rPr lang="cs-CZ" sz="1400" b="1" dirty="0" err="1" smtClean="0"/>
              <a:t>ToT</a:t>
            </a:r>
            <a:r>
              <a:rPr lang="cs-CZ" sz="1400" b="1" dirty="0" smtClean="0"/>
              <a:t> Asie</a:t>
            </a:r>
            <a:r>
              <a:rPr lang="cs-CZ" sz="1400" dirty="0" smtClean="0"/>
              <a:t>, daně z </a:t>
            </a:r>
            <a:r>
              <a:rPr lang="cs-CZ" sz="1400" b="1" dirty="0" smtClean="0"/>
              <a:t>BENG</a:t>
            </a:r>
            <a:r>
              <a:rPr lang="cs-CZ" sz="1400" dirty="0" smtClean="0"/>
              <a:t> a </a:t>
            </a:r>
            <a:r>
              <a:rPr lang="cs-CZ" sz="1400" b="1" dirty="0" smtClean="0"/>
              <a:t>opium</a:t>
            </a:r>
            <a:r>
              <a:rPr lang="cs-CZ" sz="1400" dirty="0" smtClean="0"/>
              <a:t>:</a:t>
            </a:r>
            <a:r>
              <a:rPr lang="cs-CZ" sz="1400" b="1" dirty="0" smtClean="0"/>
              <a:t> obrat</a:t>
            </a:r>
            <a:r>
              <a:rPr lang="cs-CZ" sz="1400" dirty="0" smtClean="0"/>
              <a:t> v toku </a:t>
            </a:r>
            <a:r>
              <a:rPr lang="cs-CZ" sz="1400" b="1" dirty="0" smtClean="0"/>
              <a:t>stříbra</a:t>
            </a:r>
            <a:r>
              <a:rPr lang="cs-CZ" sz="1400" dirty="0" smtClean="0"/>
              <a:t> a </a:t>
            </a:r>
            <a:r>
              <a:rPr lang="cs-CZ" sz="1400" b="1" dirty="0" err="1" smtClean="0">
                <a:solidFill>
                  <a:srgbClr val="0070C0"/>
                </a:solidFill>
              </a:rPr>
              <a:t>dezindustrializace</a:t>
            </a:r>
            <a:r>
              <a:rPr lang="cs-CZ" sz="1400" dirty="0" smtClean="0"/>
              <a:t>;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307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Child labor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20000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063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Mezinárodní obchod a pokroky v </a:t>
            </a:r>
            <a:r>
              <a:rPr lang="cs-CZ" sz="2800" b="1" dirty="0" smtClean="0">
                <a:solidFill>
                  <a:srgbClr val="0070C0"/>
                </a:solidFill>
              </a:rPr>
              <a:t>dopravní technologii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Nový </a:t>
            </a:r>
            <a:r>
              <a:rPr lang="cs-CZ" b="1" dirty="0" smtClean="0"/>
              <a:t>obchodní systém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suroviny a potraviny – </a:t>
            </a:r>
            <a:r>
              <a:rPr lang="cs-CZ" b="1" dirty="0" smtClean="0"/>
              <a:t>objemné</a:t>
            </a:r>
            <a:r>
              <a:rPr lang="cs-CZ" dirty="0" smtClean="0"/>
              <a:t> zboží </a:t>
            </a:r>
            <a:r>
              <a:rPr lang="cs-CZ" b="1" dirty="0" smtClean="0">
                <a:solidFill>
                  <a:srgbClr val="0070C0"/>
                </a:solidFill>
              </a:rPr>
              <a:t>každodenní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spotřeby </a:t>
            </a:r>
            <a:r>
              <a:rPr lang="cs-CZ" dirty="0" smtClean="0"/>
              <a:t>(plodiny </a:t>
            </a:r>
            <a:r>
              <a:rPr lang="cs-CZ" b="1" dirty="0" smtClean="0"/>
              <a:t>mírného pásma</a:t>
            </a:r>
            <a:r>
              <a:rPr lang="cs-CZ" dirty="0" smtClean="0"/>
              <a:t>), produkované i v </a:t>
            </a:r>
            <a:r>
              <a:rPr lang="cs-CZ" dirty="0" smtClean="0">
                <a:solidFill>
                  <a:srgbClr val="0070C0"/>
                </a:solidFill>
              </a:rPr>
              <a:t>Evropě</a:t>
            </a:r>
            <a:r>
              <a:rPr lang="cs-CZ" dirty="0" smtClean="0"/>
              <a:t>;</a:t>
            </a:r>
          </a:p>
          <a:p>
            <a:endParaRPr lang="cs-CZ" sz="1300" dirty="0" smtClean="0"/>
          </a:p>
          <a:p>
            <a:r>
              <a:rPr lang="cs-CZ" dirty="0" smtClean="0"/>
              <a:t>Bylo nutné řešit </a:t>
            </a:r>
            <a:r>
              <a:rPr lang="cs-CZ" b="1" dirty="0" smtClean="0"/>
              <a:t>problémy</a:t>
            </a:r>
            <a:r>
              <a:rPr lang="cs-CZ" dirty="0" smtClean="0"/>
              <a:t> přepravy na </a:t>
            </a:r>
            <a:r>
              <a:rPr lang="cs-CZ" b="1" dirty="0" smtClean="0"/>
              <a:t>moři</a:t>
            </a:r>
            <a:r>
              <a:rPr lang="cs-CZ" dirty="0" smtClean="0"/>
              <a:t> i na </a:t>
            </a:r>
            <a:r>
              <a:rPr lang="cs-CZ" b="1" dirty="0" smtClean="0"/>
              <a:t>souši</a:t>
            </a:r>
            <a:r>
              <a:rPr lang="cs-CZ" dirty="0" smtClean="0"/>
              <a:t>; přeprava po souši větší překážka: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udování </a:t>
            </a:r>
            <a:r>
              <a:rPr lang="cs-CZ" b="1" dirty="0" smtClean="0">
                <a:solidFill>
                  <a:srgbClr val="0070C0"/>
                </a:solidFill>
              </a:rPr>
              <a:t>kanálů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(18st. GB a FRA – Rýn; 19st. US – Erijský k.: 21-&gt;8d </a:t>
            </a:r>
            <a:r>
              <a:rPr lang="cs-CZ" dirty="0" err="1" smtClean="0"/>
              <a:t>Buf</a:t>
            </a:r>
            <a:r>
              <a:rPr lang="cs-CZ" dirty="0" smtClean="0"/>
              <a:t>-NY);</a:t>
            </a:r>
          </a:p>
          <a:p>
            <a:pPr lvl="1"/>
            <a:r>
              <a:rPr lang="cs-CZ" b="1" dirty="0"/>
              <a:t>s</a:t>
            </a:r>
            <a:r>
              <a:rPr lang="cs-CZ" b="1" dirty="0" smtClean="0"/>
              <a:t>ilnice</a:t>
            </a:r>
            <a:r>
              <a:rPr lang="cs-CZ" dirty="0" smtClean="0"/>
              <a:t>: soukromé investice v GB (108–&gt;36h Man.-</a:t>
            </a:r>
            <a:r>
              <a:rPr lang="cs-CZ" dirty="0" err="1" smtClean="0"/>
              <a:t>Lon</a:t>
            </a:r>
            <a:r>
              <a:rPr lang="cs-CZ" dirty="0" smtClean="0"/>
              <a:t>.), granty ve FRA;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ž</a:t>
            </a:r>
            <a:r>
              <a:rPr lang="cs-CZ" b="1" dirty="0" smtClean="0">
                <a:solidFill>
                  <a:srgbClr val="0070C0"/>
                </a:solidFill>
              </a:rPr>
              <a:t>eleznice</a:t>
            </a:r>
            <a:r>
              <a:rPr lang="cs-CZ" dirty="0" smtClean="0"/>
              <a:t>: Live-Man 1830; GB export artikl; zahraniční investice (US 1869 </a:t>
            </a:r>
            <a:r>
              <a:rPr lang="cs-CZ" dirty="0" err="1" smtClean="0"/>
              <a:t>transkont</a:t>
            </a:r>
            <a:r>
              <a:rPr lang="cs-CZ" dirty="0" smtClean="0"/>
              <a:t>.), KAN 1885, RUS 1903; (</a:t>
            </a:r>
            <a:r>
              <a:rPr lang="cs-CZ" dirty="0" err="1" smtClean="0"/>
              <a:t>příkl</a:t>
            </a:r>
            <a:r>
              <a:rPr lang="cs-CZ" dirty="0" smtClean="0"/>
              <a:t>. Ch.-&gt;NY 17,2%; NY-&gt;Live. 11,6% …změna na 5,5 a 4,7% v 1913);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Paroloď</a:t>
            </a:r>
            <a:r>
              <a:rPr lang="cs-CZ" dirty="0" smtClean="0"/>
              <a:t>: 1870 jen 20% obchodních lodí;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alivo</a:t>
            </a:r>
            <a:r>
              <a:rPr lang="cs-CZ" dirty="0"/>
              <a:t>, servisní stanice; nerentabilní Mys; - otevření Suezu 1869;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odní </a:t>
            </a:r>
            <a:r>
              <a:rPr lang="cs-CZ" dirty="0"/>
              <a:t>šroub, WWI turbíny na spalování nafty;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opravní náklady </a:t>
            </a:r>
            <a:r>
              <a:rPr lang="cs-CZ" dirty="0"/>
              <a:t>na polovinu 1816-1830 a znovu do 1860</a:t>
            </a:r>
            <a:r>
              <a:rPr lang="cs-CZ" dirty="0" smtClean="0"/>
              <a:t>;</a:t>
            </a:r>
          </a:p>
          <a:p>
            <a:pPr lvl="1"/>
            <a:endParaRPr lang="cs-CZ" sz="1500" dirty="0" smtClean="0"/>
          </a:p>
          <a:p>
            <a:r>
              <a:rPr lang="cs-CZ" b="1" dirty="0" smtClean="0"/>
              <a:t>Telegrafní </a:t>
            </a:r>
            <a:r>
              <a:rPr lang="cs-CZ" b="1" dirty="0" smtClean="0">
                <a:solidFill>
                  <a:srgbClr val="0070C0"/>
                </a:solidFill>
              </a:rPr>
              <a:t>kabel</a:t>
            </a:r>
            <a:r>
              <a:rPr lang="cs-CZ" b="1" dirty="0" smtClean="0"/>
              <a:t> </a:t>
            </a:r>
            <a:r>
              <a:rPr lang="cs-CZ" dirty="0" smtClean="0"/>
              <a:t>1866 (IND 1870);</a:t>
            </a:r>
          </a:p>
          <a:p>
            <a:r>
              <a:rPr lang="cs-CZ" dirty="0" smtClean="0"/>
              <a:t>Ekonomika </a:t>
            </a:r>
            <a:r>
              <a:rPr lang="cs-CZ" b="1" dirty="0" smtClean="0">
                <a:solidFill>
                  <a:srgbClr val="0070C0"/>
                </a:solidFill>
              </a:rPr>
              <a:t>NW navázána </a:t>
            </a:r>
            <a:r>
              <a:rPr lang="cs-CZ" dirty="0" smtClean="0"/>
              <a:t>na E – </a:t>
            </a:r>
            <a:r>
              <a:rPr lang="cs-CZ" b="1" dirty="0" smtClean="0"/>
              <a:t>přímá konkurence</a:t>
            </a:r>
            <a:r>
              <a:rPr lang="cs-CZ" dirty="0" smtClean="0"/>
              <a:t>; nové téma – </a:t>
            </a:r>
            <a:r>
              <a:rPr lang="cs-CZ" b="1" dirty="0" smtClean="0"/>
              <a:t>redistribuce</a:t>
            </a:r>
            <a:r>
              <a:rPr lang="cs-CZ" dirty="0" smtClean="0"/>
              <a:t> v důsledku IT (štěpení na </a:t>
            </a:r>
            <a:r>
              <a:rPr lang="cs-CZ" b="1" dirty="0" smtClean="0"/>
              <a:t>EO</a:t>
            </a:r>
            <a:r>
              <a:rPr lang="cs-CZ" dirty="0" smtClean="0"/>
              <a:t> a </a:t>
            </a:r>
            <a:r>
              <a:rPr lang="cs-CZ" b="1" dirty="0" smtClean="0"/>
              <a:t>IS</a:t>
            </a:r>
            <a:r>
              <a:rPr lang="cs-CZ" dirty="0" smtClean="0"/>
              <a:t> odvětví uvnitř zemí);</a:t>
            </a:r>
          </a:p>
        </p:txBody>
      </p:sp>
    </p:spTree>
    <p:extLst>
      <p:ext uri="{BB962C8B-B14F-4D97-AF65-F5344CB8AC3E}">
        <p14:creationId xmlns:p14="http://schemas.microsoft.com/office/powerpoint/2010/main" val="66698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23120\Desktop\EEveGE2012\ObrázkyII\010-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6832"/>
            <a:ext cx="8694250" cy="53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02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Únik z </a:t>
            </a:r>
            <a:r>
              <a:rPr lang="cs-CZ" sz="3200" b="1" dirty="0" err="1" smtClean="0">
                <a:solidFill>
                  <a:srgbClr val="FF0000"/>
                </a:solidFill>
              </a:rPr>
              <a:t>Malthusovské</a:t>
            </a:r>
            <a:r>
              <a:rPr lang="cs-CZ" sz="3200" b="1" dirty="0" smtClean="0">
                <a:solidFill>
                  <a:srgbClr val="FF0000"/>
                </a:solidFill>
              </a:rPr>
              <a:t> rovnováhy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r. </a:t>
            </a:r>
            <a:r>
              <a:rPr lang="cs-CZ" dirty="0" err="1" smtClean="0"/>
              <a:t>T.Malthus</a:t>
            </a:r>
            <a:r>
              <a:rPr lang="cs-CZ" dirty="0" smtClean="0"/>
              <a:t> 1798: </a:t>
            </a:r>
            <a:r>
              <a:rPr lang="cs-CZ" b="1" dirty="0" smtClean="0"/>
              <a:t>konečné množství zdrojů </a:t>
            </a:r>
            <a:r>
              <a:rPr lang="cs-CZ" dirty="0" smtClean="0"/>
              <a:t>(půda a její úrodnost), limit na populaci – populační růst je funkcí příjmu;</a:t>
            </a:r>
          </a:p>
          <a:p>
            <a:r>
              <a:rPr lang="cs-CZ" dirty="0" smtClean="0"/>
              <a:t>Do </a:t>
            </a:r>
            <a:r>
              <a:rPr lang="cs-CZ" b="1" dirty="0" smtClean="0"/>
              <a:t>18st</a:t>
            </a:r>
            <a:r>
              <a:rPr lang="cs-CZ" dirty="0" smtClean="0"/>
              <a:t>. </a:t>
            </a:r>
            <a:r>
              <a:rPr lang="cs-CZ" dirty="0"/>
              <a:t>o</a:t>
            </a:r>
            <a:r>
              <a:rPr lang="cs-CZ" dirty="0" smtClean="0"/>
              <a:t>dpovídá: </a:t>
            </a:r>
          </a:p>
          <a:p>
            <a:pPr lvl="1"/>
            <a:r>
              <a:rPr lang="cs-CZ" dirty="0" smtClean="0"/>
              <a:t>většina příjmu na </a:t>
            </a:r>
            <a:r>
              <a:rPr lang="cs-CZ" b="1" dirty="0" smtClean="0"/>
              <a:t>potraviny</a:t>
            </a:r>
            <a:r>
              <a:rPr lang="cs-CZ" dirty="0" smtClean="0"/>
              <a:t>, pomalý </a:t>
            </a:r>
            <a:r>
              <a:rPr lang="cs-CZ" b="1" dirty="0" smtClean="0"/>
              <a:t>technologický</a:t>
            </a:r>
            <a:r>
              <a:rPr lang="cs-CZ" dirty="0" smtClean="0"/>
              <a:t> </a:t>
            </a:r>
            <a:r>
              <a:rPr lang="cs-CZ" b="1" dirty="0" smtClean="0"/>
              <a:t>pokrok</a:t>
            </a:r>
            <a:r>
              <a:rPr lang="cs-CZ" dirty="0" smtClean="0"/>
              <a:t>, osetí marginální půdy –&gt; nedostatek nenahraditelný IT; </a:t>
            </a:r>
          </a:p>
          <a:p>
            <a:pPr lvl="1"/>
            <a:r>
              <a:rPr lang="cs-CZ" dirty="0" smtClean="0"/>
              <a:t>omezí kapitál (klesající výnosy) a ten nemůže být využit v odvětvích zvyšujících produktivitu v AGRI;</a:t>
            </a:r>
          </a:p>
          <a:p>
            <a:r>
              <a:rPr lang="cs-CZ" b="1" dirty="0" smtClean="0"/>
              <a:t>GB populace</a:t>
            </a:r>
            <a:r>
              <a:rPr lang="cs-CZ" dirty="0" smtClean="0"/>
              <a:t>: 5,1mil. (1701); 5,8 (1751); 8,3 (1801); 11,2 (1821); 14,9 (1841); 30,5 (1901);</a:t>
            </a:r>
          </a:p>
          <a:p>
            <a:r>
              <a:rPr lang="cs-CZ" b="1" dirty="0" smtClean="0"/>
              <a:t>Mzdy</a:t>
            </a:r>
            <a:r>
              <a:rPr lang="cs-CZ" dirty="0" smtClean="0"/>
              <a:t> ale </a:t>
            </a:r>
            <a:r>
              <a:rPr lang="cs-CZ" b="1" dirty="0" smtClean="0">
                <a:solidFill>
                  <a:srgbClr val="0070C0"/>
                </a:solidFill>
              </a:rPr>
              <a:t>neklesají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(!); růst </a:t>
            </a:r>
            <a:r>
              <a:rPr lang="cs-CZ" b="1" dirty="0" smtClean="0"/>
              <a:t>produktivity</a:t>
            </a:r>
            <a:r>
              <a:rPr lang="cs-CZ" dirty="0" smtClean="0"/>
              <a:t> v </a:t>
            </a:r>
            <a:r>
              <a:rPr lang="cs-CZ" b="1" dirty="0" smtClean="0"/>
              <a:t>AGRI</a:t>
            </a:r>
            <a:r>
              <a:rPr lang="cs-CZ" dirty="0" smtClean="0"/>
              <a:t> a </a:t>
            </a:r>
            <a:r>
              <a:rPr lang="cs-CZ" b="1" dirty="0" smtClean="0"/>
              <a:t>INDU</a:t>
            </a:r>
            <a:r>
              <a:rPr lang="cs-CZ" dirty="0" smtClean="0"/>
              <a:t> + </a:t>
            </a:r>
            <a:r>
              <a:rPr lang="cs-CZ" b="1" dirty="0" smtClean="0"/>
              <a:t>IT</a:t>
            </a:r>
            <a:r>
              <a:rPr lang="cs-CZ" dirty="0" smtClean="0"/>
              <a:t> (dovoz potravin)…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k</a:t>
            </a:r>
            <a:r>
              <a:rPr lang="cs-CZ" b="1" dirty="0" smtClean="0">
                <a:solidFill>
                  <a:srgbClr val="0070C0"/>
                </a:solidFill>
              </a:rPr>
              <a:t>umulativní procesy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b="1" dirty="0" smtClean="0"/>
              <a:t>dělba práce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b="1" dirty="0" err="1" smtClean="0"/>
              <a:t>tech.pokrok</a:t>
            </a:r>
            <a:r>
              <a:rPr lang="cs-CZ" dirty="0" smtClean="0"/>
              <a:t>; </a:t>
            </a:r>
            <a:r>
              <a:rPr lang="cs-CZ" b="1" dirty="0" smtClean="0"/>
              <a:t>růst poptávky </a:t>
            </a:r>
            <a:r>
              <a:rPr lang="cs-CZ" dirty="0" smtClean="0"/>
              <a:t>– růst </a:t>
            </a:r>
            <a:r>
              <a:rPr lang="cs-CZ" b="1" dirty="0" smtClean="0"/>
              <a:t>obratu</a:t>
            </a:r>
            <a:r>
              <a:rPr lang="cs-CZ" dirty="0" smtClean="0"/>
              <a:t> + </a:t>
            </a:r>
            <a:r>
              <a:rPr lang="cs-CZ" b="1" dirty="0" smtClean="0"/>
              <a:t>investic</a:t>
            </a:r>
            <a:r>
              <a:rPr lang="cs-CZ" dirty="0" smtClean="0"/>
              <a:t> + </a:t>
            </a:r>
            <a:r>
              <a:rPr lang="cs-CZ" b="1" dirty="0" smtClean="0"/>
              <a:t>produktivity</a:t>
            </a:r>
            <a:r>
              <a:rPr lang="cs-CZ" dirty="0" smtClean="0"/>
              <a:t> + </a:t>
            </a:r>
            <a:r>
              <a:rPr lang="cs-CZ" b="1" dirty="0" smtClean="0"/>
              <a:t>mezd</a:t>
            </a:r>
            <a:r>
              <a:rPr lang="cs-CZ" dirty="0" smtClean="0"/>
              <a:t>… </a:t>
            </a:r>
          </a:p>
          <a:p>
            <a:pPr lvl="1"/>
            <a:r>
              <a:rPr lang="cs-CZ" dirty="0" smtClean="0"/>
              <a:t>růst </a:t>
            </a:r>
            <a:r>
              <a:rPr lang="cs-CZ" b="1" dirty="0" smtClean="0"/>
              <a:t>produktu</a:t>
            </a:r>
            <a:r>
              <a:rPr lang="cs-CZ" dirty="0" smtClean="0"/>
              <a:t> </a:t>
            </a:r>
            <a:r>
              <a:rPr lang="cs-CZ" b="1" dirty="0" smtClean="0"/>
              <a:t>zrychluje</a:t>
            </a:r>
            <a:r>
              <a:rPr lang="cs-CZ" dirty="0" smtClean="0"/>
              <a:t> společně s růstem </a:t>
            </a:r>
            <a:r>
              <a:rPr lang="cs-CZ" b="1" dirty="0" smtClean="0"/>
              <a:t>populace</a:t>
            </a:r>
            <a:r>
              <a:rPr lang="cs-CZ" dirty="0" smtClean="0"/>
              <a:t>;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měna </a:t>
            </a:r>
            <a:r>
              <a:rPr lang="cs-CZ" b="1" dirty="0" smtClean="0"/>
              <a:t>reprodukčního</a:t>
            </a:r>
            <a:r>
              <a:rPr lang="cs-CZ" dirty="0" smtClean="0"/>
              <a:t> a sociální </a:t>
            </a:r>
            <a:r>
              <a:rPr lang="cs-CZ" b="1" dirty="0" smtClean="0"/>
              <a:t>chování</a:t>
            </a:r>
            <a:r>
              <a:rPr lang="cs-CZ" dirty="0" smtClean="0"/>
              <a:t>, institucí (vs. život ve městech, závislost na atlantickém systému, emigrace do NW);</a:t>
            </a:r>
          </a:p>
          <a:p>
            <a:pPr lvl="1"/>
            <a:r>
              <a:rPr lang="cs-CZ" b="1" dirty="0"/>
              <a:t>u</a:t>
            </a:r>
            <a:r>
              <a:rPr lang="cs-CZ" b="1" dirty="0" smtClean="0"/>
              <a:t>hájení</a:t>
            </a:r>
            <a:r>
              <a:rPr lang="cs-CZ" dirty="0" smtClean="0"/>
              <a:t> prosperity a systému proti vyzyvatelům;</a:t>
            </a:r>
          </a:p>
          <a:p>
            <a:endParaRPr lang="cs-CZ" sz="1300" dirty="0" smtClean="0"/>
          </a:p>
          <a:p>
            <a:r>
              <a:rPr lang="cs-CZ" sz="2900" dirty="0" smtClean="0"/>
              <a:t>Teprve když </a:t>
            </a:r>
            <a:r>
              <a:rPr lang="cs-CZ" sz="2900" b="1" dirty="0" smtClean="0"/>
              <a:t>není</a:t>
            </a:r>
            <a:r>
              <a:rPr lang="cs-CZ" sz="2900" dirty="0" smtClean="0"/>
              <a:t> zvýšení </a:t>
            </a:r>
            <a:r>
              <a:rPr lang="cs-CZ" sz="2900" dirty="0" err="1" smtClean="0"/>
              <a:t>živ.úrovně</a:t>
            </a:r>
            <a:r>
              <a:rPr lang="cs-CZ" sz="2900" dirty="0" smtClean="0"/>
              <a:t> </a:t>
            </a:r>
            <a:r>
              <a:rPr lang="cs-CZ" sz="2900" b="1" dirty="0" smtClean="0"/>
              <a:t>zkonzumováno</a:t>
            </a:r>
            <a:r>
              <a:rPr lang="cs-CZ" sz="2900" dirty="0" smtClean="0"/>
              <a:t> růstem </a:t>
            </a:r>
            <a:r>
              <a:rPr lang="cs-CZ" sz="2900" b="1" dirty="0" smtClean="0"/>
              <a:t>populace</a:t>
            </a:r>
            <a:r>
              <a:rPr lang="cs-CZ" sz="2900" dirty="0" smtClean="0"/>
              <a:t> jsou stabilita a mír a zdraví bez dalšího </a:t>
            </a:r>
            <a:r>
              <a:rPr lang="cs-CZ" sz="2900" b="1" dirty="0" smtClean="0"/>
              <a:t>pozitivním</a:t>
            </a:r>
            <a:r>
              <a:rPr lang="cs-CZ" sz="2900" dirty="0" smtClean="0"/>
              <a:t> jevem a ne důsledkem předchozí </a:t>
            </a:r>
            <a:r>
              <a:rPr lang="cs-CZ" sz="2900" b="1" dirty="0" smtClean="0"/>
              <a:t>katastrofy</a:t>
            </a:r>
            <a:r>
              <a:rPr lang="cs-CZ" sz="2900" dirty="0" smtClean="0"/>
              <a:t> (hlavní beneficient: „</a:t>
            </a:r>
            <a:r>
              <a:rPr lang="cs-CZ" sz="2900" b="1" dirty="0" err="1" smtClean="0"/>
              <a:t>commons</a:t>
            </a:r>
            <a:r>
              <a:rPr lang="cs-CZ" sz="2900" dirty="0" smtClean="0"/>
              <a:t>“ do 1800 růst živ. úrovně diskutabilní); </a:t>
            </a:r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1174421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Diskuze o </a:t>
            </a:r>
            <a:r>
              <a:rPr lang="cs-CZ" sz="2800" b="1" dirty="0" smtClean="0">
                <a:solidFill>
                  <a:srgbClr val="0070C0"/>
                </a:solidFill>
              </a:rPr>
              <a:t>obilných zákonech </a:t>
            </a:r>
            <a:r>
              <a:rPr lang="cs-CZ" sz="2800" b="1" dirty="0" smtClean="0"/>
              <a:t>a volný obchod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6264696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 err="1" smtClean="0"/>
              <a:t>Nap.války</a:t>
            </a:r>
            <a:r>
              <a:rPr lang="cs-CZ" dirty="0" smtClean="0"/>
              <a:t> – </a:t>
            </a:r>
            <a:r>
              <a:rPr lang="cs-CZ" b="1" dirty="0" smtClean="0"/>
              <a:t>růst ceny </a:t>
            </a:r>
            <a:r>
              <a:rPr lang="cs-CZ" dirty="0" smtClean="0"/>
              <a:t>obilí na GB trhu – po válce </a:t>
            </a:r>
            <a:r>
              <a:rPr lang="cs-CZ" b="1" dirty="0" smtClean="0"/>
              <a:t>dovozy z RUS a POL </a:t>
            </a:r>
            <a:r>
              <a:rPr lang="cs-CZ" dirty="0" smtClean="0"/>
              <a:t>– loby pozemkových vlastníků (</a:t>
            </a:r>
            <a:r>
              <a:rPr lang="cs-CZ" b="1" dirty="0" smtClean="0"/>
              <a:t>šlechta</a:t>
            </a:r>
            <a:r>
              <a:rPr lang="cs-CZ" dirty="0" smtClean="0"/>
              <a:t> - </a:t>
            </a:r>
            <a:r>
              <a:rPr lang="cs-CZ" dirty="0" err="1" smtClean="0"/>
              <a:t>nadreprezentovaná</a:t>
            </a:r>
            <a:r>
              <a:rPr lang="cs-CZ" dirty="0" smtClean="0"/>
              <a:t> v </a:t>
            </a:r>
            <a:r>
              <a:rPr lang="cs-CZ" dirty="0" err="1" smtClean="0"/>
              <a:t>Parl</a:t>
            </a:r>
            <a:r>
              <a:rPr lang="cs-CZ" dirty="0" smtClean="0"/>
              <a:t>.)</a:t>
            </a:r>
          </a:p>
          <a:p>
            <a:r>
              <a:rPr lang="cs-CZ" b="1" dirty="0" smtClean="0"/>
              <a:t>Průmysl</a:t>
            </a:r>
            <a:r>
              <a:rPr lang="cs-CZ" dirty="0"/>
              <a:t>:</a:t>
            </a:r>
            <a:r>
              <a:rPr lang="cs-CZ" dirty="0" smtClean="0"/>
              <a:t> vysoké ceny obilí tlačí na </a:t>
            </a:r>
            <a:r>
              <a:rPr lang="cs-CZ" b="1" dirty="0" smtClean="0">
                <a:solidFill>
                  <a:srgbClr val="0070C0"/>
                </a:solidFill>
              </a:rPr>
              <a:t>vysoké mzdy </a:t>
            </a:r>
            <a:r>
              <a:rPr lang="cs-CZ" dirty="0" smtClean="0"/>
              <a:t>– to vede k nižší </a:t>
            </a:r>
            <a:r>
              <a:rPr lang="cs-CZ" b="1" dirty="0" smtClean="0"/>
              <a:t>konkurenceschopnost</a:t>
            </a:r>
            <a:r>
              <a:rPr lang="cs-CZ" dirty="0" smtClean="0"/>
              <a:t> </a:t>
            </a:r>
            <a:r>
              <a:rPr lang="cs-CZ" dirty="0" err="1" smtClean="0"/>
              <a:t>indu</a:t>
            </a:r>
            <a:r>
              <a:rPr lang="cs-CZ" dirty="0" smtClean="0"/>
              <a:t>. produkce;</a:t>
            </a:r>
          </a:p>
          <a:p>
            <a:r>
              <a:rPr lang="cs-CZ" b="1" dirty="0" smtClean="0"/>
              <a:t>Férová cena </a:t>
            </a:r>
            <a:r>
              <a:rPr lang="cs-CZ" dirty="0" smtClean="0"/>
              <a:t>obilí 80šil. za 219kg (</a:t>
            </a:r>
            <a:r>
              <a:rPr lang="cs-CZ" dirty="0" err="1" smtClean="0"/>
              <a:t>Malthus</a:t>
            </a:r>
            <a:r>
              <a:rPr lang="cs-CZ" dirty="0" smtClean="0"/>
              <a:t>) vs. Ricardo a </a:t>
            </a:r>
            <a:r>
              <a:rPr lang="cs-CZ" dirty="0" err="1" smtClean="0"/>
              <a:t>Torrens</a:t>
            </a:r>
            <a:r>
              <a:rPr lang="cs-CZ" dirty="0" smtClean="0"/>
              <a:t> (obětovaná </a:t>
            </a:r>
            <a:r>
              <a:rPr lang="cs-CZ" b="1" dirty="0" smtClean="0"/>
              <a:t>příležitost</a:t>
            </a:r>
            <a:r>
              <a:rPr lang="cs-CZ" dirty="0" smtClean="0"/>
              <a:t>);</a:t>
            </a:r>
          </a:p>
          <a:p>
            <a:endParaRPr lang="cs-CZ" sz="1700" b="1" dirty="0" smtClean="0"/>
          </a:p>
          <a:p>
            <a:r>
              <a:rPr lang="cs-CZ" b="1" dirty="0" smtClean="0"/>
              <a:t>Obilné zákony </a:t>
            </a:r>
            <a:r>
              <a:rPr lang="cs-CZ" dirty="0" smtClean="0"/>
              <a:t>(</a:t>
            </a:r>
            <a:r>
              <a:rPr lang="cs-CZ" dirty="0" err="1" smtClean="0"/>
              <a:t>Importation</a:t>
            </a:r>
            <a:r>
              <a:rPr lang="cs-CZ" dirty="0" smtClean="0"/>
              <a:t> </a:t>
            </a:r>
            <a:r>
              <a:rPr lang="cs-CZ" dirty="0" err="1" smtClean="0"/>
              <a:t>act</a:t>
            </a:r>
            <a:r>
              <a:rPr lang="cs-CZ" dirty="0" smtClean="0"/>
              <a:t> 1815) – </a:t>
            </a:r>
            <a:r>
              <a:rPr lang="cs-CZ" b="1" dirty="0" smtClean="0"/>
              <a:t>proměnlivé clo </a:t>
            </a:r>
            <a:r>
              <a:rPr lang="cs-CZ" dirty="0" smtClean="0"/>
              <a:t>(cena do 53š clo 34š, cena nad 72š clo 1š); </a:t>
            </a:r>
            <a:r>
              <a:rPr lang="cs-CZ" b="1" dirty="0" smtClean="0"/>
              <a:t>neúroda</a:t>
            </a:r>
            <a:r>
              <a:rPr lang="cs-CZ" dirty="0" smtClean="0"/>
              <a:t> </a:t>
            </a:r>
            <a:r>
              <a:rPr lang="cs-CZ" b="1" dirty="0" smtClean="0"/>
              <a:t>1845</a:t>
            </a:r>
            <a:r>
              <a:rPr lang="cs-CZ" dirty="0" smtClean="0"/>
              <a:t> (Irsko) – </a:t>
            </a:r>
            <a:r>
              <a:rPr lang="cs-CZ" b="1" dirty="0" smtClean="0">
                <a:solidFill>
                  <a:srgbClr val="0070C0"/>
                </a:solidFill>
              </a:rPr>
              <a:t>zrušení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OZ;</a:t>
            </a:r>
          </a:p>
          <a:p>
            <a:pPr lvl="1"/>
            <a:r>
              <a:rPr lang="cs-CZ" b="1" dirty="0" smtClean="0"/>
              <a:t>Proč</a:t>
            </a:r>
            <a:r>
              <a:rPr lang="cs-CZ" dirty="0" smtClean="0"/>
              <a:t>? Robert </a:t>
            </a:r>
            <a:r>
              <a:rPr lang="cs-CZ" dirty="0" err="1" smtClean="0"/>
              <a:t>Peel</a:t>
            </a:r>
            <a:r>
              <a:rPr lang="cs-CZ" dirty="0" smtClean="0"/>
              <a:t> (PM) chtěl </a:t>
            </a:r>
            <a:r>
              <a:rPr lang="cs-CZ" b="1" dirty="0" smtClean="0"/>
              <a:t>zabránit</a:t>
            </a:r>
            <a:r>
              <a:rPr lang="cs-CZ" dirty="0" smtClean="0"/>
              <a:t> větším </a:t>
            </a:r>
            <a:r>
              <a:rPr lang="cs-CZ" b="1" dirty="0" smtClean="0"/>
              <a:t>změnám</a:t>
            </a:r>
            <a:r>
              <a:rPr lang="cs-CZ" dirty="0" smtClean="0"/>
              <a:t> (rok 1848 v E); </a:t>
            </a:r>
            <a:r>
              <a:rPr lang="cs-CZ" b="1" dirty="0" smtClean="0"/>
              <a:t>průmysl</a:t>
            </a:r>
            <a:r>
              <a:rPr lang="cs-CZ" dirty="0" smtClean="0"/>
              <a:t> měl zájem na </a:t>
            </a:r>
            <a:r>
              <a:rPr lang="cs-CZ" b="1" dirty="0" smtClean="0"/>
              <a:t>nízkých</a:t>
            </a:r>
            <a:r>
              <a:rPr lang="cs-CZ" dirty="0" smtClean="0"/>
              <a:t> </a:t>
            </a:r>
            <a:r>
              <a:rPr lang="cs-CZ" b="1" dirty="0" smtClean="0"/>
              <a:t>mzdách</a:t>
            </a:r>
            <a:r>
              <a:rPr lang="cs-CZ" dirty="0" smtClean="0"/>
              <a:t>; další argument: větší </a:t>
            </a:r>
            <a:r>
              <a:rPr lang="cs-CZ" b="1" dirty="0" smtClean="0"/>
              <a:t>disponibilní příjem </a:t>
            </a:r>
            <a:r>
              <a:rPr lang="cs-CZ" dirty="0" smtClean="0"/>
              <a:t>– poptávka po </a:t>
            </a:r>
            <a:r>
              <a:rPr lang="cs-CZ" dirty="0" err="1" smtClean="0"/>
              <a:t>indu.prod</a:t>
            </a:r>
            <a:r>
              <a:rPr lang="cs-CZ" dirty="0" smtClean="0"/>
              <a:t>. (pro </a:t>
            </a:r>
            <a:r>
              <a:rPr lang="cs-CZ" dirty="0" err="1" smtClean="0"/>
              <a:t>prům</a:t>
            </a:r>
            <a:r>
              <a:rPr lang="cs-CZ" dirty="0" smtClean="0"/>
              <a:t>. příznivé i </a:t>
            </a:r>
            <a:r>
              <a:rPr lang="cs-CZ" dirty="0" err="1" smtClean="0"/>
              <a:t>ToT</a:t>
            </a:r>
            <a:r>
              <a:rPr lang="cs-CZ" dirty="0" smtClean="0"/>
              <a:t>);</a:t>
            </a:r>
          </a:p>
          <a:p>
            <a:endParaRPr lang="cs-CZ" sz="1700" b="1" dirty="0" smtClean="0"/>
          </a:p>
          <a:p>
            <a:r>
              <a:rPr lang="cs-CZ" b="1" dirty="0" smtClean="0"/>
              <a:t>Mimo GB </a:t>
            </a:r>
            <a:r>
              <a:rPr lang="cs-CZ" dirty="0" smtClean="0"/>
              <a:t>lobují </a:t>
            </a:r>
            <a:r>
              <a:rPr lang="cs-CZ" b="1" dirty="0" smtClean="0"/>
              <a:t>pro </a:t>
            </a:r>
            <a:r>
              <a:rPr lang="cs-CZ" b="1" dirty="0" smtClean="0">
                <a:solidFill>
                  <a:srgbClr val="0070C0"/>
                </a:solidFill>
              </a:rPr>
              <a:t>FT </a:t>
            </a:r>
            <a:r>
              <a:rPr lang="cs-CZ" dirty="0" smtClean="0">
                <a:solidFill>
                  <a:srgbClr val="0070C0"/>
                </a:solidFill>
              </a:rPr>
              <a:t>spíše </a:t>
            </a:r>
            <a:r>
              <a:rPr lang="cs-CZ" b="1" dirty="0" smtClean="0">
                <a:solidFill>
                  <a:srgbClr val="0070C0"/>
                </a:solidFill>
              </a:rPr>
              <a:t>AGRI</a:t>
            </a:r>
            <a:r>
              <a:rPr lang="cs-CZ" dirty="0" smtClean="0"/>
              <a:t>; v </a:t>
            </a:r>
            <a:r>
              <a:rPr lang="cs-CZ" b="1" dirty="0" smtClean="0"/>
              <a:t>GB</a:t>
            </a:r>
            <a:r>
              <a:rPr lang="cs-CZ" dirty="0" smtClean="0"/>
              <a:t> přesun faktorů z AGRI </a:t>
            </a:r>
            <a:r>
              <a:rPr lang="cs-CZ" b="1" dirty="0" smtClean="0"/>
              <a:t>do INDU </a:t>
            </a:r>
            <a:r>
              <a:rPr lang="cs-CZ" dirty="0" smtClean="0"/>
              <a:t>(přesun do </a:t>
            </a:r>
            <a:r>
              <a:rPr lang="cs-CZ" dirty="0" err="1" smtClean="0"/>
              <a:t>živoč</a:t>
            </a:r>
            <a:r>
              <a:rPr lang="cs-CZ" dirty="0" smtClean="0"/>
              <a:t>., -28,5% rozlohy půdy do 1885, dováženo až </a:t>
            </a:r>
            <a:r>
              <a:rPr lang="cs-CZ" b="1" dirty="0" smtClean="0"/>
              <a:t>65% pšenice </a:t>
            </a:r>
            <a:r>
              <a:rPr lang="cs-CZ" dirty="0" smtClean="0"/>
              <a:t>a 45% obilí; cena 31š v 1886);</a:t>
            </a:r>
          </a:p>
          <a:p>
            <a:pPr lvl="1"/>
            <a:r>
              <a:rPr lang="cs-CZ" dirty="0" smtClean="0"/>
              <a:t>1840 v GB </a:t>
            </a:r>
            <a:r>
              <a:rPr lang="cs-CZ" b="1" dirty="0" smtClean="0"/>
              <a:t>47,3% mužů </a:t>
            </a:r>
            <a:r>
              <a:rPr lang="cs-CZ" dirty="0" smtClean="0"/>
              <a:t>v </a:t>
            </a:r>
            <a:r>
              <a:rPr lang="cs-CZ" b="1" dirty="0" smtClean="0"/>
              <a:t>INDU</a:t>
            </a:r>
            <a:r>
              <a:rPr lang="cs-CZ" dirty="0" smtClean="0"/>
              <a:t> (E 25,3%) – posilování </a:t>
            </a:r>
            <a:r>
              <a:rPr lang="cs-CZ" b="1" dirty="0" smtClean="0"/>
              <a:t>politického vlivu </a:t>
            </a:r>
            <a:r>
              <a:rPr lang="cs-CZ" b="1" dirty="0" err="1" smtClean="0"/>
              <a:t>prům</a:t>
            </a:r>
            <a:r>
              <a:rPr lang="cs-CZ" dirty="0" smtClean="0"/>
              <a:t>. (+zapojení šlechty do </a:t>
            </a:r>
            <a:r>
              <a:rPr lang="cs-CZ" b="1" dirty="0" smtClean="0"/>
              <a:t>finančního sektoru </a:t>
            </a:r>
            <a:r>
              <a:rPr lang="cs-CZ" dirty="0" smtClean="0"/>
              <a:t>– pro </a:t>
            </a:r>
            <a:r>
              <a:rPr lang="cs-CZ" b="1" dirty="0" err="1" smtClean="0"/>
              <a:t>inegraci</a:t>
            </a:r>
            <a:r>
              <a:rPr lang="cs-CZ" b="1" dirty="0" smtClean="0"/>
              <a:t> SE</a:t>
            </a:r>
            <a:r>
              <a:rPr lang="cs-CZ" dirty="0" smtClean="0"/>
              <a:t>) – </a:t>
            </a:r>
            <a:r>
              <a:rPr lang="cs-CZ" dirty="0" err="1" smtClean="0"/>
              <a:t>indu</a:t>
            </a:r>
            <a:r>
              <a:rPr lang="cs-CZ" dirty="0" smtClean="0"/>
              <a:t> je </a:t>
            </a:r>
            <a:r>
              <a:rPr lang="cs-CZ" b="1" dirty="0" smtClean="0"/>
              <a:t>EO</a:t>
            </a:r>
            <a:r>
              <a:rPr lang="cs-CZ" dirty="0" smtClean="0"/>
              <a:t>… v 1831 již 14,3% GB produkce na export, 49% INDU produkce!</a:t>
            </a:r>
          </a:p>
          <a:p>
            <a:pPr lvl="1"/>
            <a:endParaRPr lang="cs-CZ" sz="1700" dirty="0" smtClean="0"/>
          </a:p>
          <a:p>
            <a:r>
              <a:rPr lang="cs-CZ" dirty="0" smtClean="0"/>
              <a:t>Nutné udržet </a:t>
            </a:r>
            <a:r>
              <a:rPr lang="cs-CZ" b="1" dirty="0" smtClean="0"/>
              <a:t>zahraniční </a:t>
            </a:r>
            <a:r>
              <a:rPr lang="cs-CZ" b="1" dirty="0" smtClean="0">
                <a:solidFill>
                  <a:srgbClr val="0070C0"/>
                </a:solidFill>
              </a:rPr>
              <a:t>trhy otevřené </a:t>
            </a:r>
            <a:r>
              <a:rPr lang="cs-CZ" dirty="0" smtClean="0"/>
              <a:t>(odbyt produkce moderních továren) + zajistit </a:t>
            </a:r>
            <a:r>
              <a:rPr lang="cs-CZ" b="1" dirty="0" smtClean="0"/>
              <a:t>infrastrukturu</a:t>
            </a:r>
            <a:r>
              <a:rPr lang="cs-CZ" dirty="0" smtClean="0"/>
              <a:t> </a:t>
            </a:r>
            <a:r>
              <a:rPr lang="cs-CZ" b="1" dirty="0" smtClean="0"/>
              <a:t>IT</a:t>
            </a:r>
            <a:r>
              <a:rPr lang="cs-CZ" dirty="0" smtClean="0"/>
              <a:t> (možnost nakrmit vlastní populaci a </a:t>
            </a:r>
            <a:r>
              <a:rPr lang="cs-CZ" dirty="0" err="1" smtClean="0"/>
              <a:t>prům</a:t>
            </a:r>
            <a:r>
              <a:rPr lang="cs-CZ" dirty="0" smtClean="0"/>
              <a:t>.); </a:t>
            </a:r>
          </a:p>
          <a:p>
            <a:pPr lvl="1"/>
            <a:r>
              <a:rPr lang="cs-CZ" b="1" dirty="0" smtClean="0"/>
              <a:t>R. </a:t>
            </a:r>
            <a:r>
              <a:rPr lang="cs-CZ" b="1" dirty="0" err="1" smtClean="0"/>
              <a:t>Cobden</a:t>
            </a:r>
            <a:r>
              <a:rPr lang="cs-CZ" dirty="0" smtClean="0"/>
              <a:t> (MP) se setkává s </a:t>
            </a:r>
            <a:r>
              <a:rPr lang="cs-CZ" b="1" dirty="0" smtClean="0"/>
              <a:t>Napoleonem III.</a:t>
            </a:r>
            <a:r>
              <a:rPr lang="cs-CZ" dirty="0" smtClean="0"/>
              <a:t> (FRA reflektují pozitivní vývoj v GB -&gt; FT) – </a:t>
            </a:r>
            <a:r>
              <a:rPr lang="cs-CZ" b="1" dirty="0" smtClean="0"/>
              <a:t>bezpečnostní</a:t>
            </a:r>
            <a:r>
              <a:rPr lang="cs-CZ" dirty="0" smtClean="0"/>
              <a:t> </a:t>
            </a:r>
            <a:r>
              <a:rPr lang="cs-CZ" b="1" dirty="0" smtClean="0"/>
              <a:t>argument</a:t>
            </a:r>
            <a:r>
              <a:rPr lang="cs-CZ" dirty="0" smtClean="0"/>
              <a:t> (FRA méně závislá na IT); </a:t>
            </a:r>
          </a:p>
          <a:p>
            <a:pPr lvl="1"/>
            <a:r>
              <a:rPr lang="cs-CZ" dirty="0" smtClean="0"/>
              <a:t>přesto </a:t>
            </a:r>
            <a:r>
              <a:rPr lang="cs-CZ" b="1" dirty="0" smtClean="0"/>
              <a:t>C-CH dohoda 1860 </a:t>
            </a:r>
            <a:r>
              <a:rPr lang="cs-CZ" dirty="0" smtClean="0"/>
              <a:t>(snížení dovozních cel FRA na 30% a GB na víno a </a:t>
            </a:r>
            <a:r>
              <a:rPr lang="cs-CZ" dirty="0" err="1" smtClean="0"/>
              <a:t>exp.uhlí</a:t>
            </a:r>
            <a:r>
              <a:rPr lang="cs-CZ" dirty="0" smtClean="0"/>
              <a:t>) + </a:t>
            </a:r>
            <a:r>
              <a:rPr lang="cs-CZ" b="1" dirty="0" smtClean="0"/>
              <a:t>MFN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C-CH základem pro </a:t>
            </a:r>
            <a:r>
              <a:rPr lang="cs-CZ" b="1" dirty="0" smtClean="0"/>
              <a:t>následné bilaterální dohody </a:t>
            </a:r>
            <a:r>
              <a:rPr lang="cs-CZ" dirty="0" smtClean="0"/>
              <a:t>– pokles cel v obchodu mezi hlavními ekonomikami;</a:t>
            </a:r>
          </a:p>
          <a:p>
            <a:endParaRPr lang="cs-CZ" sz="1700" dirty="0" smtClean="0"/>
          </a:p>
          <a:p>
            <a:r>
              <a:rPr lang="cs-CZ" dirty="0" smtClean="0"/>
              <a:t>Nejvíce liberalizovaly </a:t>
            </a:r>
            <a:r>
              <a:rPr lang="cs-CZ" b="1" dirty="0" smtClean="0">
                <a:solidFill>
                  <a:srgbClr val="0070C0"/>
                </a:solidFill>
              </a:rPr>
              <a:t>malé státy </a:t>
            </a:r>
            <a:r>
              <a:rPr lang="cs-CZ" dirty="0" smtClean="0"/>
              <a:t>(NED, BEL, SWI, DEN); znatelně </a:t>
            </a:r>
            <a:r>
              <a:rPr lang="cs-CZ" b="1" dirty="0" smtClean="0"/>
              <a:t>FRA</a:t>
            </a:r>
            <a:r>
              <a:rPr lang="cs-CZ" dirty="0" smtClean="0"/>
              <a:t> a </a:t>
            </a:r>
            <a:r>
              <a:rPr lang="cs-CZ" b="1" dirty="0" smtClean="0"/>
              <a:t>GER</a:t>
            </a:r>
            <a:r>
              <a:rPr lang="cs-CZ" dirty="0" smtClean="0"/>
              <a:t>; mimo E AUS a CAN (ne </a:t>
            </a:r>
            <a:r>
              <a:rPr lang="cs-CZ" b="1" dirty="0" smtClean="0">
                <a:solidFill>
                  <a:srgbClr val="0070C0"/>
                </a:solidFill>
              </a:rPr>
              <a:t>US</a:t>
            </a:r>
            <a:r>
              <a:rPr lang="cs-CZ" dirty="0" smtClean="0"/>
              <a:t>);</a:t>
            </a:r>
          </a:p>
          <a:p>
            <a:pPr lvl="1"/>
            <a:r>
              <a:rPr lang="cs-CZ" b="1" dirty="0" smtClean="0"/>
              <a:t>suroviny</a:t>
            </a:r>
            <a:r>
              <a:rPr lang="cs-CZ" dirty="0" smtClean="0"/>
              <a:t> z </a:t>
            </a:r>
            <a:r>
              <a:rPr lang="cs-CZ" b="1" dirty="0" smtClean="0"/>
              <a:t>AUS, KAN, RUS </a:t>
            </a:r>
            <a:r>
              <a:rPr lang="cs-CZ" dirty="0" smtClean="0"/>
              <a:t>mění trh – </a:t>
            </a:r>
            <a:r>
              <a:rPr lang="cs-CZ" b="1" dirty="0" smtClean="0"/>
              <a:t>protekcionistické</a:t>
            </a:r>
            <a:r>
              <a:rPr lang="cs-CZ" dirty="0" smtClean="0"/>
              <a:t> </a:t>
            </a:r>
            <a:r>
              <a:rPr lang="cs-CZ" b="1" dirty="0" smtClean="0"/>
              <a:t>tendence</a:t>
            </a:r>
            <a:r>
              <a:rPr lang="cs-CZ" dirty="0" smtClean="0"/>
              <a:t> – GER a FRA – od 80.let opět růst cel;</a:t>
            </a:r>
          </a:p>
          <a:p>
            <a:endParaRPr lang="cs-CZ" sz="1700" dirty="0" smtClean="0"/>
          </a:p>
          <a:p>
            <a:r>
              <a:rPr lang="cs-CZ" dirty="0" smtClean="0"/>
              <a:t>V </a:t>
            </a:r>
            <a:r>
              <a:rPr lang="cs-CZ" b="1" dirty="0" smtClean="0"/>
              <a:t>GB pokračování </a:t>
            </a:r>
            <a:r>
              <a:rPr lang="cs-CZ" dirty="0" smtClean="0"/>
              <a:t>liberální TP (</a:t>
            </a:r>
            <a:r>
              <a:rPr lang="cs-CZ" b="1" dirty="0" smtClean="0"/>
              <a:t>malý AGRI </a:t>
            </a:r>
            <a:r>
              <a:rPr lang="cs-CZ" dirty="0" smtClean="0"/>
              <a:t>sektor); </a:t>
            </a:r>
          </a:p>
          <a:p>
            <a:pPr lvl="1"/>
            <a:r>
              <a:rPr lang="cs-CZ" dirty="0" smtClean="0"/>
              <a:t>vzhledem k </a:t>
            </a:r>
            <a:r>
              <a:rPr lang="cs-CZ" b="1" dirty="0" smtClean="0"/>
              <a:t>vytlačování</a:t>
            </a:r>
            <a:r>
              <a:rPr lang="cs-CZ" dirty="0" smtClean="0"/>
              <a:t> </a:t>
            </a:r>
            <a:r>
              <a:rPr lang="cs-CZ" b="1" dirty="0" smtClean="0"/>
              <a:t>GB</a:t>
            </a:r>
            <a:r>
              <a:rPr lang="cs-CZ" dirty="0" smtClean="0"/>
              <a:t> tovární produkce </a:t>
            </a:r>
            <a:r>
              <a:rPr lang="cs-CZ" b="1" dirty="0" smtClean="0"/>
              <a:t>z </a:t>
            </a:r>
            <a:r>
              <a:rPr lang="cs-CZ" b="1" dirty="0" err="1" smtClean="0"/>
              <a:t>kont.E</a:t>
            </a:r>
            <a:r>
              <a:rPr lang="cs-CZ" dirty="0" smtClean="0"/>
              <a:t>, </a:t>
            </a:r>
            <a:r>
              <a:rPr lang="cs-CZ" b="1" dirty="0" smtClean="0"/>
              <a:t>reorientace</a:t>
            </a:r>
            <a:r>
              <a:rPr lang="cs-CZ" dirty="0" smtClean="0"/>
              <a:t> na mimo E regiony; významná role </a:t>
            </a:r>
            <a:r>
              <a:rPr lang="cs-CZ" b="1" dirty="0" smtClean="0">
                <a:solidFill>
                  <a:srgbClr val="0070C0"/>
                </a:solidFill>
              </a:rPr>
              <a:t>reexportu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koloniálu a surovin z mimo E (export </a:t>
            </a:r>
            <a:r>
              <a:rPr lang="cs-CZ" dirty="0" err="1"/>
              <a:t>nezprac</a:t>
            </a:r>
            <a:r>
              <a:rPr lang="cs-CZ" dirty="0" smtClean="0"/>
              <a:t>. 57%);</a:t>
            </a:r>
          </a:p>
          <a:p>
            <a:pPr lvl="1"/>
            <a:r>
              <a:rPr lang="cs-CZ" b="1" dirty="0" err="1"/>
              <a:t>d</a:t>
            </a:r>
            <a:r>
              <a:rPr lang="cs-CZ" b="1" dirty="0" err="1" smtClean="0"/>
              <a:t>ezindustrialiace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Asie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pokles dovozů </a:t>
            </a:r>
            <a:r>
              <a:rPr lang="cs-CZ" dirty="0" err="1" smtClean="0"/>
              <a:t>manuf</a:t>
            </a:r>
            <a:r>
              <a:rPr lang="cs-CZ" dirty="0" smtClean="0"/>
              <a:t>. (IND  z 33% 1700 na 1,1% v 1814); dovoz potravin (33% i mírné pásmo) a surovin (68% dovozu z US bavlna);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6794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Imperializmus v Asii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Indie</a:t>
            </a:r>
            <a:r>
              <a:rPr lang="cs-CZ" dirty="0" smtClean="0"/>
              <a:t>: 209 mil </a:t>
            </a:r>
            <a:r>
              <a:rPr lang="cs-CZ" dirty="0"/>
              <a:t>obyvatel </a:t>
            </a:r>
            <a:r>
              <a:rPr lang="cs-CZ" dirty="0" smtClean="0"/>
              <a:t>v 1820 a 284 mil v 1900; </a:t>
            </a:r>
            <a:r>
              <a:rPr lang="cs-CZ" b="1" dirty="0" smtClean="0"/>
              <a:t>EIC</a:t>
            </a:r>
            <a:r>
              <a:rPr lang="cs-CZ" dirty="0" smtClean="0"/>
              <a:t> nejvýznamnější obchodně- politická organizace v oblasti (ztráta monopolu 1813); </a:t>
            </a:r>
          </a:p>
          <a:p>
            <a:r>
              <a:rPr lang="cs-CZ" dirty="0" smtClean="0"/>
              <a:t>Cílem EIC </a:t>
            </a:r>
            <a:r>
              <a:rPr lang="cs-CZ" b="1" dirty="0" smtClean="0"/>
              <a:t>zisk pro akcionáře</a:t>
            </a:r>
            <a:r>
              <a:rPr lang="cs-CZ" dirty="0" smtClean="0"/>
              <a:t>; od 1793 výběr daní v Bengálsku přes zprostředkovatele – </a:t>
            </a:r>
            <a:r>
              <a:rPr lang="cs-CZ" b="1" dirty="0" smtClean="0"/>
              <a:t>odliv</a:t>
            </a:r>
            <a:r>
              <a:rPr lang="cs-CZ" dirty="0" smtClean="0"/>
              <a:t> </a:t>
            </a:r>
            <a:r>
              <a:rPr lang="cs-CZ" b="1" dirty="0" smtClean="0"/>
              <a:t>hotovosti</a:t>
            </a:r>
            <a:r>
              <a:rPr lang="cs-CZ" dirty="0" smtClean="0"/>
              <a:t> do GB; </a:t>
            </a:r>
            <a:r>
              <a:rPr lang="cs-CZ" b="1" dirty="0" smtClean="0"/>
              <a:t>náklady správy </a:t>
            </a:r>
            <a:r>
              <a:rPr lang="cs-CZ" dirty="0" smtClean="0"/>
              <a:t>a obrany zatěžují spravované území, indické administrativy si půjčují na hrazení závazků EIC (1805 jen 31tis. Britů v Indii);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Otevření trhu </a:t>
            </a:r>
            <a:r>
              <a:rPr lang="cs-CZ" dirty="0" smtClean="0"/>
              <a:t>– </a:t>
            </a:r>
            <a:r>
              <a:rPr lang="cs-CZ" b="1" dirty="0" smtClean="0"/>
              <a:t>dovoz</a:t>
            </a:r>
            <a:r>
              <a:rPr lang="cs-CZ" dirty="0" smtClean="0"/>
              <a:t> strojní </a:t>
            </a:r>
            <a:r>
              <a:rPr lang="cs-CZ" b="1" dirty="0" smtClean="0"/>
              <a:t>bavlněné</a:t>
            </a:r>
            <a:r>
              <a:rPr lang="cs-CZ" dirty="0" smtClean="0"/>
              <a:t> </a:t>
            </a:r>
            <a:r>
              <a:rPr lang="cs-CZ" b="1" dirty="0" smtClean="0"/>
              <a:t>produkce</a:t>
            </a:r>
            <a:r>
              <a:rPr lang="cs-CZ" dirty="0" smtClean="0"/>
              <a:t> (z 800k y. v 1814 na 51mil.y. v 1830 a 1mld.y. 1870) – nejde ale o konec místní výroby (existuje vedle moderní produkce);</a:t>
            </a:r>
          </a:p>
          <a:p>
            <a:endParaRPr lang="cs-CZ" sz="1300" dirty="0" smtClean="0"/>
          </a:p>
          <a:p>
            <a:r>
              <a:rPr lang="cs-CZ" dirty="0" smtClean="0"/>
              <a:t>Od 1820 hlavní exporty </a:t>
            </a:r>
            <a:r>
              <a:rPr lang="cs-CZ" b="1" dirty="0" smtClean="0"/>
              <a:t>indigo</a:t>
            </a:r>
            <a:r>
              <a:rPr lang="cs-CZ" dirty="0" smtClean="0"/>
              <a:t> a </a:t>
            </a:r>
            <a:r>
              <a:rPr lang="cs-CZ" b="1" dirty="0" smtClean="0"/>
              <a:t>opium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opium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od 1830 33% exportu, další </a:t>
            </a:r>
            <a:r>
              <a:rPr lang="cs-CZ" b="1" dirty="0" smtClean="0"/>
              <a:t>rýže</a:t>
            </a:r>
            <a:r>
              <a:rPr lang="cs-CZ" dirty="0" smtClean="0"/>
              <a:t>, </a:t>
            </a:r>
            <a:r>
              <a:rPr lang="cs-CZ" b="1" dirty="0" smtClean="0"/>
              <a:t>cukr</a:t>
            </a:r>
            <a:r>
              <a:rPr lang="cs-CZ" dirty="0" smtClean="0"/>
              <a:t>, </a:t>
            </a:r>
            <a:r>
              <a:rPr lang="cs-CZ" b="1" dirty="0" smtClean="0"/>
              <a:t>čaj</a:t>
            </a:r>
            <a:r>
              <a:rPr lang="cs-CZ" dirty="0" smtClean="0"/>
              <a:t>, </a:t>
            </a:r>
            <a:r>
              <a:rPr lang="cs-CZ" b="1" dirty="0" smtClean="0"/>
              <a:t>juta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/>
              <a:t>vzpoura</a:t>
            </a:r>
            <a:r>
              <a:rPr lang="cs-CZ" dirty="0" smtClean="0"/>
              <a:t> bengálské armády 1857 – přechod pod GB;</a:t>
            </a:r>
          </a:p>
          <a:p>
            <a:endParaRPr lang="cs-CZ" sz="1500" b="1" dirty="0" smtClean="0"/>
          </a:p>
          <a:p>
            <a:r>
              <a:rPr lang="cs-CZ" b="1" dirty="0" smtClean="0"/>
              <a:t>GB</a:t>
            </a:r>
            <a:r>
              <a:rPr lang="cs-CZ" dirty="0" smtClean="0"/>
              <a:t> 1819 </a:t>
            </a:r>
            <a:r>
              <a:rPr lang="cs-CZ" b="1" dirty="0" smtClean="0"/>
              <a:t>Singapur</a:t>
            </a:r>
            <a:r>
              <a:rPr lang="cs-CZ" dirty="0" smtClean="0"/>
              <a:t>, 1824 </a:t>
            </a:r>
            <a:r>
              <a:rPr lang="cs-CZ" b="1" dirty="0" err="1" smtClean="0"/>
              <a:t>Melaka</a:t>
            </a:r>
            <a:r>
              <a:rPr lang="cs-CZ" dirty="0" smtClean="0"/>
              <a:t>, </a:t>
            </a:r>
            <a:r>
              <a:rPr lang="cs-CZ" b="1" dirty="0" smtClean="0"/>
              <a:t>Malajsie</a:t>
            </a:r>
            <a:r>
              <a:rPr lang="cs-CZ" dirty="0" smtClean="0"/>
              <a:t>, </a:t>
            </a:r>
            <a:r>
              <a:rPr lang="cs-CZ" b="1" dirty="0" smtClean="0"/>
              <a:t>Barma</a:t>
            </a:r>
            <a:r>
              <a:rPr lang="cs-CZ" dirty="0" smtClean="0"/>
              <a:t>… </a:t>
            </a:r>
          </a:p>
          <a:p>
            <a:r>
              <a:rPr lang="cs-CZ" b="1" dirty="0" smtClean="0"/>
              <a:t>FRA</a:t>
            </a:r>
            <a:r>
              <a:rPr lang="cs-CZ" dirty="0" smtClean="0"/>
              <a:t>: </a:t>
            </a:r>
            <a:r>
              <a:rPr lang="cs-CZ" b="1" dirty="0" smtClean="0"/>
              <a:t>Kambodža</a:t>
            </a:r>
            <a:r>
              <a:rPr lang="cs-CZ" dirty="0" smtClean="0"/>
              <a:t>, </a:t>
            </a:r>
            <a:r>
              <a:rPr lang="cs-CZ" b="1" dirty="0" smtClean="0"/>
              <a:t>Laos</a:t>
            </a:r>
            <a:r>
              <a:rPr lang="cs-CZ" dirty="0" smtClean="0"/>
              <a:t> a </a:t>
            </a:r>
            <a:r>
              <a:rPr lang="cs-CZ" b="1" dirty="0" err="1" smtClean="0"/>
              <a:t>Kočinčína</a:t>
            </a:r>
            <a:r>
              <a:rPr lang="cs-CZ" dirty="0" smtClean="0"/>
              <a:t>, Vietnam;</a:t>
            </a:r>
          </a:p>
          <a:p>
            <a:r>
              <a:rPr lang="cs-CZ" dirty="0" smtClean="0"/>
              <a:t>Nejbohatší kolonie – </a:t>
            </a:r>
            <a:r>
              <a:rPr lang="cs-CZ" b="1" dirty="0" smtClean="0"/>
              <a:t>NED</a:t>
            </a:r>
            <a:r>
              <a:rPr lang="cs-CZ" dirty="0" smtClean="0"/>
              <a:t> (během </a:t>
            </a:r>
            <a:r>
              <a:rPr lang="cs-CZ" dirty="0" err="1" smtClean="0"/>
              <a:t>Nap.válek</a:t>
            </a:r>
            <a:r>
              <a:rPr lang="cs-CZ" dirty="0" smtClean="0"/>
              <a:t> VOC zrušena): </a:t>
            </a:r>
          </a:p>
          <a:p>
            <a:pPr lvl="1"/>
            <a:r>
              <a:rPr lang="cs-CZ" dirty="0" smtClean="0"/>
              <a:t>od 1824 Holandská obchodní společnost pro obchod s </a:t>
            </a:r>
            <a:r>
              <a:rPr lang="cs-CZ" b="1" dirty="0" err="1" smtClean="0">
                <a:solidFill>
                  <a:srgbClr val="0070C0"/>
                </a:solidFill>
              </a:rPr>
              <a:t>Indonesií</a:t>
            </a:r>
            <a:r>
              <a:rPr lang="cs-CZ" dirty="0" smtClean="0"/>
              <a:t>; </a:t>
            </a:r>
          </a:p>
          <a:p>
            <a:pPr lvl="1"/>
            <a:r>
              <a:rPr lang="cs-CZ" dirty="0" smtClean="0"/>
              <a:t>od 1830 </a:t>
            </a:r>
            <a:r>
              <a:rPr lang="cs-CZ" b="1" dirty="0" smtClean="0"/>
              <a:t>kultivační systém </a:t>
            </a:r>
            <a:r>
              <a:rPr lang="cs-CZ" dirty="0" smtClean="0"/>
              <a:t>(vesnice vyčlenily půdu na produkci pro NHM – výkup z uměle nízké ceny (občasné hladomory);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867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120\Desktop\EEveGE2012\Obrázky\COLLECTIE_TROPENMUSEUM_Thee-kweekbedden_zonder_afdak_Java_TMnr_10011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36923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959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Mandžuská </a:t>
            </a:r>
            <a:r>
              <a:rPr lang="cs-CZ" sz="3200" b="1" dirty="0" smtClean="0">
                <a:solidFill>
                  <a:srgbClr val="FFC000"/>
                </a:solidFill>
              </a:rPr>
              <a:t>Čína</a:t>
            </a:r>
            <a:r>
              <a:rPr lang="cs-CZ" sz="3200" b="1" dirty="0" smtClean="0"/>
              <a:t> </a:t>
            </a:r>
            <a:r>
              <a:rPr lang="cs-CZ" sz="3200" dirty="0" smtClean="0"/>
              <a:t>a pozemní obchod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04656"/>
          </a:xfrm>
        </p:spPr>
        <p:txBody>
          <a:bodyPr>
            <a:normAutofit fontScale="55000" lnSpcReduction="20000"/>
          </a:bodyPr>
          <a:lstStyle/>
          <a:p>
            <a:r>
              <a:rPr lang="cs-CZ" dirty="0" err="1" smtClean="0"/>
              <a:t>Džurdženi</a:t>
            </a:r>
            <a:r>
              <a:rPr lang="cs-CZ" dirty="0" smtClean="0"/>
              <a:t> -&gt; </a:t>
            </a:r>
            <a:r>
              <a:rPr lang="cs-CZ" b="1" dirty="0" smtClean="0">
                <a:solidFill>
                  <a:srgbClr val="0070C0"/>
                </a:solidFill>
              </a:rPr>
              <a:t>Mandžuové</a:t>
            </a:r>
            <a:r>
              <a:rPr lang="cs-CZ" dirty="0" smtClean="0"/>
              <a:t>; </a:t>
            </a:r>
            <a:r>
              <a:rPr lang="cs-CZ" dirty="0" err="1" smtClean="0"/>
              <a:t>Nurhači</a:t>
            </a:r>
            <a:r>
              <a:rPr lang="cs-CZ" dirty="0" smtClean="0"/>
              <a:t> (1607-1626) a </a:t>
            </a:r>
            <a:r>
              <a:rPr lang="cs-CZ" dirty="0" err="1" smtClean="0"/>
              <a:t>Abachaj</a:t>
            </a:r>
            <a:r>
              <a:rPr lang="cs-CZ" dirty="0" smtClean="0"/>
              <a:t> (1635-1643) ovládli Mongolsko a Koreu; 1635 pečeť chánů a </a:t>
            </a:r>
            <a:r>
              <a:rPr lang="cs-CZ" b="1" dirty="0" smtClean="0"/>
              <a:t>nástupnictví</a:t>
            </a:r>
            <a:r>
              <a:rPr lang="cs-CZ" dirty="0" smtClean="0"/>
              <a:t> k </a:t>
            </a:r>
            <a:r>
              <a:rPr lang="cs-CZ" b="1" dirty="0" err="1" smtClean="0"/>
              <a:t>Jüan</a:t>
            </a:r>
            <a:r>
              <a:rPr lang="cs-CZ" dirty="0" smtClean="0"/>
              <a:t> jako </a:t>
            </a:r>
            <a:r>
              <a:rPr lang="cs-CZ" b="1" dirty="0" err="1" smtClean="0">
                <a:solidFill>
                  <a:srgbClr val="0070C0"/>
                </a:solidFill>
              </a:rPr>
              <a:t>Čhing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Nájezdy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Čínu od </a:t>
            </a:r>
            <a:r>
              <a:rPr lang="cs-CZ" b="1" dirty="0" smtClean="0"/>
              <a:t>1644</a:t>
            </a:r>
            <a:r>
              <a:rPr lang="cs-CZ" dirty="0" smtClean="0"/>
              <a:t>, režim </a:t>
            </a:r>
            <a:r>
              <a:rPr lang="cs-CZ" b="1" dirty="0" smtClean="0"/>
              <a:t>Ming</a:t>
            </a:r>
            <a:r>
              <a:rPr lang="cs-CZ" dirty="0" smtClean="0"/>
              <a:t> čelí </a:t>
            </a:r>
            <a:r>
              <a:rPr lang="cs-CZ" b="1" dirty="0" smtClean="0"/>
              <a:t>povstáním</a:t>
            </a:r>
            <a:r>
              <a:rPr lang="cs-CZ" dirty="0" smtClean="0"/>
              <a:t> a </a:t>
            </a:r>
            <a:r>
              <a:rPr lang="cs-CZ" b="1" dirty="0" smtClean="0"/>
              <a:t>zve</a:t>
            </a:r>
            <a:r>
              <a:rPr lang="cs-CZ" dirty="0" smtClean="0"/>
              <a:t> Mandžui do severní Číny – ti rozdrtili povstání a </a:t>
            </a:r>
            <a:r>
              <a:rPr lang="cs-CZ" b="1" dirty="0" smtClean="0"/>
              <a:t>zmocnili</a:t>
            </a:r>
            <a:r>
              <a:rPr lang="cs-CZ" dirty="0" smtClean="0"/>
              <a:t> se </a:t>
            </a:r>
            <a:r>
              <a:rPr lang="cs-CZ" b="1" dirty="0" smtClean="0"/>
              <a:t>severu</a:t>
            </a:r>
            <a:r>
              <a:rPr lang="cs-CZ" dirty="0" smtClean="0"/>
              <a:t> Číny;</a:t>
            </a:r>
          </a:p>
          <a:p>
            <a:r>
              <a:rPr lang="cs-CZ" dirty="0" smtClean="0"/>
              <a:t>V 80. letech 17st. </a:t>
            </a:r>
            <a:r>
              <a:rPr lang="cs-CZ" b="1" dirty="0" smtClean="0">
                <a:solidFill>
                  <a:srgbClr val="0070C0"/>
                </a:solidFill>
              </a:rPr>
              <a:t>dobyli Čínu</a:t>
            </a:r>
            <a:r>
              <a:rPr lang="cs-CZ" dirty="0" smtClean="0">
                <a:solidFill>
                  <a:srgbClr val="0070C0"/>
                </a:solidFill>
              </a:rPr>
              <a:t>, </a:t>
            </a:r>
            <a:r>
              <a:rPr lang="cs-CZ" dirty="0" smtClean="0"/>
              <a:t>odpor </a:t>
            </a:r>
            <a:r>
              <a:rPr lang="cs-CZ" b="1" dirty="0" smtClean="0"/>
              <a:t>loajalistů Ming </a:t>
            </a:r>
            <a:r>
              <a:rPr lang="cs-CZ" dirty="0" smtClean="0"/>
              <a:t>v </a:t>
            </a:r>
            <a:r>
              <a:rPr lang="cs-CZ" b="1" dirty="0" smtClean="0"/>
              <a:t>jižní</a:t>
            </a:r>
            <a:r>
              <a:rPr lang="cs-CZ" dirty="0" smtClean="0"/>
              <a:t> </a:t>
            </a:r>
            <a:r>
              <a:rPr lang="cs-CZ" b="1" dirty="0"/>
              <a:t>Č</a:t>
            </a:r>
            <a:r>
              <a:rPr lang="cs-CZ" b="1" dirty="0" smtClean="0"/>
              <a:t>íně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„</a:t>
            </a:r>
            <a:r>
              <a:rPr lang="cs-CZ" b="1" dirty="0" smtClean="0">
                <a:solidFill>
                  <a:srgbClr val="0070C0"/>
                </a:solidFill>
              </a:rPr>
              <a:t>Dynamičtí</a:t>
            </a:r>
            <a:r>
              <a:rPr lang="cs-CZ" b="1" dirty="0" smtClean="0"/>
              <a:t>“ císaři: </a:t>
            </a:r>
          </a:p>
          <a:p>
            <a:pPr lvl="1"/>
            <a:r>
              <a:rPr lang="cs-CZ" sz="2900" dirty="0" smtClean="0"/>
              <a:t>zničili </a:t>
            </a:r>
            <a:r>
              <a:rPr lang="cs-CZ" sz="2900" b="1" dirty="0" err="1" smtClean="0"/>
              <a:t>Ojratskou</a:t>
            </a:r>
            <a:r>
              <a:rPr lang="cs-CZ" sz="2900" b="1" dirty="0" smtClean="0"/>
              <a:t> říši </a:t>
            </a:r>
            <a:r>
              <a:rPr lang="cs-CZ" sz="2900" dirty="0" smtClean="0"/>
              <a:t>a </a:t>
            </a:r>
            <a:r>
              <a:rPr lang="cs-CZ" sz="2900" b="1" dirty="0" smtClean="0"/>
              <a:t>západní Mongoly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b="1" dirty="0" smtClean="0"/>
              <a:t>náklonost</a:t>
            </a:r>
            <a:r>
              <a:rPr lang="cs-CZ" sz="2900" dirty="0" smtClean="0"/>
              <a:t> čínských vzdělanců, přijali </a:t>
            </a:r>
            <a:r>
              <a:rPr lang="cs-CZ" sz="2900" b="1" dirty="0" smtClean="0"/>
              <a:t>čínskou administrativu</a:t>
            </a:r>
            <a:r>
              <a:rPr lang="cs-CZ" sz="2900" dirty="0" smtClean="0"/>
              <a:t>, udrželi </a:t>
            </a:r>
            <a:r>
              <a:rPr lang="cs-CZ" sz="2900" b="1" dirty="0" smtClean="0"/>
              <a:t>kulturu a identitu </a:t>
            </a:r>
            <a:r>
              <a:rPr lang="cs-CZ" sz="2900" dirty="0" smtClean="0"/>
              <a:t>(duální vedení úřadů a zákaz sňatků);</a:t>
            </a:r>
          </a:p>
          <a:p>
            <a:pPr lvl="1"/>
            <a:r>
              <a:rPr lang="cs-CZ" sz="2900" dirty="0"/>
              <a:t>m</a:t>
            </a:r>
            <a:r>
              <a:rPr lang="cs-CZ" sz="2900" dirty="0" smtClean="0"/>
              <a:t>ísto spoléhání na </a:t>
            </a:r>
            <a:r>
              <a:rPr lang="cs-CZ" sz="2900" b="1" dirty="0" smtClean="0"/>
              <a:t>zeď</a:t>
            </a:r>
            <a:r>
              <a:rPr lang="cs-CZ" sz="2900" dirty="0" smtClean="0"/>
              <a:t> zničili </a:t>
            </a:r>
            <a:r>
              <a:rPr lang="cs-CZ" sz="2900" b="1" dirty="0" err="1" smtClean="0"/>
              <a:t>džungarskou</a:t>
            </a:r>
            <a:r>
              <a:rPr lang="cs-CZ" sz="2900" b="1" dirty="0" smtClean="0"/>
              <a:t> říši </a:t>
            </a:r>
            <a:r>
              <a:rPr lang="cs-CZ" sz="2900" dirty="0" smtClean="0"/>
              <a:t>1757 a ovládli </a:t>
            </a:r>
            <a:r>
              <a:rPr lang="cs-CZ" sz="2900" b="1" dirty="0" smtClean="0"/>
              <a:t>nomádské oblasti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b="1" dirty="0"/>
              <a:t>t</a:t>
            </a:r>
            <a:r>
              <a:rPr lang="cs-CZ" sz="2900" b="1" dirty="0" smtClean="0"/>
              <a:t>ributární síť</a:t>
            </a:r>
            <a:r>
              <a:rPr lang="cs-CZ" sz="2900" dirty="0" smtClean="0"/>
              <a:t> států (Korea, Barma, Vietnam); </a:t>
            </a:r>
          </a:p>
          <a:p>
            <a:pPr lvl="1"/>
            <a:r>
              <a:rPr lang="cs-CZ" sz="2900" dirty="0" smtClean="0"/>
              <a:t>zvětšení oblasti </a:t>
            </a:r>
            <a:r>
              <a:rPr lang="cs-CZ" sz="2900" b="1" dirty="0" smtClean="0"/>
              <a:t>kultivace</a:t>
            </a:r>
            <a:r>
              <a:rPr lang="cs-CZ" sz="2900" dirty="0" smtClean="0"/>
              <a:t> – </a:t>
            </a:r>
            <a:r>
              <a:rPr lang="cs-CZ" sz="2900" b="1" dirty="0" smtClean="0"/>
              <a:t>růst populace </a:t>
            </a:r>
            <a:r>
              <a:rPr lang="cs-CZ" sz="2900" dirty="0" smtClean="0"/>
              <a:t>(1600-160mil, 1680 – 126mil, 1700-138 mil, 1710-157 mil, 1820-381mil a 1850-412mil);</a:t>
            </a:r>
          </a:p>
          <a:p>
            <a:endParaRPr lang="cs-CZ" sz="1700" b="1" dirty="0" smtClean="0"/>
          </a:p>
          <a:p>
            <a:r>
              <a:rPr lang="cs-CZ" b="1" dirty="0" smtClean="0"/>
              <a:t>Obchodní komunity </a:t>
            </a:r>
            <a:r>
              <a:rPr lang="cs-CZ" dirty="0" smtClean="0"/>
              <a:t>na </a:t>
            </a:r>
            <a:r>
              <a:rPr lang="cs-CZ" b="1" dirty="0" smtClean="0"/>
              <a:t>jihu</a:t>
            </a:r>
            <a:r>
              <a:rPr lang="cs-CZ" dirty="0" smtClean="0"/>
              <a:t> – povstání </a:t>
            </a:r>
            <a:r>
              <a:rPr lang="cs-CZ" b="1" dirty="0" err="1" smtClean="0"/>
              <a:t>Zheng</a:t>
            </a:r>
            <a:r>
              <a:rPr lang="cs-CZ" dirty="0" smtClean="0"/>
              <a:t> </a:t>
            </a:r>
            <a:r>
              <a:rPr lang="cs-CZ" b="1" dirty="0" smtClean="0"/>
              <a:t>poraženo</a:t>
            </a:r>
            <a:r>
              <a:rPr lang="cs-CZ" dirty="0" smtClean="0"/>
              <a:t> (multietnická armáda); </a:t>
            </a:r>
            <a:r>
              <a:rPr lang="cs-CZ" b="1" dirty="0" smtClean="0">
                <a:solidFill>
                  <a:srgbClr val="0070C0"/>
                </a:solidFill>
              </a:rPr>
              <a:t>vnitrozemské</a:t>
            </a:r>
            <a:r>
              <a:rPr lang="cs-CZ" dirty="0" smtClean="0">
                <a:solidFill>
                  <a:srgbClr val="0070C0"/>
                </a:solidFill>
              </a:rPr>
              <a:t>, </a:t>
            </a:r>
            <a:r>
              <a:rPr lang="cs-CZ" b="1" dirty="0" smtClean="0">
                <a:solidFill>
                  <a:srgbClr val="0070C0"/>
                </a:solidFill>
              </a:rPr>
              <a:t>vojenské</a:t>
            </a:r>
            <a:r>
              <a:rPr lang="cs-CZ" dirty="0" smtClean="0">
                <a:solidFill>
                  <a:srgbClr val="0070C0"/>
                </a:solidFill>
              </a:rPr>
              <a:t>, </a:t>
            </a:r>
            <a:r>
              <a:rPr lang="cs-CZ" b="1" dirty="0" smtClean="0">
                <a:solidFill>
                  <a:srgbClr val="0070C0"/>
                </a:solidFill>
              </a:rPr>
              <a:t>agrární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impérium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(vnitřní Mongolsko);</a:t>
            </a:r>
          </a:p>
          <a:p>
            <a:r>
              <a:rPr lang="cs-CZ" b="1" dirty="0" smtClean="0"/>
              <a:t>Zámořský ochod </a:t>
            </a:r>
            <a:r>
              <a:rPr lang="cs-CZ" dirty="0" smtClean="0"/>
              <a:t>– </a:t>
            </a:r>
          </a:p>
          <a:p>
            <a:pPr lvl="1"/>
            <a:r>
              <a:rPr lang="cs-CZ" dirty="0" smtClean="0"/>
              <a:t>monopolistická </a:t>
            </a:r>
            <a:r>
              <a:rPr lang="cs-CZ" b="1" dirty="0" smtClean="0"/>
              <a:t>gilda</a:t>
            </a:r>
            <a:r>
              <a:rPr lang="cs-CZ" dirty="0" smtClean="0"/>
              <a:t> (odpovědnost za cizince); </a:t>
            </a:r>
          </a:p>
          <a:p>
            <a:pPr lvl="1"/>
            <a:r>
              <a:rPr lang="cs-CZ" b="1" dirty="0" smtClean="0"/>
              <a:t>čaj</a:t>
            </a:r>
            <a:r>
              <a:rPr lang="cs-CZ" dirty="0" smtClean="0"/>
              <a:t> (GB růst z 1000t 1720 na 18000t 1850);  dovoz </a:t>
            </a:r>
            <a:r>
              <a:rPr lang="cs-CZ" b="1" dirty="0" smtClean="0"/>
              <a:t>opia</a:t>
            </a:r>
            <a:r>
              <a:rPr lang="cs-CZ" dirty="0" smtClean="0"/>
              <a:t> do CH v roce 1821 převyšuje export čaje;</a:t>
            </a:r>
          </a:p>
          <a:p>
            <a:pPr lvl="1"/>
            <a:r>
              <a:rPr lang="cs-CZ" b="1" dirty="0"/>
              <a:t>r</a:t>
            </a:r>
            <a:r>
              <a:rPr lang="cs-CZ" b="1" dirty="0" smtClean="0"/>
              <a:t>egulace obchodu </a:t>
            </a:r>
            <a:r>
              <a:rPr lang="cs-CZ" dirty="0" smtClean="0"/>
              <a:t>– obava ze ztráty kontroly nad čínskými obchodními komunitami;</a:t>
            </a:r>
          </a:p>
          <a:p>
            <a:pPr marL="457200" lvl="1" indent="0">
              <a:buNone/>
            </a:pPr>
            <a:r>
              <a:rPr lang="cs-CZ" sz="1500" dirty="0" smtClean="0"/>
              <a:t>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RUS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– otevřeli </a:t>
            </a:r>
            <a:r>
              <a:rPr lang="cs-CZ" b="1" dirty="0" smtClean="0"/>
              <a:t>Sibiř</a:t>
            </a:r>
            <a:r>
              <a:rPr lang="cs-CZ" dirty="0" smtClean="0"/>
              <a:t> v 17st. – </a:t>
            </a:r>
            <a:r>
              <a:rPr lang="cs-CZ" b="1" dirty="0" smtClean="0"/>
              <a:t>kožešiny</a:t>
            </a:r>
            <a:r>
              <a:rPr lang="cs-CZ" dirty="0" smtClean="0"/>
              <a:t>; 1689 </a:t>
            </a:r>
            <a:r>
              <a:rPr lang="cs-CZ" b="1" dirty="0" err="1" smtClean="0"/>
              <a:t>Nerčinská</a:t>
            </a:r>
            <a:r>
              <a:rPr lang="cs-CZ" b="1" dirty="0" smtClean="0"/>
              <a:t> smlouva </a:t>
            </a:r>
            <a:r>
              <a:rPr lang="cs-CZ" dirty="0" smtClean="0"/>
              <a:t>– obchod s </a:t>
            </a:r>
            <a:r>
              <a:rPr lang="cs-CZ" b="1" dirty="0" smtClean="0"/>
              <a:t>hedvábím</a:t>
            </a:r>
            <a:r>
              <a:rPr lang="cs-CZ" dirty="0" smtClean="0"/>
              <a:t> a </a:t>
            </a:r>
            <a:r>
              <a:rPr lang="cs-CZ" b="1" dirty="0" smtClean="0"/>
              <a:t>kožešinami</a:t>
            </a:r>
            <a:r>
              <a:rPr lang="cs-CZ" dirty="0" smtClean="0"/>
              <a:t>, státní karavany; </a:t>
            </a:r>
            <a:r>
              <a:rPr lang="cs-CZ" b="1" dirty="0" smtClean="0"/>
              <a:t>1727</a:t>
            </a:r>
            <a:r>
              <a:rPr lang="cs-CZ" dirty="0" smtClean="0"/>
              <a:t> otevřena obchodní osada </a:t>
            </a:r>
            <a:r>
              <a:rPr lang="cs-CZ" b="1" dirty="0" err="1" smtClean="0"/>
              <a:t>Kjachta</a:t>
            </a:r>
            <a:r>
              <a:rPr lang="cs-CZ" dirty="0" smtClean="0"/>
              <a:t> (systém fungoval do 1860); přátelské vztahy (</a:t>
            </a:r>
            <a:r>
              <a:rPr lang="cs-CZ" dirty="0"/>
              <a:t>ale dodávky po moři </a:t>
            </a:r>
            <a:r>
              <a:rPr lang="cs-CZ" dirty="0" smtClean="0"/>
              <a:t>neakceptovány), později i vlněné látky;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8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Čína ming-čching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8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Otevření </a:t>
            </a:r>
            <a:r>
              <a:rPr lang="cs-CZ" sz="3200" b="1" dirty="0" smtClean="0">
                <a:solidFill>
                  <a:srgbClr val="FFC000"/>
                </a:solidFill>
              </a:rPr>
              <a:t>Číny</a:t>
            </a:r>
            <a:endParaRPr lang="cs-CZ" sz="28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Čína</a:t>
            </a:r>
            <a:r>
              <a:rPr lang="cs-CZ" dirty="0" smtClean="0"/>
              <a:t>: 381 mil. </a:t>
            </a:r>
            <a:r>
              <a:rPr lang="cs-CZ" b="1" dirty="0" smtClean="0"/>
              <a:t>1820</a:t>
            </a:r>
            <a:r>
              <a:rPr lang="cs-CZ" dirty="0" smtClean="0"/>
              <a:t> (358 v 1870); </a:t>
            </a:r>
            <a:r>
              <a:rPr lang="cs-CZ" b="1" dirty="0" smtClean="0"/>
              <a:t>32,9% světového produktu </a:t>
            </a:r>
            <a:r>
              <a:rPr lang="cs-CZ" dirty="0" smtClean="0"/>
              <a:t>(GB 1820 5,2% a ZE 23%) (1870 CH 17,2% a ZE 33,6%);</a:t>
            </a:r>
          </a:p>
          <a:p>
            <a:r>
              <a:rPr lang="cs-CZ" b="1" dirty="0" smtClean="0"/>
              <a:t>Mandžuové</a:t>
            </a:r>
            <a:r>
              <a:rPr lang="cs-CZ" dirty="0" smtClean="0"/>
              <a:t> – preventivní vypořádání s nebezpečím střední Asie, konfuciánství; soběstačnost, </a:t>
            </a:r>
            <a:r>
              <a:rPr lang="cs-CZ" b="1" dirty="0" smtClean="0"/>
              <a:t>malá poptávka </a:t>
            </a:r>
            <a:r>
              <a:rPr lang="cs-CZ" dirty="0" smtClean="0"/>
              <a:t>po </a:t>
            </a:r>
            <a:r>
              <a:rPr lang="cs-CZ" b="1" dirty="0" err="1" smtClean="0"/>
              <a:t>záp</a:t>
            </a:r>
            <a:r>
              <a:rPr lang="cs-CZ" b="1" dirty="0" smtClean="0"/>
              <a:t>. produktech </a:t>
            </a:r>
            <a:r>
              <a:rPr lang="cs-CZ" dirty="0"/>
              <a:t>(</a:t>
            </a:r>
            <a:r>
              <a:rPr lang="cs-CZ" dirty="0" smtClean="0"/>
              <a:t>E naopak);</a:t>
            </a:r>
          </a:p>
          <a:p>
            <a:endParaRPr lang="cs-CZ" sz="1700" dirty="0" smtClean="0"/>
          </a:p>
          <a:p>
            <a:r>
              <a:rPr lang="cs-CZ" dirty="0" smtClean="0"/>
              <a:t>1700-1842 </a:t>
            </a:r>
            <a:r>
              <a:rPr lang="cs-CZ" b="1" dirty="0" smtClean="0">
                <a:solidFill>
                  <a:srgbClr val="0070C0"/>
                </a:solidFill>
              </a:rPr>
              <a:t>Kantonský systém</a:t>
            </a:r>
            <a:r>
              <a:rPr lang="cs-CZ" dirty="0" smtClean="0"/>
              <a:t>: cizinci v Kantonu (zákaz vstupu do země), nad rámec šedá ekonomika a korupce v přístavních městech;</a:t>
            </a:r>
          </a:p>
          <a:p>
            <a:endParaRPr lang="cs-CZ" sz="1500" dirty="0" smtClean="0"/>
          </a:p>
          <a:p>
            <a:r>
              <a:rPr lang="cs-CZ" dirty="0" smtClean="0"/>
              <a:t>Oficiální vztahy CH-ostatní na základě </a:t>
            </a:r>
            <a:r>
              <a:rPr lang="cs-CZ" b="1" dirty="0" smtClean="0"/>
              <a:t>tributárního systému</a:t>
            </a:r>
            <a:r>
              <a:rPr lang="cs-CZ" dirty="0" smtClean="0"/>
              <a:t>: syn nebes – přijímá od ostatních panovníků tribut, kterým uznávají podřízenost, na oplátku dary a tituly (vyšší hodnoty – velkorysost) + po dobu pobytu obchod (velmi výnosné);</a:t>
            </a:r>
          </a:p>
          <a:p>
            <a:endParaRPr lang="cs-CZ" sz="1500" dirty="0" smtClean="0"/>
          </a:p>
          <a:p>
            <a:r>
              <a:rPr lang="cs-CZ" dirty="0" smtClean="0"/>
              <a:t>Západ tlačí na flexibilnější systém – odmítnuto, vyhrocenu v důsledku </a:t>
            </a:r>
            <a:r>
              <a:rPr lang="cs-CZ" b="1" dirty="0" smtClean="0"/>
              <a:t>obchodu s </a:t>
            </a:r>
            <a:r>
              <a:rPr lang="cs-CZ" b="1" dirty="0" smtClean="0">
                <a:solidFill>
                  <a:srgbClr val="0070C0"/>
                </a:solidFill>
              </a:rPr>
              <a:t>opiem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Jediná komodita na export </a:t>
            </a:r>
            <a:r>
              <a:rPr lang="cs-CZ" b="1" dirty="0" smtClean="0">
                <a:solidFill>
                  <a:srgbClr val="0070C0"/>
                </a:solidFill>
              </a:rPr>
              <a:t>stříbro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(pro E „nevýhodné“ GB na zlatě); </a:t>
            </a:r>
          </a:p>
          <a:p>
            <a:pPr lvl="1"/>
            <a:r>
              <a:rPr lang="cs-CZ" dirty="0" smtClean="0"/>
              <a:t>GB hledá způsob jak </a:t>
            </a:r>
            <a:r>
              <a:rPr lang="cs-CZ" b="1" dirty="0" smtClean="0"/>
              <a:t>vyrovnat bilanci </a:t>
            </a:r>
            <a:r>
              <a:rPr lang="cs-CZ" dirty="0" smtClean="0"/>
              <a:t>(bavlna neuspěla) – za čaj </a:t>
            </a:r>
            <a:r>
              <a:rPr lang="cs-CZ" b="1" dirty="0" smtClean="0"/>
              <a:t>opium</a:t>
            </a:r>
            <a:r>
              <a:rPr lang="cs-CZ" dirty="0" smtClean="0"/>
              <a:t> (z 15t 1730 na 900t v 1820) – </a:t>
            </a:r>
            <a:r>
              <a:rPr lang="cs-CZ" b="1" dirty="0" smtClean="0"/>
              <a:t>obrácení</a:t>
            </a:r>
            <a:r>
              <a:rPr lang="cs-CZ" dirty="0" smtClean="0"/>
              <a:t> toku </a:t>
            </a:r>
            <a:r>
              <a:rPr lang="cs-CZ" b="1" dirty="0" smtClean="0"/>
              <a:t>stříbra</a:t>
            </a:r>
            <a:r>
              <a:rPr lang="cs-CZ" dirty="0" smtClean="0"/>
              <a:t>; dovoz do </a:t>
            </a:r>
            <a:r>
              <a:rPr lang="cs-CZ" b="1" dirty="0" smtClean="0"/>
              <a:t>CH ilegální </a:t>
            </a:r>
            <a:r>
              <a:rPr lang="cs-CZ" dirty="0" smtClean="0"/>
              <a:t>– pašování soukromými obchodníky (nákup v BENG);</a:t>
            </a:r>
          </a:p>
          <a:p>
            <a:pPr lvl="1"/>
            <a:r>
              <a:rPr lang="cs-CZ" dirty="0" smtClean="0"/>
              <a:t>V CH převládl </a:t>
            </a:r>
            <a:r>
              <a:rPr lang="cs-CZ" b="1" dirty="0" smtClean="0"/>
              <a:t>tvrdý postup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b="1" dirty="0" smtClean="0"/>
              <a:t>1838</a:t>
            </a:r>
            <a:r>
              <a:rPr lang="cs-CZ" dirty="0" smtClean="0"/>
              <a:t> Lin </a:t>
            </a:r>
            <a:r>
              <a:rPr lang="cs-CZ" dirty="0" err="1" smtClean="0"/>
              <a:t>Zexu</a:t>
            </a:r>
            <a:r>
              <a:rPr lang="cs-CZ" dirty="0" smtClean="0"/>
              <a:t> – v oblehl Kanton, zničil opium;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1840 GB expedice </a:t>
            </a:r>
            <a:r>
              <a:rPr lang="cs-CZ" dirty="0" smtClean="0"/>
              <a:t>z Indie – kolesový parník </a:t>
            </a:r>
            <a:r>
              <a:rPr lang="cs-CZ" b="1" dirty="0" smtClean="0"/>
              <a:t>Nemesis</a:t>
            </a:r>
            <a:r>
              <a:rPr lang="cs-CZ" dirty="0" smtClean="0"/>
              <a:t>, obsazení Kantonu a plavba po J-c-J; 1842 žádost o mír a </a:t>
            </a:r>
            <a:r>
              <a:rPr lang="cs-CZ" b="1" dirty="0" smtClean="0">
                <a:solidFill>
                  <a:srgbClr val="0070C0"/>
                </a:solidFill>
              </a:rPr>
              <a:t>dohoda z </a:t>
            </a:r>
            <a:r>
              <a:rPr lang="cs-CZ" b="1" dirty="0" err="1" smtClean="0">
                <a:solidFill>
                  <a:srgbClr val="0070C0"/>
                </a:solidFill>
              </a:rPr>
              <a:t>Nankingu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(odškodné, H-K, </a:t>
            </a:r>
            <a:r>
              <a:rPr lang="cs-CZ" dirty="0" err="1" smtClean="0"/>
              <a:t>otevtření</a:t>
            </a:r>
            <a:r>
              <a:rPr lang="cs-CZ" dirty="0" smtClean="0"/>
              <a:t> přístavů, rovné postavení a extra v přístavech - také FRA a US); </a:t>
            </a:r>
            <a:r>
              <a:rPr lang="cs-CZ" dirty="0" err="1" smtClean="0"/>
              <a:t>Gladstone-Palmerston-J.Q.Adams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Nedodržování smlouvy – </a:t>
            </a:r>
            <a:r>
              <a:rPr lang="cs-CZ" b="1" dirty="0" smtClean="0"/>
              <a:t>1856 zajetí </a:t>
            </a:r>
            <a:r>
              <a:rPr lang="cs-CZ" b="1" dirty="0" err="1" smtClean="0">
                <a:solidFill>
                  <a:srgbClr val="0070C0"/>
                </a:solidFill>
              </a:rPr>
              <a:t>Arrow</a:t>
            </a:r>
            <a:r>
              <a:rPr lang="cs-CZ" dirty="0" smtClean="0"/>
              <a:t>; GB konzul žádá propuštění a omluvu –&gt; využil guvernér H-K a ostřeloval Kanton –&gt; </a:t>
            </a:r>
            <a:r>
              <a:rPr lang="cs-CZ" b="1" dirty="0" smtClean="0"/>
              <a:t>FRA</a:t>
            </a:r>
            <a:r>
              <a:rPr lang="cs-CZ" dirty="0" smtClean="0"/>
              <a:t> se přidali, obsadili </a:t>
            </a:r>
            <a:r>
              <a:rPr lang="cs-CZ" b="1" dirty="0" smtClean="0"/>
              <a:t>Kanton</a:t>
            </a:r>
            <a:r>
              <a:rPr lang="cs-CZ" dirty="0" smtClean="0"/>
              <a:t> a postup na </a:t>
            </a:r>
            <a:r>
              <a:rPr lang="cs-CZ" b="1" dirty="0" err="1" smtClean="0">
                <a:solidFill>
                  <a:srgbClr val="0070C0"/>
                </a:solidFill>
              </a:rPr>
              <a:t>Tientsin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b="1" dirty="0" smtClean="0"/>
              <a:t>dohoda</a:t>
            </a:r>
            <a:r>
              <a:rPr lang="cs-CZ" dirty="0" smtClean="0"/>
              <a:t> </a:t>
            </a:r>
            <a:r>
              <a:rPr lang="cs-CZ" b="1" dirty="0" smtClean="0"/>
              <a:t>pěti států</a:t>
            </a:r>
            <a:r>
              <a:rPr lang="cs-CZ" dirty="0" smtClean="0"/>
              <a:t>: +přístup do Pekingu);</a:t>
            </a:r>
          </a:p>
          <a:p>
            <a:pPr lvl="1"/>
            <a:r>
              <a:rPr lang="cs-CZ" b="1" dirty="0" smtClean="0"/>
              <a:t>Nedodrženo</a:t>
            </a:r>
            <a:r>
              <a:rPr lang="cs-CZ" dirty="0" smtClean="0"/>
              <a:t> –&gt; </a:t>
            </a:r>
            <a:r>
              <a:rPr lang="cs-CZ" b="1" dirty="0" smtClean="0"/>
              <a:t>1859</a:t>
            </a:r>
            <a:r>
              <a:rPr lang="cs-CZ" dirty="0" smtClean="0"/>
              <a:t> </a:t>
            </a:r>
            <a:r>
              <a:rPr lang="cs-CZ" b="1" dirty="0" smtClean="0"/>
              <a:t>výsadek</a:t>
            </a:r>
            <a:r>
              <a:rPr lang="cs-CZ" dirty="0" smtClean="0"/>
              <a:t> GB a FRA na Peking („delegace“), </a:t>
            </a:r>
            <a:r>
              <a:rPr lang="cs-CZ" b="1" dirty="0" smtClean="0"/>
              <a:t>porážka</a:t>
            </a:r>
            <a:r>
              <a:rPr lang="cs-CZ" dirty="0" smtClean="0"/>
              <a:t> čínských sil – </a:t>
            </a:r>
            <a:r>
              <a:rPr lang="cs-CZ" b="1" dirty="0" smtClean="0"/>
              <a:t>kapitulace</a:t>
            </a:r>
            <a:r>
              <a:rPr lang="cs-CZ" dirty="0" smtClean="0"/>
              <a:t> CH;</a:t>
            </a:r>
          </a:p>
          <a:p>
            <a:pPr lvl="1"/>
            <a:r>
              <a:rPr lang="cs-CZ" dirty="0" smtClean="0"/>
              <a:t>Potvrzení předchozích smluv a oficiální opiový obchod; </a:t>
            </a:r>
            <a:r>
              <a:rPr lang="cs-CZ" b="1" dirty="0" smtClean="0"/>
              <a:t>cla</a:t>
            </a:r>
            <a:r>
              <a:rPr lang="cs-CZ" dirty="0" smtClean="0"/>
              <a:t> nesmí překročit </a:t>
            </a:r>
            <a:r>
              <a:rPr lang="cs-CZ" b="1" dirty="0" smtClean="0"/>
              <a:t>5%</a:t>
            </a:r>
            <a:r>
              <a:rPr lang="cs-CZ" dirty="0" smtClean="0"/>
              <a:t>;  </a:t>
            </a:r>
          </a:p>
          <a:p>
            <a:r>
              <a:rPr lang="cs-CZ" dirty="0" smtClean="0"/>
              <a:t> Století ponížení…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29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Indie-ořez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832648" cy="6624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3120\Desktop\EEveGE2012\Obrázky\View_of_Canton_facto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907"/>
            <a:ext cx="9144000" cy="650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017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EEveGE2012\Obrázky\HEICo_steamer_Nem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10"/>
            <a:ext cx="9144000" cy="620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082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sz="3600" b="1" dirty="0" smtClean="0"/>
              <a:t>Imperialismus</a:t>
            </a:r>
            <a:r>
              <a:rPr lang="cs-CZ" dirty="0" smtClean="0"/>
              <a:t> v </a:t>
            </a:r>
            <a:r>
              <a:rPr lang="cs-CZ" b="1" dirty="0" smtClean="0">
                <a:solidFill>
                  <a:srgbClr val="FF0000"/>
                </a:solidFill>
              </a:rPr>
              <a:t>Africe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1870</a:t>
            </a:r>
            <a:r>
              <a:rPr lang="cs-CZ" dirty="0" smtClean="0"/>
              <a:t> – jen </a:t>
            </a:r>
            <a:r>
              <a:rPr lang="cs-CZ" b="1" dirty="0" smtClean="0"/>
              <a:t>10%</a:t>
            </a:r>
            <a:r>
              <a:rPr lang="cs-CZ" dirty="0" smtClean="0"/>
              <a:t> území, pobřeží (klima, nejasné benefity, militantní státy); expedice; strategické ohledy: námořní základny, nové koloniální mocnosti (</a:t>
            </a:r>
            <a:r>
              <a:rPr lang="cs-CZ" b="1" dirty="0" smtClean="0"/>
              <a:t>GER</a:t>
            </a:r>
            <a:r>
              <a:rPr lang="cs-CZ" dirty="0" smtClean="0"/>
              <a:t> a </a:t>
            </a:r>
            <a:r>
              <a:rPr lang="cs-CZ" b="1" dirty="0" smtClean="0"/>
              <a:t>ITA</a:t>
            </a:r>
            <a:r>
              <a:rPr lang="cs-CZ" dirty="0" smtClean="0"/>
              <a:t>), zdroje vojáků, export civilizace;</a:t>
            </a:r>
          </a:p>
          <a:p>
            <a:r>
              <a:rPr lang="cs-CZ" b="1" dirty="0" smtClean="0"/>
              <a:t>GB</a:t>
            </a:r>
            <a:r>
              <a:rPr lang="cs-CZ" dirty="0" smtClean="0"/>
              <a:t> – 1806 získali na NED </a:t>
            </a:r>
            <a:r>
              <a:rPr lang="cs-CZ" b="1" dirty="0" smtClean="0">
                <a:solidFill>
                  <a:srgbClr val="0070C0"/>
                </a:solidFill>
              </a:rPr>
              <a:t>mys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1866 zlato a diamanty (ze 175k v 1854 na 1,5mil 1877), zemědělství (90%), export vlny 100x 1840-1872;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álka proti Zulu  1879 a </a:t>
            </a:r>
            <a:r>
              <a:rPr lang="cs-CZ" dirty="0" err="1" smtClean="0"/>
              <a:t>Boerské</a:t>
            </a:r>
            <a:r>
              <a:rPr lang="cs-CZ" dirty="0" smtClean="0"/>
              <a:t> války (1880-1881 a 1899-1903, spálená země); </a:t>
            </a:r>
            <a:r>
              <a:rPr lang="cs-CZ" b="1" dirty="0" smtClean="0"/>
              <a:t>zemědělská reforma 1913 </a:t>
            </a:r>
            <a:r>
              <a:rPr lang="cs-CZ" dirty="0" smtClean="0"/>
              <a:t>(80% obyv. má 13% půdy, těžba a diskriminace);</a:t>
            </a:r>
          </a:p>
          <a:p>
            <a:endParaRPr lang="cs-CZ" sz="1300" b="1" dirty="0" smtClean="0"/>
          </a:p>
          <a:p>
            <a:r>
              <a:rPr lang="cs-CZ" b="1" dirty="0" smtClean="0"/>
              <a:t>Závody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plán </a:t>
            </a:r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b="1" dirty="0" smtClean="0"/>
              <a:t>: </a:t>
            </a:r>
            <a:r>
              <a:rPr lang="cs-CZ" dirty="0" smtClean="0"/>
              <a:t>Egypt &lt;–&gt; Mys (</a:t>
            </a:r>
            <a:r>
              <a:rPr lang="cs-CZ" dirty="0" err="1" smtClean="0"/>
              <a:t>Botsw</a:t>
            </a:r>
            <a:r>
              <a:rPr lang="cs-CZ" dirty="0" smtClean="0"/>
              <a:t>, Zim, </a:t>
            </a:r>
            <a:r>
              <a:rPr lang="cs-CZ" dirty="0" err="1" smtClean="0"/>
              <a:t>Zam</a:t>
            </a:r>
            <a:r>
              <a:rPr lang="cs-CZ" dirty="0" smtClean="0"/>
              <a:t>, </a:t>
            </a:r>
            <a:r>
              <a:rPr lang="cs-CZ" dirty="0" err="1" smtClean="0"/>
              <a:t>Ken</a:t>
            </a:r>
            <a:r>
              <a:rPr lang="cs-CZ" dirty="0" smtClean="0"/>
              <a:t>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FRA</a:t>
            </a:r>
            <a:r>
              <a:rPr lang="cs-CZ" b="1" dirty="0" smtClean="0"/>
              <a:t>:</a:t>
            </a:r>
            <a:r>
              <a:rPr lang="cs-CZ" dirty="0" smtClean="0"/>
              <a:t> Sen&lt;-&gt;Rudém m.: střet ve </a:t>
            </a:r>
            <a:r>
              <a:rPr lang="cs-CZ" b="1" dirty="0" err="1" smtClean="0"/>
              <a:t>Fashodě</a:t>
            </a:r>
            <a:r>
              <a:rPr lang="cs-CZ" dirty="0" smtClean="0"/>
              <a:t> (1899 Súdán); </a:t>
            </a:r>
          </a:p>
          <a:p>
            <a:pPr lvl="2"/>
            <a:r>
              <a:rPr lang="cs-CZ" b="1" dirty="0" smtClean="0"/>
              <a:t>FRA:</a:t>
            </a:r>
            <a:r>
              <a:rPr lang="cs-CZ" dirty="0" smtClean="0"/>
              <a:t> 1827-1847 angažmá v Alžíru (spolu s ním Tunis a Maroko); </a:t>
            </a:r>
          </a:p>
          <a:p>
            <a:pPr lvl="1"/>
            <a:r>
              <a:rPr lang="cs-CZ" b="1" dirty="0" smtClean="0"/>
              <a:t>GER</a:t>
            </a:r>
            <a:r>
              <a:rPr lang="cs-CZ" dirty="0" smtClean="0"/>
              <a:t>: </a:t>
            </a:r>
            <a:r>
              <a:rPr lang="cs-CZ" dirty="0" err="1" smtClean="0"/>
              <a:t>Togoland</a:t>
            </a:r>
            <a:r>
              <a:rPr lang="cs-CZ" dirty="0" smtClean="0"/>
              <a:t>, Kam, Namibie – střet s GB v Tanganice; </a:t>
            </a:r>
          </a:p>
          <a:p>
            <a:pPr lvl="1"/>
            <a:r>
              <a:rPr lang="cs-CZ" b="1" dirty="0" smtClean="0"/>
              <a:t>ITA:</a:t>
            </a:r>
            <a:r>
              <a:rPr lang="cs-CZ" dirty="0" smtClean="0"/>
              <a:t> </a:t>
            </a:r>
            <a:r>
              <a:rPr lang="cs-CZ" dirty="0" err="1" smtClean="0"/>
              <a:t>Som</a:t>
            </a:r>
            <a:r>
              <a:rPr lang="cs-CZ" dirty="0" smtClean="0"/>
              <a:t>, </a:t>
            </a:r>
            <a:r>
              <a:rPr lang="cs-CZ" dirty="0" err="1" smtClean="0"/>
              <a:t>Erit</a:t>
            </a:r>
            <a:r>
              <a:rPr lang="cs-CZ" dirty="0" smtClean="0"/>
              <a:t>, Libye;</a:t>
            </a:r>
          </a:p>
          <a:p>
            <a:endParaRPr lang="cs-CZ" sz="1300" dirty="0" smtClean="0"/>
          </a:p>
          <a:p>
            <a:r>
              <a:rPr lang="cs-CZ" dirty="0" smtClean="0"/>
              <a:t>1884 </a:t>
            </a:r>
            <a:r>
              <a:rPr lang="cs-CZ" b="1" dirty="0" smtClean="0">
                <a:solidFill>
                  <a:srgbClr val="0070C0"/>
                </a:solidFill>
              </a:rPr>
              <a:t>Berlínská konference</a:t>
            </a:r>
            <a:r>
              <a:rPr lang="cs-CZ" dirty="0" smtClean="0"/>
              <a:t>: notifikace a efektivní obsazení; Kongo</a:t>
            </a:r>
          </a:p>
          <a:p>
            <a:endParaRPr lang="cs-CZ" sz="1300" b="1" dirty="0" smtClean="0"/>
          </a:p>
          <a:p>
            <a:r>
              <a:rPr lang="cs-CZ" sz="2900" b="1" dirty="0" smtClean="0"/>
              <a:t>Svobodný stát </a:t>
            </a:r>
            <a:r>
              <a:rPr lang="cs-CZ" sz="2900" b="1" dirty="0" smtClean="0">
                <a:solidFill>
                  <a:srgbClr val="0070C0"/>
                </a:solidFill>
              </a:rPr>
              <a:t>Kongo</a:t>
            </a:r>
            <a:r>
              <a:rPr lang="cs-CZ" sz="2900" b="1" dirty="0" smtClean="0"/>
              <a:t> </a:t>
            </a:r>
            <a:r>
              <a:rPr lang="cs-CZ" sz="2900" dirty="0" smtClean="0"/>
              <a:t>1885-1908 (Leopold I.): zóna volného obchodu (koncese na 10-15 let) + území krále; </a:t>
            </a:r>
            <a:r>
              <a:rPr lang="cs-CZ" sz="2900" dirty="0" err="1" smtClean="0"/>
              <a:t>Katanga</a:t>
            </a:r>
            <a:r>
              <a:rPr lang="cs-CZ" sz="2900" dirty="0" smtClean="0"/>
              <a:t> (měď, GB) a </a:t>
            </a:r>
            <a:r>
              <a:rPr lang="cs-CZ" sz="2900" dirty="0" err="1" smtClean="0"/>
              <a:t>zanzibar</a:t>
            </a:r>
            <a:r>
              <a:rPr lang="cs-CZ" sz="2900" dirty="0" smtClean="0"/>
              <a:t> (</a:t>
            </a:r>
            <a:r>
              <a:rPr lang="cs-CZ" sz="2900" dirty="0" err="1" smtClean="0"/>
              <a:t>Tippu</a:t>
            </a:r>
            <a:r>
              <a:rPr lang="cs-CZ" sz="2900" dirty="0" smtClean="0"/>
              <a:t> </a:t>
            </a:r>
            <a:r>
              <a:rPr lang="cs-CZ" sz="2900" dirty="0" err="1" smtClean="0"/>
              <a:t>Tipa</a:t>
            </a:r>
            <a:r>
              <a:rPr lang="cs-CZ" sz="2900" dirty="0" smtClean="0"/>
              <a:t>); </a:t>
            </a:r>
          </a:p>
          <a:p>
            <a:pPr lvl="1"/>
            <a:r>
              <a:rPr lang="cs-CZ" dirty="0" smtClean="0"/>
              <a:t>90. léta – kaučukový boom (</a:t>
            </a:r>
            <a:r>
              <a:rPr lang="cs-CZ" dirty="0" err="1" smtClean="0"/>
              <a:t>Force</a:t>
            </a:r>
            <a:r>
              <a:rPr lang="cs-CZ" dirty="0" smtClean="0"/>
              <a:t> </a:t>
            </a:r>
            <a:r>
              <a:rPr lang="cs-CZ" dirty="0" err="1" smtClean="0"/>
              <a:t>Publique</a:t>
            </a:r>
            <a:r>
              <a:rPr lang="cs-CZ" dirty="0" smtClean="0"/>
              <a:t>); redukce obyvatel na polovinu;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977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3120\Desktop\EEveGE2012\Obrázky\BelgianCongoSoldi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715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42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3120\Desktop\EEveGE2012\Obrázky\MutilatedChildrenFromCo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19" y="107186"/>
            <a:ext cx="441632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5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707.photobucket.com/albums/ww71/chalklands/scan0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59" y="52419"/>
            <a:ext cx="5273121" cy="668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Komoditní složení evropských exportů z Asie do Evropy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097972"/>
              </p:ext>
            </p:extLst>
          </p:nvPr>
        </p:nvGraphicFramePr>
        <p:xfrm>
          <a:off x="1763688" y="908711"/>
          <a:ext cx="5006268" cy="5258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</a:rPr>
                        <a:t>Portugalsko </a:t>
                      </a:r>
                      <a:r>
                        <a:rPr lang="cs-CZ" sz="14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(%,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hodnota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1513–1519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1608–1610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Pepř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80,0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69,0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Molucké koření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Jiné koření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10,9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Textil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7,8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Indigo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VOC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Nizozemí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(%,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hodnota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1619–1621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1778–1780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Pepř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56,4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11,0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Jiné koření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17,6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24,4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Textil a surové hedvábí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16,1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32,7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Čaj a káva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22,9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EIC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400" dirty="0">
                          <a:solidFill>
                            <a:srgbClr val="0070C0"/>
                          </a:solidFill>
                          <a:effectLst/>
                        </a:rPr>
                        <a:t>Británie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(%,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hodnota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1668–1670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1758–1760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Pepř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25,3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4,4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Textil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56,6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53,5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Surové hedvábí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12,3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Čaj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25,3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17,5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1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b="1" dirty="0" smtClean="0"/>
              <a:t>Politický vývoj ve </a:t>
            </a:r>
            <a:r>
              <a:rPr lang="cs-CZ" sz="3000" b="1" dirty="0" smtClean="0">
                <a:solidFill>
                  <a:srgbClr val="FF0000"/>
                </a:solidFill>
              </a:rPr>
              <a:t>Francii</a:t>
            </a:r>
            <a:r>
              <a:rPr lang="cs-CZ" sz="3000" dirty="0" smtClean="0"/>
              <a:t>,</a:t>
            </a:r>
            <a:r>
              <a:rPr lang="cs-CZ" sz="3000" b="1" dirty="0" smtClean="0"/>
              <a:t> </a:t>
            </a:r>
            <a:r>
              <a:rPr lang="cs-CZ" sz="3000" b="1" dirty="0" smtClean="0">
                <a:solidFill>
                  <a:srgbClr val="0070C0"/>
                </a:solidFill>
              </a:rPr>
              <a:t>GB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1680-1780 </a:t>
            </a:r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/>
              <a:t> </a:t>
            </a:r>
            <a:r>
              <a:rPr lang="cs-CZ" b="1" dirty="0" smtClean="0"/>
              <a:t>arm</a:t>
            </a:r>
            <a:r>
              <a:rPr lang="cs-CZ" dirty="0" smtClean="0"/>
              <a:t>. a </a:t>
            </a:r>
            <a:r>
              <a:rPr lang="cs-CZ" b="1" dirty="0" smtClean="0"/>
              <a:t>nám</a:t>
            </a:r>
            <a:r>
              <a:rPr lang="cs-CZ" dirty="0" smtClean="0"/>
              <a:t>. se ztrojnásobilo (</a:t>
            </a:r>
            <a:r>
              <a:rPr lang="cs-CZ" sz="2900" dirty="0" smtClean="0"/>
              <a:t>vojenské </a:t>
            </a:r>
            <a:r>
              <a:rPr lang="cs-CZ" sz="2900" b="1" dirty="0" smtClean="0"/>
              <a:t>výdaje</a:t>
            </a:r>
            <a:r>
              <a:rPr lang="cs-CZ" sz="2900" dirty="0" smtClean="0"/>
              <a:t> 70%+ výdajů státu a 14% HDP v 1760</a:t>
            </a:r>
            <a:r>
              <a:rPr lang="cs-CZ" dirty="0" smtClean="0"/>
              <a:t>);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výběr daní </a:t>
            </a:r>
            <a:r>
              <a:rPr lang="cs-CZ" dirty="0" smtClean="0"/>
              <a:t>– centralizovaná správa, nepřímé daně (2x/obyv. vs. FRA); nižší </a:t>
            </a:r>
            <a:r>
              <a:rPr lang="cs-CZ" b="1" dirty="0" smtClean="0"/>
              <a:t>úroky</a:t>
            </a:r>
            <a:r>
              <a:rPr lang="cs-CZ" dirty="0" smtClean="0"/>
              <a:t> z půjček; (NED top zdanění – ochrana obchodu);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FRA</a:t>
            </a:r>
            <a:r>
              <a:rPr lang="cs-CZ" dirty="0" smtClean="0"/>
              <a:t>: do revoluce </a:t>
            </a:r>
            <a:r>
              <a:rPr lang="cs-CZ" b="1" dirty="0" smtClean="0">
                <a:solidFill>
                  <a:srgbClr val="0070C0"/>
                </a:solidFill>
              </a:rPr>
              <a:t>absolutismus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aristokracie</a:t>
            </a:r>
            <a:r>
              <a:rPr lang="cs-CZ" dirty="0" smtClean="0"/>
              <a:t> a </a:t>
            </a:r>
            <a:r>
              <a:rPr lang="cs-CZ" b="1" dirty="0" smtClean="0"/>
              <a:t>klérus</a:t>
            </a:r>
            <a:r>
              <a:rPr lang="cs-CZ" dirty="0" smtClean="0"/>
              <a:t> neplatí daně a rolnické dávky, </a:t>
            </a:r>
            <a:r>
              <a:rPr lang="cs-CZ" b="1" dirty="0" smtClean="0"/>
              <a:t>cechy</a:t>
            </a:r>
            <a:r>
              <a:rPr lang="cs-CZ" dirty="0" smtClean="0"/>
              <a:t> nepřipouští trh; </a:t>
            </a:r>
            <a:r>
              <a:rPr lang="cs-CZ" b="1" dirty="0" smtClean="0"/>
              <a:t>merkantilismus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Colberta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(1665-1683) protekcionismus a státní podpora </a:t>
            </a:r>
            <a:r>
              <a:rPr lang="cs-CZ" b="1" dirty="0" smtClean="0"/>
              <a:t>průmyslu</a:t>
            </a:r>
            <a:r>
              <a:rPr lang="cs-CZ" dirty="0" smtClean="0"/>
              <a:t>; </a:t>
            </a:r>
          </a:p>
          <a:p>
            <a:r>
              <a:rPr lang="cs-CZ" dirty="0" smtClean="0"/>
              <a:t>Neúnosné </a:t>
            </a:r>
            <a:r>
              <a:rPr lang="cs-CZ" b="1" dirty="0" smtClean="0">
                <a:solidFill>
                  <a:srgbClr val="0070C0"/>
                </a:solidFill>
              </a:rPr>
              <a:t>náklady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válek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katastrofální stav rozpočtu a nutnost daňové reformy:</a:t>
            </a:r>
          </a:p>
          <a:p>
            <a:pPr lvl="1"/>
            <a:r>
              <a:rPr lang="cs-CZ" b="1" dirty="0" smtClean="0"/>
              <a:t>1787</a:t>
            </a:r>
            <a:r>
              <a:rPr lang="cs-CZ" dirty="0" smtClean="0"/>
              <a:t> svolání </a:t>
            </a:r>
            <a:r>
              <a:rPr lang="cs-CZ" dirty="0"/>
              <a:t>S</a:t>
            </a:r>
            <a:r>
              <a:rPr lang="cs-CZ" dirty="0" smtClean="0"/>
              <a:t>hromáždění </a:t>
            </a:r>
            <a:r>
              <a:rPr lang="cs-CZ" b="1" dirty="0" smtClean="0"/>
              <a:t>notáblů</a:t>
            </a:r>
            <a:r>
              <a:rPr lang="cs-CZ" dirty="0" smtClean="0"/>
              <a:t>, neúspěch a svolání </a:t>
            </a:r>
            <a:r>
              <a:rPr lang="cs-CZ" b="1" dirty="0" smtClean="0"/>
              <a:t>Generálních stavů </a:t>
            </a:r>
            <a:r>
              <a:rPr lang="cs-CZ" dirty="0" smtClean="0"/>
              <a:t>(od 1614) – snaha o </a:t>
            </a:r>
            <a:r>
              <a:rPr lang="cs-CZ" b="1" dirty="0" smtClean="0"/>
              <a:t>udržení privilegií </a:t>
            </a:r>
            <a:r>
              <a:rPr lang="cs-CZ" dirty="0" smtClean="0"/>
              <a:t>-&gt; omezení absolutismu;</a:t>
            </a:r>
          </a:p>
          <a:p>
            <a:pPr lvl="1"/>
            <a:r>
              <a:rPr lang="cs-CZ" b="1" dirty="0" smtClean="0"/>
              <a:t>Národní shromáždění </a:t>
            </a:r>
            <a:r>
              <a:rPr lang="cs-CZ" dirty="0" smtClean="0"/>
              <a:t>– reprezentován </a:t>
            </a:r>
            <a:r>
              <a:rPr lang="cs-CZ" b="1" dirty="0" smtClean="0"/>
              <a:t>třetí stav </a:t>
            </a:r>
            <a:r>
              <a:rPr lang="cs-CZ" dirty="0" smtClean="0"/>
              <a:t>(podpora </a:t>
            </a:r>
            <a:r>
              <a:rPr lang="cs-CZ" b="1" dirty="0" smtClean="0"/>
              <a:t>ulice</a:t>
            </a:r>
            <a:r>
              <a:rPr lang="cs-CZ" dirty="0" smtClean="0"/>
              <a:t>, Bastila);</a:t>
            </a:r>
          </a:p>
          <a:p>
            <a:pPr lvl="1"/>
            <a:r>
              <a:rPr lang="cs-CZ" dirty="0" smtClean="0"/>
              <a:t>Nová </a:t>
            </a:r>
            <a:r>
              <a:rPr lang="cs-CZ" b="1" dirty="0" smtClean="0">
                <a:solidFill>
                  <a:srgbClr val="0070C0"/>
                </a:solidFill>
              </a:rPr>
              <a:t>ústava 1791</a:t>
            </a:r>
            <a:r>
              <a:rPr lang="cs-CZ" dirty="0" smtClean="0"/>
              <a:t>: </a:t>
            </a:r>
            <a:r>
              <a:rPr lang="cs-CZ" b="1" dirty="0" smtClean="0"/>
              <a:t>radikální</a:t>
            </a:r>
            <a:r>
              <a:rPr lang="cs-CZ" dirty="0" smtClean="0"/>
              <a:t> (</a:t>
            </a:r>
            <a:r>
              <a:rPr lang="cs-CZ" b="1" dirty="0" smtClean="0"/>
              <a:t>feudální</a:t>
            </a:r>
            <a:r>
              <a:rPr lang="cs-CZ" dirty="0" smtClean="0"/>
              <a:t> systém, privilegia, </a:t>
            </a:r>
            <a:r>
              <a:rPr lang="cs-CZ" b="1" dirty="0" smtClean="0"/>
              <a:t>způsobilost</a:t>
            </a:r>
            <a:r>
              <a:rPr lang="cs-CZ" dirty="0" smtClean="0"/>
              <a:t>, </a:t>
            </a:r>
            <a:r>
              <a:rPr lang="cs-CZ" b="1" dirty="0" smtClean="0"/>
              <a:t>cechy</a:t>
            </a:r>
            <a:r>
              <a:rPr lang="cs-CZ" dirty="0" smtClean="0"/>
              <a:t>) (útěk a poprava krále 1793);</a:t>
            </a:r>
          </a:p>
          <a:p>
            <a:pPr lvl="1"/>
            <a:r>
              <a:rPr lang="cs-CZ" dirty="0" smtClean="0"/>
              <a:t>Od roku 1792 </a:t>
            </a:r>
            <a:r>
              <a:rPr lang="cs-CZ" b="1" dirty="0" smtClean="0"/>
              <a:t>protifrancouzské koalice</a:t>
            </a:r>
            <a:r>
              <a:rPr lang="cs-CZ" dirty="0" smtClean="0"/>
              <a:t>…</a:t>
            </a:r>
          </a:p>
          <a:p>
            <a:pPr lvl="1"/>
            <a:endParaRPr lang="cs-CZ" sz="1100" dirty="0" smtClean="0"/>
          </a:p>
          <a:p>
            <a:r>
              <a:rPr lang="cs-CZ" dirty="0" smtClean="0"/>
              <a:t> </a:t>
            </a:r>
            <a:r>
              <a:rPr lang="cs-CZ" sz="3600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moderní průmyslové výroby </a:t>
            </a:r>
            <a:r>
              <a:rPr lang="cs-CZ" dirty="0" smtClean="0"/>
              <a:t>(železo, uhlí, papír…bavlna), </a:t>
            </a:r>
            <a:r>
              <a:rPr lang="cs-CZ" b="1" dirty="0" smtClean="0"/>
              <a:t>obchod</a:t>
            </a:r>
            <a:r>
              <a:rPr lang="cs-CZ" dirty="0" smtClean="0"/>
              <a:t> a </a:t>
            </a:r>
            <a:r>
              <a:rPr lang="cs-CZ" b="1" dirty="0" smtClean="0"/>
              <a:t>zpracování</a:t>
            </a:r>
            <a:r>
              <a:rPr lang="cs-CZ" dirty="0" smtClean="0"/>
              <a:t> </a:t>
            </a:r>
            <a:r>
              <a:rPr lang="cs-CZ" b="1" dirty="0" smtClean="0"/>
              <a:t>koloniálních</a:t>
            </a:r>
            <a:r>
              <a:rPr lang="cs-CZ" dirty="0" smtClean="0"/>
              <a:t> produktů; </a:t>
            </a:r>
          </a:p>
          <a:p>
            <a:pPr lvl="1"/>
            <a:r>
              <a:rPr lang="cs-CZ" b="1" dirty="0" smtClean="0"/>
              <a:t>Impérium</a:t>
            </a:r>
            <a:r>
              <a:rPr lang="cs-CZ" dirty="0" smtClean="0"/>
              <a:t>: 1/3 daňových výnosů z </a:t>
            </a:r>
            <a:r>
              <a:rPr lang="cs-CZ" b="1" dirty="0" smtClean="0"/>
              <a:t>koloniálního zboží </a:t>
            </a:r>
            <a:r>
              <a:rPr lang="cs-CZ" dirty="0" smtClean="0"/>
              <a:t>(1800); </a:t>
            </a:r>
          </a:p>
          <a:p>
            <a:pPr lvl="1"/>
            <a:r>
              <a:rPr lang="cs-CZ" dirty="0" smtClean="0"/>
              <a:t>čaj, cukr, tabák zboží </a:t>
            </a:r>
            <a:r>
              <a:rPr lang="cs-CZ" b="1" dirty="0" smtClean="0"/>
              <a:t>masové spotřeby</a:t>
            </a:r>
            <a:r>
              <a:rPr lang="cs-CZ" dirty="0" smtClean="0"/>
              <a:t>; </a:t>
            </a:r>
            <a:r>
              <a:rPr lang="cs-CZ" b="1" dirty="0" smtClean="0"/>
              <a:t>zámořské exporty </a:t>
            </a:r>
            <a:r>
              <a:rPr lang="cs-CZ" dirty="0" smtClean="0"/>
              <a:t>(drobné </a:t>
            </a:r>
            <a:r>
              <a:rPr lang="cs-CZ" dirty="0" err="1" smtClean="0"/>
              <a:t>pům.zboží</a:t>
            </a:r>
            <a:r>
              <a:rPr lang="cs-CZ" dirty="0" smtClean="0"/>
              <a:t>) na konci 18st. 3x více než do E (vs. </a:t>
            </a:r>
            <a:r>
              <a:rPr lang="cs-CZ" b="1" dirty="0" smtClean="0"/>
              <a:t>FRA</a:t>
            </a:r>
            <a:r>
              <a:rPr lang="cs-CZ" dirty="0" smtClean="0"/>
              <a:t> absence </a:t>
            </a:r>
            <a:r>
              <a:rPr lang="cs-CZ" dirty="0" err="1" smtClean="0"/>
              <a:t>dyn.trhu</a:t>
            </a:r>
            <a:r>
              <a:rPr lang="cs-CZ" dirty="0" smtClean="0"/>
              <a:t>, reexport cukru ze S-D);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Proměna </a:t>
            </a:r>
            <a:r>
              <a:rPr lang="cs-CZ" b="1" dirty="0" smtClean="0"/>
              <a:t>GB </a:t>
            </a:r>
            <a:r>
              <a:rPr lang="cs-CZ" b="1" dirty="0" smtClean="0">
                <a:solidFill>
                  <a:srgbClr val="0070C0"/>
                </a:solidFill>
              </a:rPr>
              <a:t>obchodu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před občanskou válkou 80% exportů </a:t>
            </a:r>
            <a:r>
              <a:rPr lang="cs-CZ" b="1" dirty="0" smtClean="0">
                <a:solidFill>
                  <a:srgbClr val="0070C0"/>
                </a:solidFill>
              </a:rPr>
              <a:t>vlněné produkty </a:t>
            </a:r>
            <a:r>
              <a:rPr lang="cs-CZ" b="1" dirty="0" smtClean="0"/>
              <a:t>do E</a:t>
            </a:r>
            <a:r>
              <a:rPr lang="cs-CZ" dirty="0" smtClean="0"/>
              <a:t>; v 1700 </a:t>
            </a:r>
            <a:r>
              <a:rPr lang="cs-CZ" b="1" dirty="0" smtClean="0"/>
              <a:t>nové </a:t>
            </a:r>
            <a:r>
              <a:rPr lang="cs-CZ" b="1" dirty="0" smtClean="0">
                <a:solidFill>
                  <a:srgbClr val="0070C0"/>
                </a:solidFill>
              </a:rPr>
              <a:t>koloniální produkty </a:t>
            </a:r>
            <a:r>
              <a:rPr lang="cs-CZ" dirty="0" smtClean="0"/>
              <a:t>již 50% -&gt; rozvoj </a:t>
            </a:r>
            <a:r>
              <a:rPr lang="cs-CZ" b="1" dirty="0" smtClean="0"/>
              <a:t>dopravních</a:t>
            </a:r>
            <a:r>
              <a:rPr lang="cs-CZ" dirty="0" smtClean="0"/>
              <a:t> a </a:t>
            </a:r>
            <a:r>
              <a:rPr lang="cs-CZ" b="1" dirty="0" smtClean="0"/>
              <a:t>finančních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služeb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(NED);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dstranění </a:t>
            </a:r>
            <a:r>
              <a:rPr lang="cs-CZ" b="1" dirty="0" smtClean="0"/>
              <a:t>korporátních monopolistických </a:t>
            </a:r>
            <a:r>
              <a:rPr lang="cs-CZ" b="1" dirty="0" smtClean="0">
                <a:solidFill>
                  <a:srgbClr val="0070C0"/>
                </a:solidFill>
              </a:rPr>
              <a:t>privilegií</a:t>
            </a:r>
            <a:r>
              <a:rPr lang="cs-CZ" b="1" dirty="0" smtClean="0"/>
              <a:t> </a:t>
            </a:r>
            <a:r>
              <a:rPr lang="cs-CZ" dirty="0" smtClean="0"/>
              <a:t>–&gt; </a:t>
            </a:r>
            <a:r>
              <a:rPr lang="cs-CZ" b="1" dirty="0" smtClean="0"/>
              <a:t>národní „monopoly“</a:t>
            </a:r>
            <a:r>
              <a:rPr lang="cs-CZ" dirty="0" smtClean="0"/>
              <a:t>; </a:t>
            </a:r>
            <a:r>
              <a:rPr lang="cs-CZ" b="1" dirty="0" smtClean="0"/>
              <a:t>parlament</a:t>
            </a:r>
            <a:r>
              <a:rPr lang="cs-CZ" dirty="0" smtClean="0"/>
              <a:t> – </a:t>
            </a:r>
            <a:r>
              <a:rPr lang="cs-CZ" b="1" dirty="0" smtClean="0"/>
              <a:t>podnikatelská</a:t>
            </a:r>
            <a:r>
              <a:rPr lang="cs-CZ" dirty="0" smtClean="0"/>
              <a:t> </a:t>
            </a:r>
            <a:r>
              <a:rPr lang="cs-CZ" b="1" dirty="0" smtClean="0"/>
              <a:t>třída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0070C0"/>
                </a:solidFill>
              </a:rPr>
              <a:t>národní zájem </a:t>
            </a:r>
            <a:r>
              <a:rPr lang="cs-CZ" dirty="0" smtClean="0"/>
              <a:t>-</a:t>
            </a:r>
            <a:r>
              <a:rPr lang="cs-CZ" b="1" dirty="0" smtClean="0"/>
              <a:t> národní stát</a:t>
            </a:r>
            <a:r>
              <a:rPr lang="cs-CZ" dirty="0" smtClean="0"/>
              <a:t>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4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8/8e/Troisordres.jpg/800px-Troisord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99914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7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Napoleonské války </a:t>
            </a:r>
            <a:r>
              <a:rPr lang="cs-CZ" sz="2800" b="1" dirty="0" smtClean="0"/>
              <a:t>a kontinentální blokáda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904656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Proti revoluční FRA </a:t>
            </a:r>
            <a:r>
              <a:rPr lang="cs-CZ" b="1" dirty="0" smtClean="0"/>
              <a:t>koalice</a:t>
            </a:r>
            <a:r>
              <a:rPr lang="cs-CZ" dirty="0" smtClean="0"/>
              <a:t> SŘŘ a Pruska, pak GB, SPA, Italské státy;</a:t>
            </a:r>
          </a:p>
          <a:p>
            <a:r>
              <a:rPr lang="cs-CZ" b="1" dirty="0" smtClean="0"/>
              <a:t>Egypt 1798 </a:t>
            </a:r>
            <a:r>
              <a:rPr lang="cs-CZ" dirty="0" smtClean="0"/>
              <a:t>– neúspěch zpět do E; stabilizace poměrů ve FRA a </a:t>
            </a:r>
            <a:r>
              <a:rPr lang="cs-CZ" b="1" dirty="0" smtClean="0"/>
              <a:t>obsazení ITA</a:t>
            </a:r>
            <a:r>
              <a:rPr lang="cs-CZ" dirty="0" smtClean="0"/>
              <a:t>; plán </a:t>
            </a:r>
            <a:r>
              <a:rPr lang="cs-CZ" b="1" dirty="0" smtClean="0"/>
              <a:t>invaze do GB </a:t>
            </a:r>
            <a:r>
              <a:rPr lang="cs-CZ" dirty="0" smtClean="0"/>
              <a:t>(</a:t>
            </a:r>
            <a:r>
              <a:rPr lang="cs-CZ" dirty="0" err="1" smtClean="0"/>
              <a:t>Trafalgar</a:t>
            </a:r>
            <a:r>
              <a:rPr lang="cs-CZ" dirty="0" smtClean="0"/>
              <a:t> 1805);</a:t>
            </a:r>
          </a:p>
          <a:p>
            <a:r>
              <a:rPr lang="cs-CZ" dirty="0" smtClean="0"/>
              <a:t>Směr </a:t>
            </a:r>
            <a:r>
              <a:rPr lang="cs-CZ" b="1" dirty="0" smtClean="0"/>
              <a:t>Vídeň</a:t>
            </a:r>
            <a:r>
              <a:rPr lang="cs-CZ" dirty="0" smtClean="0"/>
              <a:t> (Slavkov 1805), ovládnutí </a:t>
            </a:r>
            <a:r>
              <a:rPr lang="cs-CZ" b="1" dirty="0" smtClean="0"/>
              <a:t>německých států </a:t>
            </a:r>
            <a:r>
              <a:rPr lang="cs-CZ" dirty="0" smtClean="0"/>
              <a:t>a </a:t>
            </a:r>
            <a:r>
              <a:rPr lang="cs-CZ" b="1" dirty="0" smtClean="0"/>
              <a:t>Rýnský spolek</a:t>
            </a:r>
            <a:r>
              <a:rPr lang="cs-CZ" dirty="0"/>
              <a:t>;</a:t>
            </a:r>
            <a:r>
              <a:rPr lang="cs-CZ" dirty="0" smtClean="0"/>
              <a:t> porážka Pruska a vstup do </a:t>
            </a:r>
            <a:r>
              <a:rPr lang="cs-CZ" b="1" dirty="0" smtClean="0"/>
              <a:t>Berlína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1806 </a:t>
            </a:r>
            <a:r>
              <a:rPr lang="cs-CZ" b="1" dirty="0" smtClean="0">
                <a:solidFill>
                  <a:srgbClr val="0070C0"/>
                </a:solidFill>
              </a:rPr>
              <a:t>Berlínský dekret</a:t>
            </a:r>
            <a:r>
              <a:rPr lang="cs-CZ" dirty="0" smtClean="0"/>
              <a:t>:</a:t>
            </a:r>
          </a:p>
          <a:p>
            <a:pPr lvl="1"/>
            <a:r>
              <a:rPr lang="cs-CZ" b="1" dirty="0"/>
              <a:t>K</a:t>
            </a:r>
            <a:r>
              <a:rPr lang="cs-CZ" b="1" dirty="0" smtClean="0"/>
              <a:t>ontinentální blokáda </a:t>
            </a:r>
            <a:r>
              <a:rPr lang="cs-CZ" dirty="0" smtClean="0"/>
              <a:t>(zákaz obchodu, konfiskace zboží, uzavření přístavů GB lodím); </a:t>
            </a:r>
            <a:r>
              <a:rPr lang="cs-CZ" b="1" dirty="0" smtClean="0"/>
              <a:t>režim</a:t>
            </a:r>
            <a:r>
              <a:rPr lang="cs-CZ" dirty="0" smtClean="0"/>
              <a:t> </a:t>
            </a:r>
            <a:r>
              <a:rPr lang="cs-CZ" b="1" dirty="0" smtClean="0"/>
              <a:t>prosazen</a:t>
            </a:r>
            <a:r>
              <a:rPr lang="cs-CZ" dirty="0" smtClean="0"/>
              <a:t> do všech zemí E kromě POR a TUR;</a:t>
            </a:r>
          </a:p>
          <a:p>
            <a:pPr lvl="1"/>
            <a:r>
              <a:rPr lang="cs-CZ" dirty="0" smtClean="0"/>
              <a:t>1807 donuceno </a:t>
            </a:r>
            <a:r>
              <a:rPr lang="cs-CZ" b="1" dirty="0" smtClean="0"/>
              <a:t>RUS</a:t>
            </a:r>
            <a:r>
              <a:rPr lang="cs-CZ" dirty="0" smtClean="0"/>
              <a:t> k účasti; snaha vyhnat </a:t>
            </a:r>
            <a:r>
              <a:rPr lang="cs-CZ" b="1" dirty="0" smtClean="0"/>
              <a:t>GB </a:t>
            </a:r>
            <a:r>
              <a:rPr lang="cs-CZ" dirty="0" smtClean="0"/>
              <a:t>z</a:t>
            </a:r>
            <a:r>
              <a:rPr lang="cs-CZ" b="1" dirty="0" smtClean="0"/>
              <a:t> Baltu </a:t>
            </a:r>
            <a:r>
              <a:rPr lang="cs-CZ" dirty="0" smtClean="0"/>
              <a:t>(Dánsko a SKAN);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USA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neutrální</a:t>
            </a:r>
            <a:r>
              <a:rPr lang="cs-CZ" dirty="0" smtClean="0"/>
              <a:t> </a:t>
            </a:r>
            <a:r>
              <a:rPr lang="cs-CZ" b="1" dirty="0" smtClean="0"/>
              <a:t>obchod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smtClean="0"/>
              <a:t>FRA kolonie &lt;–&gt; FRA); </a:t>
            </a:r>
            <a:r>
              <a:rPr lang="cs-CZ" b="1" dirty="0" smtClean="0"/>
              <a:t>GB protiopatření </a:t>
            </a:r>
            <a:r>
              <a:rPr lang="cs-CZ" dirty="0" smtClean="0"/>
              <a:t>(licence nebo zabavení) -&gt; FRA </a:t>
            </a:r>
            <a:r>
              <a:rPr lang="cs-CZ" b="1" dirty="0" smtClean="0"/>
              <a:t>Milánský dekret </a:t>
            </a:r>
            <a:r>
              <a:rPr lang="cs-CZ" dirty="0" smtClean="0"/>
              <a:t>(konfiskace lodí v kontaktu s Brity); </a:t>
            </a:r>
            <a:r>
              <a:rPr lang="cs-CZ" b="1" dirty="0" smtClean="0"/>
              <a:t>USA embargo </a:t>
            </a:r>
            <a:r>
              <a:rPr lang="cs-CZ" dirty="0" smtClean="0"/>
              <a:t>(</a:t>
            </a:r>
            <a:r>
              <a:rPr lang="cs-CZ" dirty="0" smtClean="0">
                <a:solidFill>
                  <a:srgbClr val="0070C0"/>
                </a:solidFill>
              </a:rPr>
              <a:t>válka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1812</a:t>
            </a:r>
            <a:r>
              <a:rPr lang="cs-CZ" dirty="0" smtClean="0"/>
              <a:t>);</a:t>
            </a:r>
          </a:p>
          <a:p>
            <a:pPr lvl="1"/>
            <a:r>
              <a:rPr lang="cs-CZ" dirty="0" smtClean="0"/>
              <a:t>GB narušuje blokádu </a:t>
            </a:r>
            <a:r>
              <a:rPr lang="cs-CZ" b="1" dirty="0" smtClean="0"/>
              <a:t>pašováním</a:t>
            </a:r>
            <a:r>
              <a:rPr lang="cs-CZ" dirty="0" smtClean="0"/>
              <a:t> (Helgoland, Soluň, Malta) + růst </a:t>
            </a:r>
            <a:r>
              <a:rPr lang="cs-CZ" b="1" dirty="0" smtClean="0"/>
              <a:t>obchodu s mimo E</a:t>
            </a:r>
            <a:r>
              <a:rPr lang="cs-CZ" dirty="0" smtClean="0"/>
              <a:t>; GB obchod během blokády vzrostl;</a:t>
            </a:r>
          </a:p>
          <a:p>
            <a:pPr lvl="1"/>
            <a:endParaRPr lang="cs-CZ" sz="1700" dirty="0" smtClean="0"/>
          </a:p>
          <a:p>
            <a:r>
              <a:rPr lang="cs-CZ" dirty="0" smtClean="0"/>
              <a:t>Napoleon musel </a:t>
            </a:r>
            <a:r>
              <a:rPr lang="cs-CZ" b="1" dirty="0" smtClean="0"/>
              <a:t>povolit</a:t>
            </a:r>
            <a:r>
              <a:rPr lang="cs-CZ" dirty="0" smtClean="0"/>
              <a:t> </a:t>
            </a:r>
            <a:r>
              <a:rPr lang="cs-CZ" b="1" dirty="0" smtClean="0"/>
              <a:t>dovozy</a:t>
            </a:r>
            <a:r>
              <a:rPr lang="cs-CZ" dirty="0" smtClean="0"/>
              <a:t> vstupů pro </a:t>
            </a:r>
            <a:r>
              <a:rPr lang="cs-CZ" dirty="0" err="1" smtClean="0"/>
              <a:t>prům</a:t>
            </a:r>
            <a:r>
              <a:rPr lang="cs-CZ" dirty="0" smtClean="0"/>
              <a:t>.+ vývoz </a:t>
            </a:r>
            <a:r>
              <a:rPr lang="cs-CZ" b="1" dirty="0" smtClean="0">
                <a:solidFill>
                  <a:srgbClr val="0070C0"/>
                </a:solidFill>
              </a:rPr>
              <a:t>pšenice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1810</a:t>
            </a:r>
            <a:r>
              <a:rPr lang="cs-CZ" dirty="0" smtClean="0"/>
              <a:t>; </a:t>
            </a:r>
            <a:r>
              <a:rPr lang="cs-CZ" b="1" dirty="0" smtClean="0"/>
              <a:t>GB</a:t>
            </a:r>
            <a:r>
              <a:rPr lang="cs-CZ" dirty="0" smtClean="0"/>
              <a:t> situaci zvládá </a:t>
            </a:r>
            <a:r>
              <a:rPr lang="cs-CZ" b="1" dirty="0" smtClean="0"/>
              <a:t>cly</a:t>
            </a:r>
            <a:r>
              <a:rPr lang="cs-CZ" dirty="0" smtClean="0"/>
              <a:t>, </a:t>
            </a:r>
            <a:r>
              <a:rPr lang="cs-CZ" b="1" dirty="0" smtClean="0"/>
              <a:t>zdaněním</a:t>
            </a:r>
            <a:r>
              <a:rPr lang="cs-CZ" dirty="0" smtClean="0"/>
              <a:t> a </a:t>
            </a:r>
            <a:r>
              <a:rPr lang="cs-CZ" b="1" dirty="0" smtClean="0"/>
              <a:t>půjčkami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FRA</a:t>
            </a:r>
            <a:r>
              <a:rPr lang="cs-CZ" dirty="0" smtClean="0"/>
              <a:t>: propad cel, neochota zavést daně -&gt; válečné </a:t>
            </a:r>
            <a:r>
              <a:rPr lang="cs-CZ" b="1" dirty="0" smtClean="0"/>
              <a:t>retribuce</a:t>
            </a:r>
            <a:r>
              <a:rPr lang="cs-CZ" dirty="0" smtClean="0"/>
              <a:t>, země pokrývají </a:t>
            </a:r>
            <a:r>
              <a:rPr lang="cs-CZ" b="1" dirty="0" smtClean="0"/>
              <a:t>náklady okupačních armád</a:t>
            </a:r>
            <a:r>
              <a:rPr lang="cs-CZ" dirty="0" smtClean="0"/>
              <a:t>, </a:t>
            </a:r>
            <a:r>
              <a:rPr lang="cs-CZ" b="1" dirty="0" smtClean="0"/>
              <a:t>bezcelní přístup </a:t>
            </a:r>
            <a:r>
              <a:rPr lang="cs-CZ" dirty="0" smtClean="0"/>
              <a:t>na trhy pro FRA zboží; </a:t>
            </a:r>
            <a:r>
              <a:rPr lang="cs-CZ" b="1" dirty="0"/>
              <a:t>i</a:t>
            </a:r>
            <a:r>
              <a:rPr lang="cs-CZ" b="1" dirty="0" smtClean="0"/>
              <a:t>talské daně</a:t>
            </a:r>
            <a:r>
              <a:rPr lang="cs-CZ" dirty="0" smtClean="0"/>
              <a:t>; </a:t>
            </a:r>
            <a:r>
              <a:rPr lang="cs-CZ" b="1" dirty="0" smtClean="0"/>
              <a:t>branná povinnost </a:t>
            </a:r>
            <a:r>
              <a:rPr lang="cs-CZ" dirty="0" smtClean="0"/>
              <a:t>od 1793 (obrovská síla);</a:t>
            </a:r>
          </a:p>
          <a:p>
            <a:r>
              <a:rPr lang="cs-CZ" b="1" dirty="0" smtClean="0"/>
              <a:t>Zvrat</a:t>
            </a:r>
            <a:r>
              <a:rPr lang="cs-CZ" dirty="0" smtClean="0"/>
              <a:t>: 1810 </a:t>
            </a:r>
            <a:r>
              <a:rPr lang="cs-CZ" b="1" dirty="0" smtClean="0">
                <a:solidFill>
                  <a:srgbClr val="FF0000"/>
                </a:solidFill>
              </a:rPr>
              <a:t>RUS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neakceptují škody z přerušení obchodu, otevírají přístavy neutrálním lodím; </a:t>
            </a:r>
            <a:r>
              <a:rPr lang="cs-CZ" b="1" dirty="0" smtClean="0">
                <a:solidFill>
                  <a:srgbClr val="0070C0"/>
                </a:solidFill>
              </a:rPr>
              <a:t>1812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invaze</a:t>
            </a:r>
            <a:r>
              <a:rPr lang="cs-CZ" dirty="0" smtClean="0"/>
              <a:t> Napoleona do RUS – </a:t>
            </a:r>
            <a:r>
              <a:rPr lang="cs-CZ" b="1" dirty="0" smtClean="0"/>
              <a:t>katastrofa</a:t>
            </a:r>
            <a:r>
              <a:rPr lang="cs-CZ" dirty="0"/>
              <a:t>;</a:t>
            </a:r>
            <a:r>
              <a:rPr lang="cs-CZ" dirty="0" smtClean="0"/>
              <a:t> prohra u Lipska (1813) a </a:t>
            </a:r>
            <a:r>
              <a:rPr lang="cs-CZ" b="1" dirty="0" smtClean="0"/>
              <a:t>invaze</a:t>
            </a:r>
            <a:r>
              <a:rPr lang="cs-CZ" dirty="0" smtClean="0"/>
              <a:t> do </a:t>
            </a:r>
            <a:r>
              <a:rPr lang="cs-CZ" b="1" dirty="0" smtClean="0"/>
              <a:t>FRA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GB</a:t>
            </a:r>
            <a:r>
              <a:rPr lang="cs-CZ" dirty="0" smtClean="0"/>
              <a:t> obchod zasažen málo, </a:t>
            </a:r>
            <a:r>
              <a:rPr lang="cs-CZ" b="1" dirty="0" smtClean="0"/>
              <a:t>FRA</a:t>
            </a:r>
            <a:r>
              <a:rPr lang="cs-CZ" dirty="0" smtClean="0"/>
              <a:t> pokles na polovinu;</a:t>
            </a:r>
          </a:p>
          <a:p>
            <a:pPr marL="0" indent="0">
              <a:buNone/>
            </a:pPr>
            <a:r>
              <a:rPr lang="cs-CZ" sz="1700" dirty="0" smtClean="0"/>
              <a:t> </a:t>
            </a:r>
          </a:p>
          <a:p>
            <a:r>
              <a:rPr lang="cs-CZ" dirty="0" smtClean="0"/>
              <a:t>Válka -&gt; utrpení, ale také zásadní </a:t>
            </a:r>
            <a:r>
              <a:rPr lang="cs-CZ" b="1" dirty="0" smtClean="0">
                <a:solidFill>
                  <a:srgbClr val="0070C0"/>
                </a:solidFill>
              </a:rPr>
              <a:t>externí šok</a:t>
            </a:r>
            <a:r>
              <a:rPr lang="cs-CZ" dirty="0" smtClean="0"/>
              <a:t>, který </a:t>
            </a:r>
            <a:r>
              <a:rPr lang="cs-CZ" b="1" dirty="0" smtClean="0"/>
              <a:t>změnil</a:t>
            </a:r>
            <a:r>
              <a:rPr lang="cs-CZ" dirty="0" smtClean="0"/>
              <a:t> absolutistické </a:t>
            </a:r>
            <a:r>
              <a:rPr lang="cs-CZ" b="1" dirty="0" smtClean="0">
                <a:solidFill>
                  <a:srgbClr val="0070C0"/>
                </a:solidFill>
              </a:rPr>
              <a:t>feudální režimy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Prusko, Belgie, Nizozemí, Německo, Švýcarsko – </a:t>
            </a:r>
            <a:r>
              <a:rPr lang="cs-CZ" b="1" dirty="0" smtClean="0"/>
              <a:t>radikální reformy</a:t>
            </a:r>
            <a:r>
              <a:rPr lang="cs-CZ" dirty="0" smtClean="0"/>
              <a:t> (zrušeny feudální pozemkové vztahy a cechy, rovnost před zákonem, klérus zbaven výsad, zlomeny cechy); změny </a:t>
            </a:r>
            <a:r>
              <a:rPr lang="cs-CZ" b="1" dirty="0" smtClean="0"/>
              <a:t>přežily</a:t>
            </a:r>
            <a:r>
              <a:rPr lang="cs-CZ" dirty="0" smtClean="0"/>
              <a:t> i </a:t>
            </a:r>
            <a:r>
              <a:rPr lang="cs-CZ" b="1" dirty="0" smtClean="0"/>
              <a:t>restaurace</a:t>
            </a:r>
            <a:r>
              <a:rPr lang="cs-CZ" dirty="0" smtClean="0"/>
              <a:t>;</a:t>
            </a:r>
          </a:p>
          <a:p>
            <a:pPr lvl="1"/>
            <a:endParaRPr lang="cs-CZ" sz="1700" dirty="0" smtClean="0"/>
          </a:p>
          <a:p>
            <a:r>
              <a:rPr lang="cs-CZ" dirty="0" smtClean="0"/>
              <a:t>Blokády nastartovaly </a:t>
            </a:r>
            <a:r>
              <a:rPr lang="cs-CZ" b="1" dirty="0" smtClean="0"/>
              <a:t>protekcionistickou </a:t>
            </a:r>
            <a:r>
              <a:rPr lang="cs-CZ" b="1" dirty="0" smtClean="0">
                <a:solidFill>
                  <a:srgbClr val="0070C0"/>
                </a:solidFill>
              </a:rPr>
              <a:t>průmyslovou loby</a:t>
            </a:r>
            <a:r>
              <a:rPr lang="cs-CZ" dirty="0"/>
              <a:t>:</a:t>
            </a:r>
            <a:endParaRPr lang="cs-CZ" b="1" dirty="0" smtClean="0"/>
          </a:p>
          <a:p>
            <a:pPr lvl="1"/>
            <a:r>
              <a:rPr lang="cs-CZ" b="1" dirty="0" smtClean="0"/>
              <a:t>absence</a:t>
            </a:r>
            <a:r>
              <a:rPr lang="cs-CZ" dirty="0" smtClean="0"/>
              <a:t> </a:t>
            </a:r>
            <a:r>
              <a:rPr lang="cs-CZ" b="1" dirty="0" smtClean="0"/>
              <a:t>GB</a:t>
            </a:r>
            <a:r>
              <a:rPr lang="cs-CZ" dirty="0" smtClean="0"/>
              <a:t> (strojní) </a:t>
            </a:r>
            <a:r>
              <a:rPr lang="cs-CZ" b="1" dirty="0" smtClean="0"/>
              <a:t>konkurence</a:t>
            </a:r>
            <a:r>
              <a:rPr lang="cs-CZ" dirty="0" smtClean="0"/>
              <a:t>; ve </a:t>
            </a:r>
            <a:r>
              <a:rPr lang="cs-CZ" b="1" dirty="0" smtClean="0"/>
              <a:t>FRA</a:t>
            </a:r>
            <a:r>
              <a:rPr lang="cs-CZ" dirty="0" smtClean="0"/>
              <a:t> přesun zpracovatelských odvětví z Atlantického pobřeží (cukr, len, oděvy pro Karibik) do </a:t>
            </a:r>
            <a:r>
              <a:rPr lang="cs-CZ" b="1" dirty="0" smtClean="0"/>
              <a:t>vnitrozemí</a:t>
            </a:r>
            <a:r>
              <a:rPr lang="cs-CZ" dirty="0" smtClean="0"/>
              <a:t> a SZM – </a:t>
            </a:r>
            <a:r>
              <a:rPr lang="cs-CZ" b="1" dirty="0" smtClean="0"/>
              <a:t>reorientace</a:t>
            </a:r>
            <a:r>
              <a:rPr lang="cs-CZ" dirty="0" smtClean="0"/>
              <a:t> na </a:t>
            </a:r>
            <a:r>
              <a:rPr lang="cs-CZ" b="1" dirty="0" smtClean="0"/>
              <a:t>E trh</a:t>
            </a:r>
            <a:r>
              <a:rPr lang="cs-CZ" dirty="0" smtClean="0"/>
              <a:t>; </a:t>
            </a:r>
          </a:p>
          <a:p>
            <a:pPr lvl="1"/>
            <a:r>
              <a:rPr lang="cs-CZ" dirty="0" smtClean="0"/>
              <a:t>po válce </a:t>
            </a:r>
            <a:r>
              <a:rPr lang="cs-CZ" b="1" dirty="0" smtClean="0"/>
              <a:t>návrat GB </a:t>
            </a:r>
            <a:r>
              <a:rPr lang="cs-CZ" dirty="0" smtClean="0"/>
              <a:t>a požadavek </a:t>
            </a:r>
            <a:r>
              <a:rPr lang="cs-CZ" b="1" dirty="0" smtClean="0"/>
              <a:t>ochrany</a:t>
            </a:r>
            <a:r>
              <a:rPr lang="cs-CZ" dirty="0" smtClean="0"/>
              <a:t>; klíčovým odvětvím pak zpracování bavlny</a:t>
            </a:r>
            <a:r>
              <a:rPr lang="cs-CZ" dirty="0"/>
              <a:t>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05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napoleon conquest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125296" cy="673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089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4055</Words>
  <Application>Microsoft Office PowerPoint</Application>
  <PresentationFormat>Předvádění na obrazovce (4:3)</PresentationFormat>
  <Paragraphs>343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Motiv systému Office</vt:lpstr>
      <vt:lpstr>Británie a Francie, Napoleonské války, průmyslová revoluce, imperializmus </vt:lpstr>
      <vt:lpstr>Britské impérium v Asii</vt:lpstr>
      <vt:lpstr>Prezentace aplikace PowerPoint</vt:lpstr>
      <vt:lpstr>Prezentace aplikace PowerPoint</vt:lpstr>
      <vt:lpstr>Komoditní složení evropských exportů z Asie do Evropy </vt:lpstr>
      <vt:lpstr>Politický vývoj ve Francii, GB</vt:lpstr>
      <vt:lpstr>Prezentace aplikace PowerPoint</vt:lpstr>
      <vt:lpstr>Napoleonské války a kontinentální blokáda</vt:lpstr>
      <vt:lpstr>Prezentace aplikace PowerPoint</vt:lpstr>
      <vt:lpstr>Prezentace aplikace PowerPoint</vt:lpstr>
      <vt:lpstr>Prezentace aplikace PowerPoint</vt:lpstr>
      <vt:lpstr>Německo a další země</vt:lpstr>
      <vt:lpstr>Prezentace aplikace PowerPoint</vt:lpstr>
      <vt:lpstr>Tovární produkce</vt:lpstr>
      <vt:lpstr>Prezentace aplikace PowerPoint</vt:lpstr>
      <vt:lpstr>Prezentace aplikace PowerPoint</vt:lpstr>
      <vt:lpstr>Prezentace aplikace PowerPoint</vt:lpstr>
      <vt:lpstr>Zpracování bavlny</vt:lpstr>
      <vt:lpstr>Prezentace aplikace PowerPoint</vt:lpstr>
      <vt:lpstr>Prezentace aplikace PowerPoint</vt:lpstr>
      <vt:lpstr>Mezinárodní obchod a pokroky v dopravní technologii</vt:lpstr>
      <vt:lpstr>Prezentace aplikace PowerPoint</vt:lpstr>
      <vt:lpstr>Únik z Malthusovské rovnováhy</vt:lpstr>
      <vt:lpstr>Diskuze o obilných zákonech a volný obchod</vt:lpstr>
      <vt:lpstr>Imperializmus v Asii</vt:lpstr>
      <vt:lpstr>Prezentace aplikace PowerPoint</vt:lpstr>
      <vt:lpstr>Mandžuská Čína a pozemní obchod</vt:lpstr>
      <vt:lpstr>Prezentace aplikace PowerPoint</vt:lpstr>
      <vt:lpstr>Otevření Číny</vt:lpstr>
      <vt:lpstr>Prezentace aplikace PowerPoint</vt:lpstr>
      <vt:lpstr>Prezentace aplikace PowerPoint</vt:lpstr>
      <vt:lpstr>Imperialismus v Africe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Napoleonské války, průmyslová revoluce, mezinárodní ekonomika a evropský imperializmus</dc:title>
  <dc:creator>Oldřich Krpec</dc:creator>
  <cp:lastModifiedBy>Oldřich Krpec</cp:lastModifiedBy>
  <cp:revision>27</cp:revision>
  <cp:lastPrinted>2015-03-21T18:08:38Z</cp:lastPrinted>
  <dcterms:created xsi:type="dcterms:W3CDTF">2014-03-24T12:32:28Z</dcterms:created>
  <dcterms:modified xsi:type="dcterms:W3CDTF">2020-04-07T14:50:59Z</dcterms:modified>
</cp:coreProperties>
</file>