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1"/>
  </p:handoutMasterIdLst>
  <p:sldIdLst>
    <p:sldId id="257" r:id="rId2"/>
    <p:sldId id="321" r:id="rId3"/>
    <p:sldId id="298" r:id="rId4"/>
    <p:sldId id="322" r:id="rId5"/>
    <p:sldId id="333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261" r:id="rId14"/>
    <p:sldId id="269" r:id="rId15"/>
    <p:sldId id="270" r:id="rId16"/>
    <p:sldId id="282" r:id="rId17"/>
    <p:sldId id="320" r:id="rId18"/>
    <p:sldId id="332" r:id="rId19"/>
    <p:sldId id="263" r:id="rId20"/>
    <p:sldId id="296" r:id="rId21"/>
    <p:sldId id="272" r:id="rId22"/>
    <p:sldId id="273" r:id="rId23"/>
    <p:sldId id="274" r:id="rId24"/>
    <p:sldId id="330" r:id="rId25"/>
    <p:sldId id="331" r:id="rId26"/>
    <p:sldId id="316" r:id="rId27"/>
    <p:sldId id="314" r:id="rId28"/>
    <p:sldId id="315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7" r:id="rId39"/>
    <p:sldId id="318" r:id="rId40"/>
  </p:sldIdLst>
  <p:sldSz cx="9144000" cy="6858000" type="screen4x3"/>
  <p:notesSz cx="9869488" cy="67357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8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90426" y="0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834E6-F59B-4F7A-A966-588312EEF3F6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90426" y="6397806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4B8EC-D53B-4868-B8F2-F3FBF1DF97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08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98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451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18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07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9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47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63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70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84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184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8DDF8-0E18-4A19-960D-A330B5B0319C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8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a/ad/Bundesarchiv_Bild_183-R29818,_Otto_von_Bismarck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e/ed/Kaiser_Wilhelm_Ii_and_Germany_1890_-_1914_HU68367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>
            <a:normAutofit/>
          </a:bodyPr>
          <a:lstStyle/>
          <a:p>
            <a:r>
              <a:rPr lang="cs-CZ" b="1" dirty="0"/>
              <a:t>I</a:t>
            </a:r>
            <a:r>
              <a:rPr lang="cs-CZ" b="1" dirty="0" smtClean="0"/>
              <a:t>mperializmus, meziválečné období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Evropa ve světové ekonomice</a:t>
            </a:r>
          </a:p>
          <a:p>
            <a:r>
              <a:rPr lang="cs-CZ" smtClean="0"/>
              <a:t>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086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Otevření </a:t>
            </a:r>
            <a:r>
              <a:rPr lang="cs-CZ" sz="3200" b="1" dirty="0" smtClean="0">
                <a:solidFill>
                  <a:srgbClr val="FFC000"/>
                </a:solidFill>
              </a:rPr>
              <a:t>Číny</a:t>
            </a:r>
            <a:endParaRPr lang="cs-CZ" sz="2800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976664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 smtClean="0"/>
              <a:t>Čína</a:t>
            </a:r>
            <a:r>
              <a:rPr lang="cs-CZ" dirty="0" smtClean="0"/>
              <a:t>: 381 mil. </a:t>
            </a:r>
            <a:r>
              <a:rPr lang="cs-CZ" b="1" dirty="0" smtClean="0"/>
              <a:t>1820</a:t>
            </a:r>
            <a:r>
              <a:rPr lang="cs-CZ" dirty="0" smtClean="0"/>
              <a:t> (358 v 1870); </a:t>
            </a:r>
            <a:r>
              <a:rPr lang="cs-CZ" b="1" dirty="0" smtClean="0"/>
              <a:t>32,9% světového produktu </a:t>
            </a:r>
            <a:r>
              <a:rPr lang="cs-CZ" dirty="0" smtClean="0"/>
              <a:t>(GB 1820 5,2% a ZE 23%) (1870 CH 17,2% a ZE 33,6%);</a:t>
            </a:r>
          </a:p>
          <a:p>
            <a:r>
              <a:rPr lang="cs-CZ" b="1" dirty="0" smtClean="0"/>
              <a:t>Mandžuové</a:t>
            </a:r>
            <a:r>
              <a:rPr lang="cs-CZ" dirty="0" smtClean="0"/>
              <a:t> – preventivní vypořádání s nebezpečím střední Asie, konfuciánství; soběstačnost, </a:t>
            </a:r>
            <a:r>
              <a:rPr lang="cs-CZ" b="1" dirty="0" smtClean="0"/>
              <a:t>malá poptávka </a:t>
            </a:r>
            <a:r>
              <a:rPr lang="cs-CZ" dirty="0" smtClean="0"/>
              <a:t>po </a:t>
            </a:r>
            <a:r>
              <a:rPr lang="cs-CZ" b="1" dirty="0" err="1" smtClean="0"/>
              <a:t>záp</a:t>
            </a:r>
            <a:r>
              <a:rPr lang="cs-CZ" b="1" dirty="0" smtClean="0"/>
              <a:t>. produktech </a:t>
            </a:r>
            <a:r>
              <a:rPr lang="cs-CZ" dirty="0"/>
              <a:t>(</a:t>
            </a:r>
            <a:r>
              <a:rPr lang="cs-CZ" dirty="0" smtClean="0"/>
              <a:t>E naopak);</a:t>
            </a:r>
          </a:p>
          <a:p>
            <a:endParaRPr lang="cs-CZ" sz="1700" dirty="0" smtClean="0"/>
          </a:p>
          <a:p>
            <a:r>
              <a:rPr lang="cs-CZ" dirty="0" smtClean="0"/>
              <a:t>1700-1842 </a:t>
            </a:r>
            <a:r>
              <a:rPr lang="cs-CZ" b="1" dirty="0" smtClean="0">
                <a:solidFill>
                  <a:srgbClr val="0070C0"/>
                </a:solidFill>
              </a:rPr>
              <a:t>Kantonský systém</a:t>
            </a:r>
            <a:r>
              <a:rPr lang="cs-CZ" dirty="0" smtClean="0"/>
              <a:t>: cizinci v Kantonu (zákaz vstupu do země), nad rámec šedá ekonomika a korupce v přístavních městech;</a:t>
            </a:r>
          </a:p>
          <a:p>
            <a:endParaRPr lang="cs-CZ" sz="1500" dirty="0" smtClean="0"/>
          </a:p>
          <a:p>
            <a:r>
              <a:rPr lang="cs-CZ" dirty="0" smtClean="0"/>
              <a:t>Oficiální vztahy CH-ostatní na základě </a:t>
            </a:r>
            <a:r>
              <a:rPr lang="cs-CZ" b="1" dirty="0" smtClean="0"/>
              <a:t>tributárního systému</a:t>
            </a:r>
            <a:r>
              <a:rPr lang="cs-CZ" dirty="0" smtClean="0"/>
              <a:t>: syn nebes – přijímá od ostatních panovníků tribut, kterým uznávají podřízenost, na oplátku dary a tituly (vyšší hodnoty – velkorysost) + po dobu pobytu obchod (velmi výnosné);</a:t>
            </a:r>
          </a:p>
          <a:p>
            <a:endParaRPr lang="cs-CZ" sz="1500" dirty="0" smtClean="0"/>
          </a:p>
          <a:p>
            <a:r>
              <a:rPr lang="cs-CZ" dirty="0" smtClean="0"/>
              <a:t>Západ tlačí na flexibilnější systém – odmítnuto, vyhrocenu v důsledku </a:t>
            </a:r>
            <a:r>
              <a:rPr lang="cs-CZ" b="1" dirty="0" smtClean="0"/>
              <a:t>obchodu s </a:t>
            </a:r>
            <a:r>
              <a:rPr lang="cs-CZ" b="1" dirty="0" smtClean="0">
                <a:solidFill>
                  <a:srgbClr val="0070C0"/>
                </a:solidFill>
              </a:rPr>
              <a:t>opiem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Jediná komodita na export </a:t>
            </a:r>
            <a:r>
              <a:rPr lang="cs-CZ" b="1" dirty="0" smtClean="0">
                <a:solidFill>
                  <a:srgbClr val="0070C0"/>
                </a:solidFill>
              </a:rPr>
              <a:t>stříbro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(pro E „nevýhodné“ GB na zlatě); </a:t>
            </a:r>
          </a:p>
          <a:p>
            <a:pPr lvl="1"/>
            <a:r>
              <a:rPr lang="cs-CZ" dirty="0" smtClean="0"/>
              <a:t>GB hledá způsob jak </a:t>
            </a:r>
            <a:r>
              <a:rPr lang="cs-CZ" b="1" dirty="0" smtClean="0"/>
              <a:t>vyrovnat bilanci </a:t>
            </a:r>
            <a:r>
              <a:rPr lang="cs-CZ" dirty="0" smtClean="0"/>
              <a:t>(bavlna neuspěla) – za čaj </a:t>
            </a:r>
            <a:r>
              <a:rPr lang="cs-CZ" b="1" dirty="0" smtClean="0"/>
              <a:t>opium</a:t>
            </a:r>
            <a:r>
              <a:rPr lang="cs-CZ" dirty="0" smtClean="0"/>
              <a:t> (z 15t 1730 na 900t v 1820) – </a:t>
            </a:r>
            <a:r>
              <a:rPr lang="cs-CZ" b="1" dirty="0" smtClean="0"/>
              <a:t>obrácení</a:t>
            </a:r>
            <a:r>
              <a:rPr lang="cs-CZ" dirty="0" smtClean="0"/>
              <a:t> toku </a:t>
            </a:r>
            <a:r>
              <a:rPr lang="cs-CZ" b="1" dirty="0" smtClean="0"/>
              <a:t>stříbra</a:t>
            </a:r>
            <a:r>
              <a:rPr lang="cs-CZ" dirty="0" smtClean="0"/>
              <a:t>; dovoz do </a:t>
            </a:r>
            <a:r>
              <a:rPr lang="cs-CZ" b="1" dirty="0" smtClean="0"/>
              <a:t>CH ilegální </a:t>
            </a:r>
            <a:r>
              <a:rPr lang="cs-CZ" dirty="0" smtClean="0"/>
              <a:t>– pašování soukromými obchodníky (nákup v BENG);</a:t>
            </a:r>
          </a:p>
          <a:p>
            <a:pPr lvl="1"/>
            <a:r>
              <a:rPr lang="cs-CZ" dirty="0" smtClean="0"/>
              <a:t>V CH převládl </a:t>
            </a:r>
            <a:r>
              <a:rPr lang="cs-CZ" b="1" dirty="0" smtClean="0"/>
              <a:t>tvrdý postup</a:t>
            </a:r>
            <a:r>
              <a:rPr lang="cs-CZ" dirty="0"/>
              <a:t>:</a:t>
            </a:r>
            <a:r>
              <a:rPr lang="cs-CZ" dirty="0" smtClean="0"/>
              <a:t> </a:t>
            </a:r>
            <a:r>
              <a:rPr lang="cs-CZ" b="1" dirty="0" smtClean="0"/>
              <a:t>1838</a:t>
            </a:r>
            <a:r>
              <a:rPr lang="cs-CZ" dirty="0" smtClean="0"/>
              <a:t> Lin </a:t>
            </a:r>
            <a:r>
              <a:rPr lang="cs-CZ" dirty="0" err="1" smtClean="0"/>
              <a:t>Zexu</a:t>
            </a:r>
            <a:r>
              <a:rPr lang="cs-CZ" dirty="0" smtClean="0"/>
              <a:t> – v oblehl Kanton, zničil opium; 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1840 GB expedice </a:t>
            </a:r>
            <a:r>
              <a:rPr lang="cs-CZ" dirty="0" smtClean="0"/>
              <a:t>z Indie – kolesový parník </a:t>
            </a:r>
            <a:r>
              <a:rPr lang="cs-CZ" b="1" dirty="0" smtClean="0"/>
              <a:t>Nemesis</a:t>
            </a:r>
            <a:r>
              <a:rPr lang="cs-CZ" dirty="0" smtClean="0"/>
              <a:t>, obsazení Kantonu a plavba po J-c-J; 1842 žádost o mír a </a:t>
            </a:r>
            <a:r>
              <a:rPr lang="cs-CZ" b="1" dirty="0" smtClean="0">
                <a:solidFill>
                  <a:srgbClr val="0070C0"/>
                </a:solidFill>
              </a:rPr>
              <a:t>dohoda z </a:t>
            </a:r>
            <a:r>
              <a:rPr lang="cs-CZ" b="1" dirty="0" err="1" smtClean="0">
                <a:solidFill>
                  <a:srgbClr val="0070C0"/>
                </a:solidFill>
              </a:rPr>
              <a:t>Nankingu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(odškodné, H-K, </a:t>
            </a:r>
            <a:r>
              <a:rPr lang="cs-CZ" dirty="0" err="1" smtClean="0"/>
              <a:t>otevtření</a:t>
            </a:r>
            <a:r>
              <a:rPr lang="cs-CZ" dirty="0" smtClean="0"/>
              <a:t> přístavů, rovné postavení a extra v přístavech - také FRA a US); </a:t>
            </a:r>
            <a:r>
              <a:rPr lang="cs-CZ" dirty="0" err="1" smtClean="0"/>
              <a:t>Gladstone-Palmerston-J.Q.Adams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Nedodržování smlouvy – </a:t>
            </a:r>
            <a:r>
              <a:rPr lang="cs-CZ" b="1" dirty="0" smtClean="0"/>
              <a:t>1856 zajetí </a:t>
            </a:r>
            <a:r>
              <a:rPr lang="cs-CZ" b="1" dirty="0" err="1" smtClean="0">
                <a:solidFill>
                  <a:srgbClr val="0070C0"/>
                </a:solidFill>
              </a:rPr>
              <a:t>Arrow</a:t>
            </a:r>
            <a:r>
              <a:rPr lang="cs-CZ" dirty="0" smtClean="0"/>
              <a:t>; GB konzul žádá propuštění a omluvu –&gt; využil guvernér H-K a ostřeloval Kanton –&gt; </a:t>
            </a:r>
            <a:r>
              <a:rPr lang="cs-CZ" b="1" dirty="0" smtClean="0"/>
              <a:t>FRA</a:t>
            </a:r>
            <a:r>
              <a:rPr lang="cs-CZ" dirty="0" smtClean="0"/>
              <a:t> se přidali, obsadili </a:t>
            </a:r>
            <a:r>
              <a:rPr lang="cs-CZ" b="1" dirty="0" smtClean="0"/>
              <a:t>Kanton</a:t>
            </a:r>
            <a:r>
              <a:rPr lang="cs-CZ" dirty="0" smtClean="0"/>
              <a:t> a postup na </a:t>
            </a:r>
            <a:r>
              <a:rPr lang="cs-CZ" b="1" dirty="0" err="1" smtClean="0">
                <a:solidFill>
                  <a:srgbClr val="0070C0"/>
                </a:solidFill>
              </a:rPr>
              <a:t>Tientsin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smtClean="0"/>
              <a:t>(</a:t>
            </a:r>
            <a:r>
              <a:rPr lang="cs-CZ" b="1" dirty="0" smtClean="0"/>
              <a:t>dohoda</a:t>
            </a:r>
            <a:r>
              <a:rPr lang="cs-CZ" dirty="0" smtClean="0"/>
              <a:t> </a:t>
            </a:r>
            <a:r>
              <a:rPr lang="cs-CZ" b="1" dirty="0" smtClean="0"/>
              <a:t>pěti států</a:t>
            </a:r>
            <a:r>
              <a:rPr lang="cs-CZ" dirty="0" smtClean="0"/>
              <a:t>: +přístup do Pekingu);</a:t>
            </a:r>
          </a:p>
          <a:p>
            <a:pPr lvl="1"/>
            <a:r>
              <a:rPr lang="cs-CZ" b="1" dirty="0" smtClean="0"/>
              <a:t>Nedodrženo</a:t>
            </a:r>
            <a:r>
              <a:rPr lang="cs-CZ" dirty="0" smtClean="0"/>
              <a:t> –&gt; </a:t>
            </a:r>
            <a:r>
              <a:rPr lang="cs-CZ" b="1" dirty="0" smtClean="0"/>
              <a:t>1859</a:t>
            </a:r>
            <a:r>
              <a:rPr lang="cs-CZ" dirty="0" smtClean="0"/>
              <a:t> </a:t>
            </a:r>
            <a:r>
              <a:rPr lang="cs-CZ" b="1" dirty="0" smtClean="0"/>
              <a:t>výsadek</a:t>
            </a:r>
            <a:r>
              <a:rPr lang="cs-CZ" dirty="0" smtClean="0"/>
              <a:t> GB a FRA na Peking („delegace“), </a:t>
            </a:r>
            <a:r>
              <a:rPr lang="cs-CZ" b="1" dirty="0" smtClean="0"/>
              <a:t>porážka</a:t>
            </a:r>
            <a:r>
              <a:rPr lang="cs-CZ" dirty="0" smtClean="0"/>
              <a:t> čínských sil – </a:t>
            </a:r>
            <a:r>
              <a:rPr lang="cs-CZ" b="1" dirty="0" smtClean="0"/>
              <a:t>kapitulace</a:t>
            </a:r>
            <a:r>
              <a:rPr lang="cs-CZ" dirty="0" smtClean="0"/>
              <a:t> CH;</a:t>
            </a:r>
          </a:p>
          <a:p>
            <a:pPr lvl="1"/>
            <a:r>
              <a:rPr lang="cs-CZ" dirty="0" smtClean="0"/>
              <a:t>Potvrzení předchozích smluv a oficiální opiový obchod; </a:t>
            </a:r>
            <a:r>
              <a:rPr lang="cs-CZ" b="1" dirty="0" smtClean="0"/>
              <a:t>cla</a:t>
            </a:r>
            <a:r>
              <a:rPr lang="cs-CZ" dirty="0" smtClean="0"/>
              <a:t> nesmí překročit </a:t>
            </a:r>
            <a:r>
              <a:rPr lang="cs-CZ" b="1" dirty="0" smtClean="0"/>
              <a:t>5%</a:t>
            </a:r>
            <a:r>
              <a:rPr lang="cs-CZ" dirty="0" smtClean="0"/>
              <a:t>;  </a:t>
            </a:r>
          </a:p>
          <a:p>
            <a:r>
              <a:rPr lang="cs-CZ" dirty="0" smtClean="0"/>
              <a:t> Století ponížení…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4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23120\Desktop\EEveGE2012\Obrázky\View_of_Canton_facto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907"/>
            <a:ext cx="9144000" cy="650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144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3120\Desktop\EEveGE2012\Obrázky\HEICo_steamer_Neme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710"/>
            <a:ext cx="9144000" cy="620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870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Imperialismus</a:t>
            </a:r>
            <a:r>
              <a:rPr lang="cs-CZ" sz="3600" dirty="0" smtClean="0"/>
              <a:t> </a:t>
            </a:r>
            <a:r>
              <a:rPr lang="cs-CZ" sz="3600" b="1" dirty="0" smtClean="0"/>
              <a:t>v </a:t>
            </a:r>
            <a:r>
              <a:rPr lang="cs-CZ" sz="3600" b="1" dirty="0" smtClean="0">
                <a:solidFill>
                  <a:srgbClr val="0070C0"/>
                </a:solidFill>
              </a:rPr>
              <a:t>Africe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/>
              <a:t>1870</a:t>
            </a:r>
            <a:r>
              <a:rPr lang="cs-CZ" dirty="0" smtClean="0"/>
              <a:t> – </a:t>
            </a:r>
            <a:r>
              <a:rPr lang="cs-CZ" b="1" dirty="0" smtClean="0"/>
              <a:t>10%</a:t>
            </a:r>
            <a:r>
              <a:rPr lang="cs-CZ" dirty="0" smtClean="0"/>
              <a:t> území, pobřeží (klima, nejasné benefity, militantní státy); expedice; strategické ohledy: námořní základny, nové koloniální mocnosti (</a:t>
            </a:r>
            <a:r>
              <a:rPr lang="cs-CZ" b="1" dirty="0" smtClean="0"/>
              <a:t>GER</a:t>
            </a:r>
            <a:r>
              <a:rPr lang="cs-CZ" dirty="0" smtClean="0"/>
              <a:t> a </a:t>
            </a:r>
            <a:r>
              <a:rPr lang="cs-CZ" b="1" dirty="0" smtClean="0"/>
              <a:t>ITA</a:t>
            </a:r>
            <a:r>
              <a:rPr lang="cs-CZ" dirty="0" smtClean="0"/>
              <a:t>), zdroje vojáků; „civilizace“;</a:t>
            </a:r>
          </a:p>
          <a:p>
            <a:r>
              <a:rPr lang="cs-CZ" b="1" dirty="0" smtClean="0"/>
              <a:t>GB</a:t>
            </a:r>
            <a:r>
              <a:rPr lang="cs-CZ" dirty="0" smtClean="0"/>
              <a:t> – 1806 získali na NED </a:t>
            </a:r>
            <a:r>
              <a:rPr lang="cs-CZ" b="1" dirty="0" smtClean="0">
                <a:solidFill>
                  <a:srgbClr val="0070C0"/>
                </a:solidFill>
              </a:rPr>
              <a:t>Mys</a:t>
            </a:r>
            <a:r>
              <a:rPr lang="cs-CZ" dirty="0"/>
              <a:t>:</a:t>
            </a:r>
            <a:r>
              <a:rPr lang="cs-CZ" dirty="0" smtClean="0"/>
              <a:t> 1866 zlato a diamanty (ze 175k v 1854 na 1,5mil 1877), zemědělství (90%), export vlny 100x 1840-1872;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álka proti Zulu 1879 a </a:t>
            </a:r>
            <a:r>
              <a:rPr lang="cs-CZ" dirty="0" err="1" smtClean="0"/>
              <a:t>Boerské</a:t>
            </a:r>
            <a:r>
              <a:rPr lang="cs-CZ" dirty="0" smtClean="0"/>
              <a:t> války (1880-1881 a 1899-1903, spálená země); </a:t>
            </a:r>
            <a:r>
              <a:rPr lang="cs-CZ" b="1" dirty="0" smtClean="0"/>
              <a:t>zemědělská </a:t>
            </a:r>
            <a:r>
              <a:rPr lang="cs-CZ" b="1" dirty="0" smtClean="0">
                <a:solidFill>
                  <a:srgbClr val="0070C0"/>
                </a:solidFill>
              </a:rPr>
              <a:t>reforma 1913 </a:t>
            </a:r>
            <a:r>
              <a:rPr lang="cs-CZ" dirty="0" smtClean="0"/>
              <a:t>(80% obyv. má 13% půdy, těžba a diskriminace);</a:t>
            </a:r>
          </a:p>
          <a:p>
            <a:endParaRPr lang="cs-CZ" sz="1300" b="1" dirty="0" smtClean="0"/>
          </a:p>
          <a:p>
            <a:r>
              <a:rPr lang="cs-CZ" b="1" dirty="0" smtClean="0"/>
              <a:t>Závody v AFR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plán </a:t>
            </a:r>
            <a:r>
              <a:rPr lang="cs-CZ" b="1" dirty="0" smtClean="0">
                <a:solidFill>
                  <a:srgbClr val="0070C0"/>
                </a:solidFill>
              </a:rPr>
              <a:t>GB</a:t>
            </a:r>
            <a:r>
              <a:rPr lang="cs-CZ" b="1" dirty="0" smtClean="0"/>
              <a:t>: </a:t>
            </a:r>
            <a:r>
              <a:rPr lang="cs-CZ" dirty="0" smtClean="0"/>
              <a:t>Egypt – Mys (BOTS, ZIM, ZAM, KEN);</a:t>
            </a:r>
          </a:p>
          <a:p>
            <a:pPr lvl="1"/>
            <a:r>
              <a:rPr lang="cs-CZ" dirty="0" smtClean="0"/>
              <a:t>(GB) </a:t>
            </a:r>
            <a:r>
              <a:rPr lang="cs-CZ" b="1" dirty="0" smtClean="0">
                <a:solidFill>
                  <a:srgbClr val="0070C0"/>
                </a:solidFill>
              </a:rPr>
              <a:t>FRA</a:t>
            </a:r>
            <a:r>
              <a:rPr lang="cs-CZ" b="1" dirty="0" smtClean="0"/>
              <a:t>:</a:t>
            </a:r>
            <a:r>
              <a:rPr lang="cs-CZ" dirty="0" smtClean="0"/>
              <a:t> SEN-Rudém m.: střet ve </a:t>
            </a:r>
            <a:r>
              <a:rPr lang="cs-CZ" b="1" dirty="0" err="1" smtClean="0"/>
              <a:t>Fashodě</a:t>
            </a:r>
            <a:r>
              <a:rPr lang="cs-CZ" dirty="0" smtClean="0"/>
              <a:t> (1899 Súdán); </a:t>
            </a:r>
          </a:p>
          <a:p>
            <a:pPr lvl="1"/>
            <a:r>
              <a:rPr lang="cs-CZ" b="1" dirty="0" smtClean="0"/>
              <a:t>FRA:</a:t>
            </a:r>
            <a:r>
              <a:rPr lang="cs-CZ" dirty="0" smtClean="0"/>
              <a:t> 1827-1847 angažmá v Alžíru (spolu s ním TUN a MAR); 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GER</a:t>
            </a:r>
            <a:r>
              <a:rPr lang="cs-CZ" dirty="0" smtClean="0"/>
              <a:t>: </a:t>
            </a:r>
            <a:r>
              <a:rPr lang="cs-CZ" dirty="0" err="1" smtClean="0"/>
              <a:t>Togoland</a:t>
            </a:r>
            <a:r>
              <a:rPr lang="cs-CZ" dirty="0" smtClean="0"/>
              <a:t>, KAM, NAM– střet s GB v Tanganice; </a:t>
            </a:r>
          </a:p>
          <a:p>
            <a:pPr lvl="1"/>
            <a:r>
              <a:rPr lang="cs-CZ" b="1" dirty="0" smtClean="0"/>
              <a:t>ITA</a:t>
            </a:r>
            <a:r>
              <a:rPr lang="cs-CZ" dirty="0" smtClean="0"/>
              <a:t> SOM, ERIT, LIB;</a:t>
            </a:r>
          </a:p>
          <a:p>
            <a:r>
              <a:rPr lang="cs-CZ" dirty="0" smtClean="0"/>
              <a:t>1884 </a:t>
            </a:r>
            <a:r>
              <a:rPr lang="cs-CZ" b="1" dirty="0" smtClean="0"/>
              <a:t>Berlínská konference</a:t>
            </a:r>
            <a:r>
              <a:rPr lang="cs-CZ" dirty="0" smtClean="0"/>
              <a:t>: notifikace a efektivní obsazení;</a:t>
            </a:r>
          </a:p>
          <a:p>
            <a:r>
              <a:rPr lang="cs-CZ" b="1" dirty="0" smtClean="0"/>
              <a:t>Svobodný stát </a:t>
            </a:r>
            <a:r>
              <a:rPr lang="cs-CZ" b="1" dirty="0" smtClean="0">
                <a:solidFill>
                  <a:srgbClr val="0070C0"/>
                </a:solidFill>
              </a:rPr>
              <a:t>Kongo</a:t>
            </a:r>
            <a:r>
              <a:rPr lang="cs-CZ" b="1" dirty="0" smtClean="0"/>
              <a:t> </a:t>
            </a:r>
            <a:r>
              <a:rPr lang="cs-CZ" dirty="0" smtClean="0"/>
              <a:t>1885-1908 (Leopold I.): zóna volného obchodu (koncese na 10-15 let) + území krále; </a:t>
            </a:r>
            <a:r>
              <a:rPr lang="cs-CZ" dirty="0" err="1" smtClean="0"/>
              <a:t>Katanga</a:t>
            </a:r>
            <a:r>
              <a:rPr lang="cs-CZ" dirty="0" smtClean="0"/>
              <a:t> (měď, GB) a </a:t>
            </a:r>
            <a:r>
              <a:rPr lang="cs-CZ" dirty="0"/>
              <a:t>Z</a:t>
            </a:r>
            <a:r>
              <a:rPr lang="cs-CZ" dirty="0" smtClean="0"/>
              <a:t>anzibar (</a:t>
            </a:r>
            <a:r>
              <a:rPr lang="cs-CZ" dirty="0" err="1" smtClean="0"/>
              <a:t>Tippu</a:t>
            </a:r>
            <a:r>
              <a:rPr lang="cs-CZ" dirty="0" smtClean="0"/>
              <a:t> </a:t>
            </a:r>
            <a:r>
              <a:rPr lang="cs-CZ" dirty="0" err="1" smtClean="0"/>
              <a:t>Tipa</a:t>
            </a:r>
            <a:r>
              <a:rPr lang="cs-CZ" dirty="0" smtClean="0"/>
              <a:t>); 90. léta – kaučukový boom (</a:t>
            </a:r>
            <a:r>
              <a:rPr lang="cs-CZ" dirty="0" err="1" smtClean="0"/>
              <a:t>Force</a:t>
            </a:r>
            <a:r>
              <a:rPr lang="cs-CZ" dirty="0" smtClean="0"/>
              <a:t> </a:t>
            </a:r>
            <a:r>
              <a:rPr lang="cs-CZ" dirty="0" err="1" smtClean="0"/>
              <a:t>Publique</a:t>
            </a:r>
            <a:r>
              <a:rPr lang="cs-CZ" dirty="0" smtClean="0"/>
              <a:t>); redukce obyvatel na polovinu;   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033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8913"/>
            <a:ext cx="672465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5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3120\Desktop\EEveGE2012\Obrázky\BelgianCongoSoldie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5715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4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23120\Desktop\EEveGE2012\Obrázky\MutilatedChildrenFromCon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619" y="107186"/>
            <a:ext cx="441632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2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"/>
            <a:ext cx="9144000" cy="680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43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3/34/Editorial_cartoon_about_Jacob_Smith%27s_retaliation_for_Balangig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5328592" cy="449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78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5679"/>
            <a:ext cx="8229600" cy="790383"/>
          </a:xfrm>
        </p:spPr>
        <p:txBody>
          <a:bodyPr>
            <a:normAutofit/>
          </a:bodyPr>
          <a:lstStyle/>
          <a:p>
            <a:r>
              <a:rPr lang="cs-CZ" sz="2600" b="1" dirty="0" smtClean="0"/>
              <a:t>Cesta ke </a:t>
            </a:r>
            <a:r>
              <a:rPr lang="cs-CZ" sz="2600" b="1" dirty="0" smtClean="0">
                <a:solidFill>
                  <a:srgbClr val="0070C0"/>
                </a:solidFill>
              </a:rPr>
              <a:t>světové válce</a:t>
            </a:r>
            <a:endParaRPr lang="cs-CZ" sz="2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116" y="476672"/>
            <a:ext cx="9001000" cy="6120680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Poslední třetina </a:t>
            </a:r>
            <a:r>
              <a:rPr lang="cs-CZ" b="1" dirty="0" smtClean="0"/>
              <a:t>19st</a:t>
            </a:r>
            <a:r>
              <a:rPr lang="cs-CZ" dirty="0" smtClean="0"/>
              <a:t>.: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GB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/>
              <a:t>demokratizace</a:t>
            </a:r>
            <a:r>
              <a:rPr lang="cs-CZ" dirty="0" smtClean="0"/>
              <a:t> – občanská demokracie; orientace </a:t>
            </a:r>
            <a:r>
              <a:rPr lang="cs-CZ" b="1" dirty="0" smtClean="0"/>
              <a:t>na mimo-E trhy</a:t>
            </a:r>
            <a:r>
              <a:rPr lang="cs-CZ" dirty="0" smtClean="0"/>
              <a:t>, akceptování diskriminace na kontinentě; </a:t>
            </a:r>
            <a:r>
              <a:rPr lang="cs-CZ" b="1" dirty="0" smtClean="0"/>
              <a:t>FT</a:t>
            </a:r>
            <a:r>
              <a:rPr lang="cs-CZ" dirty="0" smtClean="0"/>
              <a:t> politika je </a:t>
            </a:r>
            <a:r>
              <a:rPr lang="cs-CZ" b="1" dirty="0" smtClean="0"/>
              <a:t>benevolentní</a:t>
            </a:r>
            <a:r>
              <a:rPr lang="cs-CZ" dirty="0" smtClean="0"/>
              <a:t> hegemonie;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FRA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využívá </a:t>
            </a:r>
            <a:r>
              <a:rPr lang="cs-CZ" b="1" dirty="0" smtClean="0"/>
              <a:t>GB </a:t>
            </a:r>
            <a:r>
              <a:rPr lang="cs-CZ" dirty="0" smtClean="0"/>
              <a:t>trhu, </a:t>
            </a:r>
            <a:r>
              <a:rPr lang="cs-CZ" b="1" dirty="0" smtClean="0"/>
              <a:t>kontinentálního</a:t>
            </a:r>
            <a:r>
              <a:rPr lang="cs-CZ" dirty="0" smtClean="0"/>
              <a:t> </a:t>
            </a:r>
            <a:r>
              <a:rPr lang="cs-CZ" b="1" dirty="0" smtClean="0"/>
              <a:t>trhu</a:t>
            </a:r>
            <a:r>
              <a:rPr lang="cs-CZ" dirty="0" smtClean="0"/>
              <a:t> a buduje </a:t>
            </a:r>
            <a:r>
              <a:rPr lang="cs-CZ" b="1" dirty="0" smtClean="0"/>
              <a:t>impérium</a:t>
            </a:r>
            <a:r>
              <a:rPr lang="cs-CZ" dirty="0" smtClean="0"/>
              <a:t>;</a:t>
            </a:r>
          </a:p>
          <a:p>
            <a:pPr lvl="1"/>
            <a:r>
              <a:rPr lang="cs-CZ" b="1" dirty="0" smtClean="0"/>
              <a:t>BEL, NED, SWI </a:t>
            </a:r>
            <a:r>
              <a:rPr lang="cs-CZ" dirty="0" smtClean="0"/>
              <a:t>a </a:t>
            </a:r>
            <a:r>
              <a:rPr lang="cs-CZ" b="1" dirty="0" smtClean="0"/>
              <a:t>SCAN</a:t>
            </a:r>
            <a:r>
              <a:rPr lang="cs-CZ" dirty="0" smtClean="0"/>
              <a:t> se </a:t>
            </a:r>
            <a:r>
              <a:rPr lang="cs-CZ" b="1" dirty="0" smtClean="0"/>
              <a:t>adaptují</a:t>
            </a:r>
            <a:r>
              <a:rPr lang="cs-CZ" dirty="0" smtClean="0"/>
              <a:t> a specializují dle </a:t>
            </a:r>
            <a:r>
              <a:rPr lang="cs-CZ" b="1" dirty="0" smtClean="0"/>
              <a:t>CA</a:t>
            </a:r>
            <a:r>
              <a:rPr lang="cs-CZ" dirty="0" smtClean="0"/>
              <a:t>;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RUS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b="1" dirty="0" smtClean="0"/>
              <a:t>industrializace</a:t>
            </a:r>
            <a:r>
              <a:rPr lang="cs-CZ" dirty="0" smtClean="0"/>
              <a:t> (vnitřní limity), expanze do </a:t>
            </a:r>
            <a:r>
              <a:rPr lang="cs-CZ" b="1" dirty="0" smtClean="0"/>
              <a:t>střední Asie a Kavkazu</a:t>
            </a:r>
            <a:r>
              <a:rPr lang="cs-CZ" dirty="0" smtClean="0"/>
              <a:t>, na úkor Osmanů;</a:t>
            </a:r>
          </a:p>
          <a:p>
            <a:pPr lvl="1"/>
            <a:endParaRPr lang="cs-CZ" sz="1500" dirty="0"/>
          </a:p>
          <a:p>
            <a:r>
              <a:rPr lang="cs-CZ" dirty="0" smtClean="0"/>
              <a:t>Přesto </a:t>
            </a:r>
            <a:r>
              <a:rPr lang="cs-CZ" b="1" dirty="0" smtClean="0"/>
              <a:t>fatální konflikt</a:t>
            </a:r>
            <a:r>
              <a:rPr lang="cs-CZ" dirty="0" smtClean="0"/>
              <a:t>(!)</a:t>
            </a:r>
          </a:p>
          <a:p>
            <a:pPr lvl="1"/>
            <a:r>
              <a:rPr lang="cs-CZ" dirty="0" smtClean="0"/>
              <a:t>Stará </a:t>
            </a:r>
            <a:r>
              <a:rPr lang="cs-CZ" b="1" dirty="0" smtClean="0"/>
              <a:t>linie </a:t>
            </a:r>
            <a:r>
              <a:rPr lang="cs-CZ" b="1" dirty="0" smtClean="0">
                <a:solidFill>
                  <a:srgbClr val="0070C0"/>
                </a:solidFill>
              </a:rPr>
              <a:t>východ</a:t>
            </a:r>
            <a:r>
              <a:rPr lang="cs-CZ" b="1" dirty="0" smtClean="0"/>
              <a:t> </a:t>
            </a:r>
            <a:r>
              <a:rPr lang="cs-CZ" dirty="0" smtClean="0"/>
              <a:t>(silní pozemkoví vlastníci a industrializace) - </a:t>
            </a:r>
            <a:r>
              <a:rPr lang="cs-CZ" b="1" dirty="0" smtClean="0">
                <a:solidFill>
                  <a:srgbClr val="0070C0"/>
                </a:solidFill>
              </a:rPr>
              <a:t>západ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(občanské průmyslové státy);</a:t>
            </a:r>
          </a:p>
          <a:p>
            <a:pPr lvl="1"/>
            <a:r>
              <a:rPr lang="cs-CZ" b="1" dirty="0" smtClean="0"/>
              <a:t>Německá industrializace </a:t>
            </a:r>
            <a:r>
              <a:rPr lang="cs-CZ" dirty="0" smtClean="0"/>
              <a:t>(</a:t>
            </a:r>
            <a:r>
              <a:rPr lang="cs-CZ" b="1" dirty="0" smtClean="0">
                <a:solidFill>
                  <a:srgbClr val="0070C0"/>
                </a:solidFill>
              </a:rPr>
              <a:t>junkeři</a:t>
            </a:r>
            <a:r>
              <a:rPr lang="cs-CZ" dirty="0" smtClean="0"/>
              <a:t>) pro-aktivní zahraniční politika, tradice </a:t>
            </a:r>
            <a:r>
              <a:rPr lang="cs-CZ" b="1" dirty="0" smtClean="0"/>
              <a:t>kolonizace Slovanů </a:t>
            </a:r>
            <a:r>
              <a:rPr lang="cs-CZ" dirty="0" smtClean="0"/>
              <a:t>(Prusko – Rusko); stojí na straně </a:t>
            </a:r>
            <a:r>
              <a:rPr lang="cs-CZ" b="1" dirty="0" smtClean="0"/>
              <a:t>konzervativních</a:t>
            </a:r>
            <a:r>
              <a:rPr lang="cs-CZ" dirty="0" smtClean="0"/>
              <a:t> a monarchických sil; budování </a:t>
            </a:r>
            <a:r>
              <a:rPr lang="cs-CZ" b="1" dirty="0" smtClean="0"/>
              <a:t>zámořského impéria + flotila</a:t>
            </a:r>
            <a:r>
              <a:rPr lang="cs-CZ" dirty="0" smtClean="0"/>
              <a:t>;</a:t>
            </a:r>
          </a:p>
          <a:p>
            <a:pPr lvl="1"/>
            <a:endParaRPr lang="cs-CZ" sz="1500" dirty="0"/>
          </a:p>
          <a:p>
            <a:r>
              <a:rPr lang="cs-CZ" b="1" dirty="0" smtClean="0"/>
              <a:t>Systém </a:t>
            </a:r>
            <a:r>
              <a:rPr lang="cs-CZ" b="1" dirty="0" smtClean="0">
                <a:solidFill>
                  <a:srgbClr val="0070C0"/>
                </a:solidFill>
              </a:rPr>
              <a:t>aliancí</a:t>
            </a:r>
            <a:r>
              <a:rPr lang="cs-CZ" b="1" dirty="0" smtClean="0"/>
              <a:t> </a:t>
            </a:r>
            <a:r>
              <a:rPr lang="cs-CZ" dirty="0" smtClean="0"/>
              <a:t>od 1815: </a:t>
            </a:r>
          </a:p>
          <a:p>
            <a:pPr lvl="1"/>
            <a:r>
              <a:rPr lang="cs-CZ" b="1" dirty="0" smtClean="0"/>
              <a:t>Svatá aliance </a:t>
            </a:r>
            <a:r>
              <a:rPr lang="cs-CZ" dirty="0" smtClean="0"/>
              <a:t>(PRU, RUS, RAK proti </a:t>
            </a:r>
            <a:r>
              <a:rPr lang="cs-CZ" b="1" dirty="0" smtClean="0"/>
              <a:t>konstitucionalismu</a:t>
            </a:r>
            <a:r>
              <a:rPr lang="cs-CZ" dirty="0" smtClean="0"/>
              <a:t>), </a:t>
            </a:r>
          </a:p>
          <a:p>
            <a:pPr lvl="1"/>
            <a:r>
              <a:rPr lang="cs-CZ" b="1" dirty="0" smtClean="0"/>
              <a:t>1873</a:t>
            </a:r>
            <a:r>
              <a:rPr lang="cs-CZ" dirty="0" smtClean="0"/>
              <a:t> </a:t>
            </a:r>
            <a:r>
              <a:rPr lang="cs-CZ" b="1" dirty="0" smtClean="0"/>
              <a:t>Spolek tří císařů </a:t>
            </a:r>
            <a:r>
              <a:rPr lang="cs-CZ" dirty="0" smtClean="0"/>
              <a:t>(Bismarckova </a:t>
            </a:r>
            <a:r>
              <a:rPr lang="cs-CZ" b="1" dirty="0" smtClean="0"/>
              <a:t>snaha </a:t>
            </a:r>
            <a:r>
              <a:rPr lang="cs-CZ" b="1" dirty="0" smtClean="0">
                <a:solidFill>
                  <a:srgbClr val="0070C0"/>
                </a:solidFill>
              </a:rPr>
              <a:t>izolovat FRA</a:t>
            </a:r>
            <a:r>
              <a:rPr lang="cs-CZ" dirty="0" smtClean="0"/>
              <a:t>), spor R-U a RUS (o Balkán) – </a:t>
            </a:r>
            <a:r>
              <a:rPr lang="cs-CZ" b="1" dirty="0" smtClean="0">
                <a:solidFill>
                  <a:srgbClr val="0070C0"/>
                </a:solidFill>
              </a:rPr>
              <a:t>1879 GER + R-U </a:t>
            </a:r>
            <a:r>
              <a:rPr lang="cs-CZ" dirty="0" smtClean="0"/>
              <a:t>(</a:t>
            </a:r>
            <a:r>
              <a:rPr lang="cs-CZ" b="1" dirty="0" smtClean="0"/>
              <a:t>ITA 1882</a:t>
            </a:r>
            <a:r>
              <a:rPr lang="cs-CZ" dirty="0" smtClean="0"/>
              <a:t>);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Bismarck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úsilí udržet </a:t>
            </a:r>
            <a:r>
              <a:rPr lang="cs-CZ" b="1" dirty="0" smtClean="0"/>
              <a:t>RUS jako spojence </a:t>
            </a:r>
            <a:r>
              <a:rPr lang="cs-CZ" dirty="0" smtClean="0"/>
              <a:t>(FRA – revize </a:t>
            </a:r>
            <a:r>
              <a:rPr lang="cs-CZ" b="1" dirty="0" smtClean="0"/>
              <a:t>Alsaska a Lotrinska</a:t>
            </a:r>
            <a:r>
              <a:rPr lang="cs-CZ" dirty="0" smtClean="0"/>
              <a:t>), hrozba </a:t>
            </a:r>
            <a:r>
              <a:rPr lang="cs-CZ" b="1" dirty="0" smtClean="0"/>
              <a:t>války na </a:t>
            </a:r>
            <a:r>
              <a:rPr lang="cs-CZ" b="1" dirty="0" smtClean="0">
                <a:solidFill>
                  <a:srgbClr val="0070C0"/>
                </a:solidFill>
              </a:rPr>
              <a:t>dvou frontách</a:t>
            </a:r>
            <a:r>
              <a:rPr lang="cs-CZ" dirty="0" smtClean="0"/>
              <a:t>; 1887 </a:t>
            </a:r>
            <a:r>
              <a:rPr lang="cs-CZ" b="1" dirty="0" smtClean="0"/>
              <a:t>smlouva s </a:t>
            </a:r>
            <a:r>
              <a:rPr lang="cs-CZ" b="1" dirty="0" smtClean="0">
                <a:solidFill>
                  <a:srgbClr val="0070C0"/>
                </a:solidFill>
              </a:rPr>
              <a:t>RUS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1888 </a:t>
            </a:r>
            <a:r>
              <a:rPr lang="cs-CZ" b="1" dirty="0" smtClean="0">
                <a:solidFill>
                  <a:srgbClr val="0070C0"/>
                </a:solidFill>
              </a:rPr>
              <a:t>Vilém II. </a:t>
            </a:r>
            <a:r>
              <a:rPr lang="cs-CZ" dirty="0" smtClean="0"/>
              <a:t>(</a:t>
            </a:r>
            <a:r>
              <a:rPr lang="cs-CZ" b="1" dirty="0" smtClean="0"/>
              <a:t>odstoupení</a:t>
            </a:r>
            <a:r>
              <a:rPr lang="cs-CZ" dirty="0" smtClean="0"/>
              <a:t> </a:t>
            </a:r>
            <a:r>
              <a:rPr lang="cs-CZ" b="1" dirty="0" smtClean="0"/>
              <a:t>Bismarcka</a:t>
            </a:r>
            <a:r>
              <a:rPr lang="cs-CZ" dirty="0" smtClean="0"/>
              <a:t> 1890) a </a:t>
            </a:r>
            <a:r>
              <a:rPr lang="cs-CZ" b="1" dirty="0" smtClean="0"/>
              <a:t>odmítnutí</a:t>
            </a:r>
            <a:r>
              <a:rPr lang="cs-CZ" dirty="0" smtClean="0"/>
              <a:t> potvrzení smlouvy s </a:t>
            </a:r>
            <a:r>
              <a:rPr lang="cs-CZ" b="1" dirty="0" smtClean="0"/>
              <a:t>RUS</a:t>
            </a:r>
            <a:r>
              <a:rPr lang="cs-CZ" dirty="0" smtClean="0"/>
              <a:t>;</a:t>
            </a:r>
          </a:p>
          <a:p>
            <a:pPr lvl="1"/>
            <a:r>
              <a:rPr lang="cs-CZ" b="1" dirty="0" smtClean="0"/>
              <a:t>1892</a:t>
            </a:r>
            <a:r>
              <a:rPr lang="cs-CZ" dirty="0" smtClean="0"/>
              <a:t> </a:t>
            </a:r>
            <a:r>
              <a:rPr lang="cs-CZ" b="1" dirty="0" smtClean="0"/>
              <a:t>spojenectví FRA s RUS </a:t>
            </a:r>
            <a:r>
              <a:rPr lang="cs-CZ" dirty="0" smtClean="0"/>
              <a:t>a </a:t>
            </a:r>
            <a:r>
              <a:rPr lang="cs-CZ" b="1" dirty="0" smtClean="0"/>
              <a:t>1904</a:t>
            </a:r>
            <a:r>
              <a:rPr lang="cs-CZ" dirty="0" smtClean="0"/>
              <a:t> </a:t>
            </a:r>
            <a:r>
              <a:rPr lang="cs-CZ" b="1" dirty="0" smtClean="0"/>
              <a:t>Srdečná dohoda </a:t>
            </a:r>
            <a:r>
              <a:rPr lang="cs-CZ" dirty="0" smtClean="0"/>
              <a:t>GB a FRA; </a:t>
            </a:r>
            <a:r>
              <a:rPr lang="cs-CZ" b="1" dirty="0" smtClean="0"/>
              <a:t>1907</a:t>
            </a:r>
            <a:r>
              <a:rPr lang="cs-CZ" dirty="0" smtClean="0"/>
              <a:t> dohoda </a:t>
            </a:r>
            <a:r>
              <a:rPr lang="cs-CZ" b="1" dirty="0" smtClean="0"/>
              <a:t>GB s RUS </a:t>
            </a:r>
            <a:r>
              <a:rPr lang="cs-CZ" dirty="0" smtClean="0"/>
              <a:t>(</a:t>
            </a:r>
            <a:r>
              <a:rPr lang="cs-CZ" b="1" dirty="0" smtClean="0">
                <a:solidFill>
                  <a:srgbClr val="0070C0"/>
                </a:solidFill>
              </a:rPr>
              <a:t>Trojdohoda</a:t>
            </a:r>
            <a:r>
              <a:rPr lang="cs-CZ" dirty="0" smtClean="0"/>
              <a:t>);</a:t>
            </a:r>
          </a:p>
          <a:p>
            <a:pPr lvl="1"/>
            <a:r>
              <a:rPr lang="cs-CZ" dirty="0" smtClean="0"/>
              <a:t>GER – </a:t>
            </a:r>
            <a:r>
              <a:rPr lang="cs-CZ" b="1" dirty="0" smtClean="0"/>
              <a:t>krajně nevýhodná </a:t>
            </a:r>
            <a:r>
              <a:rPr lang="cs-CZ" dirty="0" smtClean="0"/>
              <a:t>pozice (junkeři a RUS, budování flotily a GB);</a:t>
            </a:r>
          </a:p>
          <a:p>
            <a:pPr lvl="1"/>
            <a:endParaRPr lang="cs-CZ" sz="13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Rak.-Uh.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tradiční mocenská politika na </a:t>
            </a:r>
            <a:r>
              <a:rPr lang="cs-CZ" b="1" dirty="0" smtClean="0"/>
              <a:t>Balkáně</a:t>
            </a:r>
            <a:r>
              <a:rPr lang="cs-CZ" dirty="0" smtClean="0"/>
              <a:t>: </a:t>
            </a:r>
          </a:p>
          <a:p>
            <a:pPr lvl="1"/>
            <a:r>
              <a:rPr lang="cs-CZ" b="1" dirty="0" smtClean="0"/>
              <a:t>anexe Bosny </a:t>
            </a:r>
            <a:r>
              <a:rPr lang="cs-CZ" dirty="0" smtClean="0"/>
              <a:t>1909 a dvě balkánské války, </a:t>
            </a:r>
            <a:r>
              <a:rPr lang="cs-CZ" b="1" dirty="0" smtClean="0"/>
              <a:t>atentát</a:t>
            </a:r>
            <a:r>
              <a:rPr lang="cs-CZ" dirty="0" smtClean="0"/>
              <a:t> na </a:t>
            </a:r>
            <a:r>
              <a:rPr lang="cs-CZ" dirty="0" err="1" smtClean="0"/>
              <a:t>F.Ferdinanda</a:t>
            </a:r>
            <a:r>
              <a:rPr lang="cs-CZ" dirty="0" smtClean="0"/>
              <a:t> 6/1914, nepřijatelné </a:t>
            </a:r>
            <a:r>
              <a:rPr lang="cs-CZ" b="1" dirty="0" smtClean="0"/>
              <a:t>ultimátum </a:t>
            </a:r>
            <a:r>
              <a:rPr lang="cs-CZ" b="1" dirty="0" smtClean="0">
                <a:solidFill>
                  <a:srgbClr val="0070C0"/>
                </a:solidFill>
              </a:rPr>
              <a:t>Srbsku</a:t>
            </a:r>
            <a:r>
              <a:rPr lang="cs-CZ" b="1" dirty="0" smtClean="0"/>
              <a:t> </a:t>
            </a:r>
            <a:r>
              <a:rPr lang="cs-CZ" dirty="0" smtClean="0"/>
              <a:t>(snaha vyřešit </a:t>
            </a:r>
            <a:r>
              <a:rPr lang="cs-CZ" dirty="0" err="1" smtClean="0"/>
              <a:t>panslov</a:t>
            </a:r>
            <a:r>
              <a:rPr lang="cs-CZ" dirty="0" smtClean="0"/>
              <a:t>. a RUS vliv na Balkáně)… </a:t>
            </a:r>
            <a:r>
              <a:rPr lang="cs-CZ" b="1" dirty="0" smtClean="0"/>
              <a:t>výhodná situace </a:t>
            </a:r>
            <a:r>
              <a:rPr lang="cs-CZ" dirty="0" smtClean="0"/>
              <a:t>(GER);</a:t>
            </a:r>
          </a:p>
          <a:p>
            <a:pPr lvl="1"/>
            <a:r>
              <a:rPr lang="cs-CZ" dirty="0"/>
              <a:t>č</a:t>
            </a:r>
            <a:r>
              <a:rPr lang="cs-CZ" dirty="0" smtClean="0"/>
              <a:t>ástečná</a:t>
            </a:r>
            <a:r>
              <a:rPr lang="cs-CZ" b="1" dirty="0" smtClean="0"/>
              <a:t> mobilizace </a:t>
            </a:r>
            <a:r>
              <a:rPr lang="cs-CZ" dirty="0" smtClean="0"/>
              <a:t>RUS</a:t>
            </a:r>
            <a:r>
              <a:rPr lang="cs-CZ" b="1" dirty="0" smtClean="0"/>
              <a:t> </a:t>
            </a:r>
            <a:r>
              <a:rPr lang="cs-CZ" dirty="0" smtClean="0"/>
              <a:t>– mobilizace GER, FRA;</a:t>
            </a:r>
          </a:p>
          <a:p>
            <a:pPr lvl="1"/>
            <a:endParaRPr lang="cs-CZ" sz="1300" dirty="0"/>
          </a:p>
          <a:p>
            <a:r>
              <a:rPr lang="cs-CZ" dirty="0" smtClean="0"/>
              <a:t> GER: organizační procesy a </a:t>
            </a:r>
            <a:r>
              <a:rPr lang="cs-CZ" b="1" dirty="0" smtClean="0">
                <a:solidFill>
                  <a:srgbClr val="0070C0"/>
                </a:solidFill>
              </a:rPr>
              <a:t>doktrína</a:t>
            </a:r>
            <a:r>
              <a:rPr lang="cs-CZ" dirty="0" smtClean="0"/>
              <a:t>:</a:t>
            </a:r>
          </a:p>
          <a:p>
            <a:pPr lvl="1"/>
            <a:r>
              <a:rPr lang="cs-CZ" b="1" dirty="0" smtClean="0"/>
              <a:t>FRA</a:t>
            </a:r>
            <a:r>
              <a:rPr lang="cs-CZ" dirty="0" smtClean="0"/>
              <a:t> chce </a:t>
            </a:r>
            <a:r>
              <a:rPr lang="cs-CZ" b="1" dirty="0" smtClean="0"/>
              <a:t>válku</a:t>
            </a:r>
            <a:r>
              <a:rPr lang="cs-CZ" dirty="0" smtClean="0"/>
              <a:t> – </a:t>
            </a:r>
            <a:r>
              <a:rPr lang="cs-CZ" b="1" dirty="0" smtClean="0"/>
              <a:t>RUS</a:t>
            </a:r>
            <a:r>
              <a:rPr lang="cs-CZ" dirty="0" smtClean="0"/>
              <a:t> </a:t>
            </a:r>
            <a:r>
              <a:rPr lang="cs-CZ" b="1" dirty="0" smtClean="0"/>
              <a:t>mobilizace</a:t>
            </a:r>
            <a:r>
              <a:rPr lang="cs-CZ" dirty="0" smtClean="0"/>
              <a:t> je hrozba (</a:t>
            </a:r>
            <a:r>
              <a:rPr lang="cs-CZ" b="1" dirty="0" smtClean="0"/>
              <a:t>dvě fronty</a:t>
            </a:r>
            <a:r>
              <a:rPr lang="cs-CZ" dirty="0" smtClean="0"/>
              <a:t>), nutné </a:t>
            </a:r>
            <a:r>
              <a:rPr lang="cs-CZ" b="1" dirty="0" smtClean="0"/>
              <a:t>porazit FRA </a:t>
            </a:r>
            <a:r>
              <a:rPr lang="cs-CZ" dirty="0" smtClean="0"/>
              <a:t>a </a:t>
            </a:r>
            <a:r>
              <a:rPr lang="cs-CZ" b="1" dirty="0" smtClean="0"/>
              <a:t>pak</a:t>
            </a:r>
            <a:r>
              <a:rPr lang="cs-CZ" dirty="0" smtClean="0"/>
              <a:t> pomalejší </a:t>
            </a:r>
            <a:r>
              <a:rPr lang="cs-CZ" b="1" dirty="0" smtClean="0"/>
              <a:t>RUS</a:t>
            </a:r>
            <a:r>
              <a:rPr lang="cs-CZ" dirty="0" smtClean="0"/>
              <a:t>; GER mobilizace kopírovaná FRA…;</a:t>
            </a:r>
          </a:p>
          <a:p>
            <a:pPr lvl="1"/>
            <a:r>
              <a:rPr lang="cs-CZ" b="1" dirty="0" smtClean="0"/>
              <a:t>GB</a:t>
            </a:r>
            <a:r>
              <a:rPr lang="cs-CZ" dirty="0" smtClean="0"/>
              <a:t> požadavek </a:t>
            </a:r>
            <a:r>
              <a:rPr lang="cs-CZ" b="1" dirty="0" smtClean="0"/>
              <a:t>neutrality</a:t>
            </a:r>
            <a:r>
              <a:rPr lang="cs-CZ" dirty="0" smtClean="0"/>
              <a:t> </a:t>
            </a:r>
            <a:r>
              <a:rPr lang="cs-CZ" b="1" dirty="0" smtClean="0"/>
              <a:t>BEL</a:t>
            </a:r>
            <a:r>
              <a:rPr lang="cs-CZ" dirty="0" smtClean="0"/>
              <a:t> – vyhlášení války GER;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ombinace strategických chyb a taktických úspěchů GER – </a:t>
            </a:r>
            <a:r>
              <a:rPr lang="cs-CZ" b="1" dirty="0" smtClean="0"/>
              <a:t>fronta BEL-SWI</a:t>
            </a:r>
            <a:r>
              <a:rPr lang="cs-CZ" dirty="0" smtClean="0"/>
              <a:t>;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a straně  centrálních velmocí Osmani, na straně dohody Itálie (fronta </a:t>
            </a:r>
            <a:r>
              <a:rPr lang="cs-CZ" b="1" dirty="0" smtClean="0"/>
              <a:t>západní</a:t>
            </a:r>
            <a:r>
              <a:rPr lang="cs-CZ" dirty="0" smtClean="0"/>
              <a:t>, </a:t>
            </a:r>
            <a:r>
              <a:rPr lang="cs-CZ" b="1" dirty="0" smtClean="0"/>
              <a:t>východní</a:t>
            </a:r>
            <a:r>
              <a:rPr lang="cs-CZ" dirty="0" smtClean="0"/>
              <a:t>, </a:t>
            </a:r>
            <a:r>
              <a:rPr lang="cs-CZ" b="1" dirty="0" smtClean="0"/>
              <a:t>balkánská</a:t>
            </a:r>
            <a:r>
              <a:rPr lang="cs-CZ" dirty="0" smtClean="0"/>
              <a:t>, </a:t>
            </a:r>
            <a:r>
              <a:rPr lang="cs-CZ" b="1" dirty="0" smtClean="0"/>
              <a:t>blízkovýchodní</a:t>
            </a:r>
            <a:r>
              <a:rPr lang="cs-CZ" dirty="0" smtClean="0"/>
              <a:t> a </a:t>
            </a:r>
            <a:r>
              <a:rPr lang="cs-CZ" b="1" dirty="0" smtClean="0"/>
              <a:t>italská</a:t>
            </a:r>
            <a:r>
              <a:rPr lang="cs-CZ" dirty="0" smtClean="0"/>
              <a:t>);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7615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Mezinárodní obchod a pokroky v </a:t>
            </a:r>
            <a:r>
              <a:rPr lang="cs-CZ" sz="2800" b="1" dirty="0" smtClean="0">
                <a:solidFill>
                  <a:srgbClr val="0070C0"/>
                </a:solidFill>
              </a:rPr>
              <a:t>dopravní technologii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Nový </a:t>
            </a:r>
            <a:r>
              <a:rPr lang="cs-CZ" b="1" dirty="0" smtClean="0"/>
              <a:t>obchodní systém </a:t>
            </a:r>
            <a:r>
              <a:rPr lang="cs-CZ" dirty="0" smtClean="0"/>
              <a:t>-</a:t>
            </a:r>
            <a:r>
              <a:rPr lang="cs-CZ" b="1" dirty="0" smtClean="0"/>
              <a:t> </a:t>
            </a:r>
            <a:r>
              <a:rPr lang="cs-CZ" dirty="0" smtClean="0"/>
              <a:t>suroviny a potraviny – </a:t>
            </a:r>
            <a:r>
              <a:rPr lang="cs-CZ" b="1" dirty="0" smtClean="0"/>
              <a:t>objemné</a:t>
            </a:r>
            <a:r>
              <a:rPr lang="cs-CZ" dirty="0" smtClean="0"/>
              <a:t> zboží </a:t>
            </a:r>
            <a:r>
              <a:rPr lang="cs-CZ" b="1" dirty="0" smtClean="0">
                <a:solidFill>
                  <a:srgbClr val="0070C0"/>
                </a:solidFill>
              </a:rPr>
              <a:t>každodenní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/>
              <a:t>spotřeby </a:t>
            </a:r>
            <a:r>
              <a:rPr lang="cs-CZ" dirty="0" smtClean="0"/>
              <a:t>(plodiny </a:t>
            </a:r>
            <a:r>
              <a:rPr lang="cs-CZ" b="1" dirty="0" smtClean="0"/>
              <a:t>mírného pásma</a:t>
            </a:r>
            <a:r>
              <a:rPr lang="cs-CZ" dirty="0" smtClean="0"/>
              <a:t>), produkované i v </a:t>
            </a:r>
            <a:r>
              <a:rPr lang="cs-CZ" dirty="0" smtClean="0">
                <a:solidFill>
                  <a:srgbClr val="0070C0"/>
                </a:solidFill>
              </a:rPr>
              <a:t>Evropě</a:t>
            </a:r>
            <a:r>
              <a:rPr lang="cs-CZ" dirty="0" smtClean="0"/>
              <a:t>;</a:t>
            </a:r>
          </a:p>
          <a:p>
            <a:endParaRPr lang="cs-CZ" sz="1300" dirty="0" smtClean="0"/>
          </a:p>
          <a:p>
            <a:r>
              <a:rPr lang="cs-CZ" dirty="0" smtClean="0"/>
              <a:t>Bylo nutné řešit </a:t>
            </a:r>
            <a:r>
              <a:rPr lang="cs-CZ" b="1" dirty="0" smtClean="0"/>
              <a:t>problémy</a:t>
            </a:r>
            <a:r>
              <a:rPr lang="cs-CZ" dirty="0" smtClean="0"/>
              <a:t> přepravy na </a:t>
            </a:r>
            <a:r>
              <a:rPr lang="cs-CZ" b="1" dirty="0" smtClean="0"/>
              <a:t>moři</a:t>
            </a:r>
            <a:r>
              <a:rPr lang="cs-CZ" dirty="0" smtClean="0"/>
              <a:t> i na </a:t>
            </a:r>
            <a:r>
              <a:rPr lang="cs-CZ" b="1" dirty="0" smtClean="0"/>
              <a:t>souši</a:t>
            </a:r>
            <a:r>
              <a:rPr lang="cs-CZ" dirty="0" smtClean="0"/>
              <a:t>; přeprava po souši větší překážka:</a:t>
            </a:r>
          </a:p>
          <a:p>
            <a:pPr lvl="1"/>
            <a:r>
              <a:rPr lang="cs-CZ" dirty="0"/>
              <a:t>b</a:t>
            </a:r>
            <a:r>
              <a:rPr lang="cs-CZ" dirty="0" smtClean="0"/>
              <a:t>udování </a:t>
            </a:r>
            <a:r>
              <a:rPr lang="cs-CZ" b="1" dirty="0" smtClean="0">
                <a:solidFill>
                  <a:srgbClr val="0070C0"/>
                </a:solidFill>
              </a:rPr>
              <a:t>kanálů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(18st. GB a FRA – Rýn; 19st. US – Erijský k.: 21-&gt;8d </a:t>
            </a:r>
            <a:r>
              <a:rPr lang="cs-CZ" dirty="0" err="1" smtClean="0"/>
              <a:t>Buf</a:t>
            </a:r>
            <a:r>
              <a:rPr lang="cs-CZ" dirty="0" smtClean="0"/>
              <a:t>-NY);</a:t>
            </a:r>
          </a:p>
          <a:p>
            <a:pPr lvl="1"/>
            <a:r>
              <a:rPr lang="cs-CZ" b="1" dirty="0"/>
              <a:t>s</a:t>
            </a:r>
            <a:r>
              <a:rPr lang="cs-CZ" b="1" dirty="0" smtClean="0"/>
              <a:t>ilnice</a:t>
            </a:r>
            <a:r>
              <a:rPr lang="cs-CZ" dirty="0" smtClean="0"/>
              <a:t>: soukromé investice v GB (108–&gt;36h Man.-</a:t>
            </a:r>
            <a:r>
              <a:rPr lang="cs-CZ" dirty="0" err="1" smtClean="0"/>
              <a:t>Lon</a:t>
            </a:r>
            <a:r>
              <a:rPr lang="cs-CZ" dirty="0" smtClean="0"/>
              <a:t>.), granty ve FRA;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ž</a:t>
            </a:r>
            <a:r>
              <a:rPr lang="cs-CZ" b="1" dirty="0" smtClean="0">
                <a:solidFill>
                  <a:srgbClr val="0070C0"/>
                </a:solidFill>
              </a:rPr>
              <a:t>eleznice</a:t>
            </a:r>
            <a:r>
              <a:rPr lang="cs-CZ" dirty="0" smtClean="0"/>
              <a:t>: Live-Man 1830; GB export artikl; zahraniční investice (US 1869 </a:t>
            </a:r>
            <a:r>
              <a:rPr lang="cs-CZ" dirty="0" err="1" smtClean="0"/>
              <a:t>transkont</a:t>
            </a:r>
            <a:r>
              <a:rPr lang="cs-CZ" dirty="0" smtClean="0"/>
              <a:t>.), KAN 1885, RUS 1903; (</a:t>
            </a:r>
            <a:r>
              <a:rPr lang="cs-CZ" dirty="0" err="1" smtClean="0"/>
              <a:t>příkl</a:t>
            </a:r>
            <a:r>
              <a:rPr lang="cs-CZ" dirty="0" smtClean="0"/>
              <a:t>. Ch.-&gt;NY 17,2%; NY-&gt;Live. 11,6% …změna na 5,5 a 4,7% v 1913);</a:t>
            </a:r>
          </a:p>
          <a:p>
            <a:pPr lvl="1"/>
            <a:endParaRPr lang="cs-CZ" sz="13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Paroloď</a:t>
            </a:r>
            <a:r>
              <a:rPr lang="cs-CZ" dirty="0" smtClean="0"/>
              <a:t>: 1870 jen 20% obchodních lodí;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alivo</a:t>
            </a:r>
            <a:r>
              <a:rPr lang="cs-CZ" dirty="0"/>
              <a:t>, servisní stanice; nerentabilní Mys; - otevření Suezu 1869;</a:t>
            </a:r>
          </a:p>
          <a:p>
            <a:pPr lvl="1"/>
            <a:r>
              <a:rPr lang="cs-CZ" dirty="0"/>
              <a:t>l</a:t>
            </a:r>
            <a:r>
              <a:rPr lang="cs-CZ" dirty="0" smtClean="0"/>
              <a:t>odní </a:t>
            </a:r>
            <a:r>
              <a:rPr lang="cs-CZ" dirty="0"/>
              <a:t>šroub, WWI turbíny na spalování nafty;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opravní náklady </a:t>
            </a:r>
            <a:r>
              <a:rPr lang="cs-CZ" dirty="0"/>
              <a:t>na polovinu 1816-1830 a znovu do 1860</a:t>
            </a:r>
            <a:r>
              <a:rPr lang="cs-CZ" dirty="0" smtClean="0"/>
              <a:t>;</a:t>
            </a:r>
          </a:p>
          <a:p>
            <a:pPr lvl="1"/>
            <a:endParaRPr lang="cs-CZ" sz="1500" dirty="0" smtClean="0"/>
          </a:p>
          <a:p>
            <a:r>
              <a:rPr lang="cs-CZ" b="1" dirty="0" smtClean="0"/>
              <a:t>Telegrafní </a:t>
            </a:r>
            <a:r>
              <a:rPr lang="cs-CZ" b="1" dirty="0" smtClean="0">
                <a:solidFill>
                  <a:srgbClr val="0070C0"/>
                </a:solidFill>
              </a:rPr>
              <a:t>kabel</a:t>
            </a:r>
            <a:r>
              <a:rPr lang="cs-CZ" b="1" dirty="0" smtClean="0"/>
              <a:t> </a:t>
            </a:r>
            <a:r>
              <a:rPr lang="cs-CZ" dirty="0" smtClean="0"/>
              <a:t>1866 (IND 1870);</a:t>
            </a:r>
          </a:p>
          <a:p>
            <a:r>
              <a:rPr lang="cs-CZ" dirty="0" smtClean="0"/>
              <a:t>Ekonomika </a:t>
            </a:r>
            <a:r>
              <a:rPr lang="cs-CZ" b="1" dirty="0" smtClean="0">
                <a:solidFill>
                  <a:srgbClr val="0070C0"/>
                </a:solidFill>
              </a:rPr>
              <a:t>NW navázána </a:t>
            </a:r>
            <a:r>
              <a:rPr lang="cs-CZ" dirty="0" smtClean="0"/>
              <a:t>na E – </a:t>
            </a:r>
            <a:r>
              <a:rPr lang="cs-CZ" b="1" dirty="0" smtClean="0"/>
              <a:t>přímá konkurence</a:t>
            </a:r>
            <a:r>
              <a:rPr lang="cs-CZ" dirty="0" smtClean="0"/>
              <a:t>; nové téma – </a:t>
            </a:r>
            <a:r>
              <a:rPr lang="cs-CZ" b="1" dirty="0" smtClean="0"/>
              <a:t>redistribuce</a:t>
            </a:r>
            <a:r>
              <a:rPr lang="cs-CZ" dirty="0" smtClean="0"/>
              <a:t> v důsledku IT (štěpení na </a:t>
            </a:r>
            <a:r>
              <a:rPr lang="cs-CZ" b="1" dirty="0" smtClean="0"/>
              <a:t>EO</a:t>
            </a:r>
            <a:r>
              <a:rPr lang="cs-CZ" dirty="0" smtClean="0"/>
              <a:t> a </a:t>
            </a:r>
            <a:r>
              <a:rPr lang="cs-CZ" b="1" dirty="0" smtClean="0"/>
              <a:t>IS</a:t>
            </a:r>
            <a:r>
              <a:rPr lang="cs-CZ" dirty="0" smtClean="0"/>
              <a:t> odvětví uvnitř zemí);</a:t>
            </a:r>
          </a:p>
        </p:txBody>
      </p:sp>
    </p:spTree>
    <p:extLst>
      <p:ext uri="{BB962C8B-B14F-4D97-AF65-F5344CB8AC3E}">
        <p14:creationId xmlns:p14="http://schemas.microsoft.com/office/powerpoint/2010/main" val="1901759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KwW7GeyHJZ0/TzSDuaqPdoI/AAAAAAAASaE/LpIhK6mVLkg/s1600/HMS_Dreadnou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236694" cy="64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146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ile:Bundesarchiv Bild 183-R29818, Otto von Bismarc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055" y="34420"/>
            <a:ext cx="4032448" cy="668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52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le:Kaiser Wilhelm Ii and Germany 1890 - 1914 HU6836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136" y="116632"/>
            <a:ext cx="4537039" cy="645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10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92150"/>
            <a:ext cx="9031288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11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_grand_fleet_at_sea_during_the_battle_of_jut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3" y="1628800"/>
            <a:ext cx="913947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343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63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24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Světová válka </a:t>
            </a:r>
            <a:r>
              <a:rPr lang="cs-CZ" sz="3600" dirty="0" smtClean="0"/>
              <a:t>(světová ekonomika)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832648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/>
              <a:t>GER</a:t>
            </a:r>
            <a:r>
              <a:rPr lang="cs-CZ" dirty="0" smtClean="0"/>
              <a:t> námořnictvo zničeno mimo E, v E </a:t>
            </a:r>
            <a:r>
              <a:rPr lang="cs-CZ" b="1" dirty="0" smtClean="0"/>
              <a:t>k</a:t>
            </a:r>
            <a:r>
              <a:rPr lang="cs-CZ" dirty="0" smtClean="0"/>
              <a:t> </a:t>
            </a:r>
            <a:r>
              <a:rPr lang="cs-CZ" b="1" dirty="0" smtClean="0"/>
              <a:t>ničemu</a:t>
            </a:r>
            <a:r>
              <a:rPr lang="cs-CZ" dirty="0" smtClean="0"/>
              <a:t> (Jutsko, vzpoura v Kielu); </a:t>
            </a:r>
            <a:r>
              <a:rPr lang="cs-CZ" b="1" dirty="0" smtClean="0"/>
              <a:t>GB</a:t>
            </a:r>
            <a:r>
              <a:rPr lang="cs-CZ" dirty="0" smtClean="0"/>
              <a:t> </a:t>
            </a:r>
            <a:r>
              <a:rPr lang="cs-CZ" b="1" dirty="0" smtClean="0"/>
              <a:t>efektivní </a:t>
            </a:r>
            <a:r>
              <a:rPr lang="cs-CZ" b="1" dirty="0" smtClean="0">
                <a:solidFill>
                  <a:srgbClr val="0070C0"/>
                </a:solidFill>
              </a:rPr>
              <a:t>blokáda</a:t>
            </a:r>
            <a:r>
              <a:rPr lang="cs-CZ" b="1" dirty="0" smtClean="0"/>
              <a:t> </a:t>
            </a:r>
            <a:r>
              <a:rPr lang="cs-CZ" dirty="0" smtClean="0"/>
              <a:t>(znemožnění </a:t>
            </a:r>
            <a:r>
              <a:rPr lang="cs-CZ" b="1" dirty="0" smtClean="0"/>
              <a:t>zásobování</a:t>
            </a:r>
            <a:r>
              <a:rPr lang="cs-CZ" dirty="0" smtClean="0"/>
              <a:t> potravinami a surovinami);</a:t>
            </a:r>
          </a:p>
          <a:p>
            <a:r>
              <a:rPr lang="cs-CZ" b="1" dirty="0" smtClean="0"/>
              <a:t>Národní státy </a:t>
            </a:r>
            <a:r>
              <a:rPr lang="cs-CZ" dirty="0" smtClean="0"/>
              <a:t>ve 20.st – </a:t>
            </a:r>
            <a:r>
              <a:rPr lang="cs-CZ" b="1" dirty="0" smtClean="0">
                <a:solidFill>
                  <a:srgbClr val="0070C0"/>
                </a:solidFill>
              </a:rPr>
              <a:t>půjčky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na platby do zahraničí, </a:t>
            </a:r>
            <a:r>
              <a:rPr lang="cs-CZ" b="1" dirty="0" smtClean="0"/>
              <a:t>doma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mobilizace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všech </a:t>
            </a:r>
            <a:r>
              <a:rPr lang="cs-CZ" b="1" dirty="0" smtClean="0"/>
              <a:t>zdrojů</a:t>
            </a:r>
            <a:r>
              <a:rPr lang="cs-CZ" dirty="0" smtClean="0"/>
              <a:t> (síla vlády + </a:t>
            </a:r>
            <a:r>
              <a:rPr lang="cs-CZ" b="1" dirty="0" smtClean="0"/>
              <a:t>nacionalizmus</a:t>
            </a:r>
            <a:r>
              <a:rPr lang="cs-CZ" dirty="0" smtClean="0"/>
              <a:t> a </a:t>
            </a:r>
            <a:r>
              <a:rPr lang="cs-CZ" b="1" dirty="0" smtClean="0"/>
              <a:t>patriotismus</a:t>
            </a:r>
            <a:r>
              <a:rPr lang="cs-CZ" dirty="0" smtClean="0"/>
              <a:t>);</a:t>
            </a:r>
          </a:p>
          <a:p>
            <a:endParaRPr lang="cs-CZ" sz="1500" b="1" dirty="0" smtClean="0"/>
          </a:p>
          <a:p>
            <a:r>
              <a:rPr lang="cs-CZ" b="1" dirty="0" smtClean="0"/>
              <a:t>GB blokáda </a:t>
            </a:r>
            <a:r>
              <a:rPr lang="cs-CZ" dirty="0" smtClean="0"/>
              <a:t>– </a:t>
            </a:r>
            <a:r>
              <a:rPr lang="cs-CZ" b="1" dirty="0" smtClean="0"/>
              <a:t>hladomory v GER</a:t>
            </a:r>
            <a:r>
              <a:rPr lang="cs-CZ" dirty="0" smtClean="0"/>
              <a:t>; pokus o vyhladovění GB </a:t>
            </a:r>
            <a:r>
              <a:rPr lang="cs-CZ" b="1" dirty="0" smtClean="0">
                <a:solidFill>
                  <a:srgbClr val="0070C0"/>
                </a:solidFill>
              </a:rPr>
              <a:t>ponorkovou válkou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nutné útoky na </a:t>
            </a:r>
            <a:r>
              <a:rPr lang="cs-CZ" b="1" dirty="0" smtClean="0"/>
              <a:t>neutrální lodě </a:t>
            </a:r>
            <a:r>
              <a:rPr lang="cs-CZ" dirty="0" smtClean="0"/>
              <a:t>– </a:t>
            </a:r>
            <a:r>
              <a:rPr lang="cs-CZ" b="1" dirty="0" smtClean="0"/>
              <a:t>US</a:t>
            </a:r>
            <a:r>
              <a:rPr lang="cs-CZ" dirty="0" smtClean="0"/>
              <a:t>; </a:t>
            </a:r>
          </a:p>
          <a:p>
            <a:pPr lvl="1"/>
            <a:r>
              <a:rPr lang="cs-CZ" dirty="0" smtClean="0"/>
              <a:t>1917 </a:t>
            </a:r>
            <a:r>
              <a:rPr lang="cs-CZ" b="1" dirty="0" smtClean="0">
                <a:solidFill>
                  <a:srgbClr val="0070C0"/>
                </a:solidFill>
              </a:rPr>
              <a:t>neomezená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ponorková válka (1250 GB a celkem 2600 lodí v 1917; během války </a:t>
            </a:r>
            <a:r>
              <a:rPr lang="cs-CZ" b="1" dirty="0" smtClean="0"/>
              <a:t>5000 lodí</a:t>
            </a:r>
            <a:r>
              <a:rPr lang="cs-CZ" dirty="0" smtClean="0"/>
              <a:t>); </a:t>
            </a:r>
          </a:p>
          <a:p>
            <a:pPr lvl="1"/>
            <a:r>
              <a:rPr lang="cs-CZ" dirty="0" smtClean="0"/>
              <a:t>GB zavedla příděly až  </a:t>
            </a:r>
            <a:r>
              <a:rPr lang="cs-CZ" b="1" dirty="0" smtClean="0"/>
              <a:t>na konci války </a:t>
            </a:r>
            <a:r>
              <a:rPr lang="cs-CZ" dirty="0" smtClean="0"/>
              <a:t>(a jen na maso); chráněné </a:t>
            </a:r>
            <a:r>
              <a:rPr lang="cs-CZ" b="1" dirty="0" smtClean="0"/>
              <a:t>konvoje</a:t>
            </a:r>
            <a:r>
              <a:rPr lang="cs-CZ" dirty="0" smtClean="0"/>
              <a:t>;</a:t>
            </a:r>
          </a:p>
          <a:p>
            <a:endParaRPr lang="cs-CZ" sz="1500" b="1" dirty="0" smtClean="0"/>
          </a:p>
          <a:p>
            <a:r>
              <a:rPr lang="cs-CZ" b="1" dirty="0" smtClean="0"/>
              <a:t>Podzim 1917 </a:t>
            </a:r>
            <a:r>
              <a:rPr lang="cs-CZ" dirty="0" smtClean="0"/>
              <a:t>zhroucení </a:t>
            </a:r>
            <a:r>
              <a:rPr lang="cs-CZ" b="1" dirty="0" smtClean="0">
                <a:solidFill>
                  <a:srgbClr val="0070C0"/>
                </a:solidFill>
              </a:rPr>
              <a:t>RUS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armády – </a:t>
            </a:r>
            <a:r>
              <a:rPr lang="cs-CZ" b="1" dirty="0" smtClean="0"/>
              <a:t>příměří</a:t>
            </a:r>
            <a:r>
              <a:rPr lang="cs-CZ" dirty="0"/>
              <a:t>;</a:t>
            </a:r>
            <a:r>
              <a:rPr lang="cs-CZ" dirty="0" smtClean="0"/>
              <a:t> </a:t>
            </a:r>
            <a:r>
              <a:rPr lang="cs-CZ" b="1" dirty="0" smtClean="0"/>
              <a:t>jarní ofenziva </a:t>
            </a:r>
            <a:r>
              <a:rPr lang="cs-CZ" dirty="0" smtClean="0"/>
              <a:t>GER </a:t>
            </a:r>
            <a:r>
              <a:rPr lang="cs-CZ" b="1" dirty="0" smtClean="0"/>
              <a:t>1918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b="1" dirty="0" smtClean="0"/>
              <a:t>FRA</a:t>
            </a:r>
            <a:r>
              <a:rPr lang="cs-CZ" dirty="0" smtClean="0"/>
              <a:t> a </a:t>
            </a:r>
            <a:r>
              <a:rPr lang="cs-CZ" b="1" dirty="0" smtClean="0"/>
              <a:t>GB</a:t>
            </a:r>
            <a:r>
              <a:rPr lang="cs-CZ" dirty="0" smtClean="0"/>
              <a:t> + </a:t>
            </a:r>
            <a:r>
              <a:rPr lang="cs-CZ" b="1" dirty="0" smtClean="0"/>
              <a:t>US</a:t>
            </a:r>
            <a:r>
              <a:rPr lang="cs-CZ" dirty="0" smtClean="0"/>
              <a:t> kontingent (CAN, AUS) – </a:t>
            </a:r>
            <a:r>
              <a:rPr lang="cs-CZ" b="1" dirty="0" smtClean="0"/>
              <a:t>zastavena </a:t>
            </a:r>
            <a:r>
              <a:rPr lang="cs-CZ" dirty="0" smtClean="0"/>
              <a:t>a finální protiútok;</a:t>
            </a:r>
          </a:p>
          <a:p>
            <a:endParaRPr lang="cs-CZ" sz="1500" b="1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Revoluce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 GER (útěk císaře), v listopadu </a:t>
            </a:r>
            <a:r>
              <a:rPr lang="cs-CZ" b="1" dirty="0" smtClean="0"/>
              <a:t>příměří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GER </a:t>
            </a:r>
            <a:r>
              <a:rPr lang="cs-CZ" b="1" dirty="0" smtClean="0"/>
              <a:t>řádné stažení</a:t>
            </a:r>
            <a:r>
              <a:rPr lang="cs-CZ" dirty="0" smtClean="0"/>
              <a:t> vojsk (porážka - </a:t>
            </a:r>
            <a:r>
              <a:rPr lang="cs-CZ" b="1" i="1" dirty="0" smtClean="0"/>
              <a:t>dýka v zádech</a:t>
            </a:r>
            <a:r>
              <a:rPr lang="cs-CZ" dirty="0" smtClean="0"/>
              <a:t>);</a:t>
            </a:r>
            <a:endParaRPr lang="cs-CZ" dirty="0"/>
          </a:p>
          <a:p>
            <a:endParaRPr lang="cs-CZ" sz="1500" b="1" dirty="0" smtClean="0"/>
          </a:p>
          <a:p>
            <a:r>
              <a:rPr lang="cs-CZ" b="1" dirty="0" smtClean="0"/>
              <a:t>Přímé </a:t>
            </a:r>
            <a:r>
              <a:rPr lang="cs-CZ" b="1" dirty="0" smtClean="0">
                <a:solidFill>
                  <a:srgbClr val="0070C0"/>
                </a:solidFill>
              </a:rPr>
              <a:t>škody</a:t>
            </a:r>
            <a:r>
              <a:rPr lang="cs-CZ" dirty="0" smtClean="0"/>
              <a:t>:</a:t>
            </a:r>
            <a:endParaRPr lang="cs-CZ" b="1" dirty="0"/>
          </a:p>
          <a:p>
            <a:pPr lvl="1"/>
            <a:r>
              <a:rPr lang="cs-CZ" b="1" dirty="0"/>
              <a:t>8 mil</a:t>
            </a:r>
            <a:r>
              <a:rPr lang="cs-CZ" dirty="0"/>
              <a:t>. zabitých vojáků (</a:t>
            </a:r>
            <a:r>
              <a:rPr lang="cs-CZ" b="1" dirty="0"/>
              <a:t>GER</a:t>
            </a:r>
            <a:r>
              <a:rPr lang="cs-CZ" dirty="0"/>
              <a:t> </a:t>
            </a:r>
            <a:r>
              <a:rPr lang="cs-CZ" dirty="0" smtClean="0"/>
              <a:t>1,77mil; </a:t>
            </a:r>
            <a:r>
              <a:rPr lang="cs-CZ" b="1" dirty="0" smtClean="0"/>
              <a:t>AHE</a:t>
            </a:r>
            <a:r>
              <a:rPr lang="cs-CZ" dirty="0" smtClean="0"/>
              <a:t> </a:t>
            </a:r>
            <a:r>
              <a:rPr lang="cs-CZ" dirty="0"/>
              <a:t>1,2 </a:t>
            </a:r>
            <a:r>
              <a:rPr lang="cs-CZ" dirty="0" smtClean="0"/>
              <a:t>mil; </a:t>
            </a:r>
            <a:r>
              <a:rPr lang="cs-CZ" b="1" dirty="0"/>
              <a:t>RUS</a:t>
            </a:r>
            <a:r>
              <a:rPr lang="cs-CZ" dirty="0"/>
              <a:t> 1,7 </a:t>
            </a:r>
            <a:r>
              <a:rPr lang="cs-CZ" dirty="0" smtClean="0"/>
              <a:t>mil; </a:t>
            </a:r>
            <a:r>
              <a:rPr lang="cs-CZ" b="1" dirty="0"/>
              <a:t>FRA</a:t>
            </a:r>
            <a:r>
              <a:rPr lang="cs-CZ" dirty="0"/>
              <a:t> </a:t>
            </a:r>
            <a:r>
              <a:rPr lang="cs-CZ" dirty="0" smtClean="0"/>
              <a:t>1,36mil; </a:t>
            </a:r>
            <a:r>
              <a:rPr lang="cs-CZ" b="1" dirty="0"/>
              <a:t>ITA</a:t>
            </a:r>
            <a:r>
              <a:rPr lang="cs-CZ" dirty="0"/>
              <a:t> </a:t>
            </a:r>
            <a:r>
              <a:rPr lang="cs-CZ" dirty="0" smtClean="0"/>
              <a:t>460 a </a:t>
            </a:r>
            <a:r>
              <a:rPr lang="cs-CZ" b="1" dirty="0"/>
              <a:t>US</a:t>
            </a:r>
            <a:r>
              <a:rPr lang="cs-CZ" dirty="0"/>
              <a:t> 126tis. ), 7 mil. mrzáků</a:t>
            </a:r>
            <a:r>
              <a:rPr lang="cs-CZ" dirty="0" smtClean="0"/>
              <a:t>;</a:t>
            </a:r>
            <a:endParaRPr lang="cs-CZ" dirty="0"/>
          </a:p>
          <a:p>
            <a:pPr lvl="1"/>
            <a:r>
              <a:rPr lang="cs-CZ" b="1" dirty="0" smtClean="0"/>
              <a:t>hladomor</a:t>
            </a:r>
            <a:r>
              <a:rPr lang="cs-CZ" dirty="0" smtClean="0"/>
              <a:t> </a:t>
            </a:r>
            <a:r>
              <a:rPr lang="cs-CZ" dirty="0"/>
              <a:t>v RUS 5-10mil. a 50mil španělská </a:t>
            </a:r>
            <a:r>
              <a:rPr lang="cs-CZ" b="1" dirty="0" smtClean="0"/>
              <a:t>chřipka</a:t>
            </a:r>
            <a:r>
              <a:rPr lang="cs-CZ" dirty="0"/>
              <a:t>;</a:t>
            </a:r>
            <a:r>
              <a:rPr lang="cs-CZ" dirty="0" smtClean="0"/>
              <a:t> </a:t>
            </a:r>
          </a:p>
          <a:p>
            <a:pPr lvl="1"/>
            <a:r>
              <a:rPr lang="cs-CZ" b="1" dirty="0" smtClean="0"/>
              <a:t>UK </a:t>
            </a:r>
            <a:r>
              <a:rPr lang="cs-CZ" dirty="0" smtClean="0"/>
              <a:t>7,165 mil. (705 tis.) </a:t>
            </a:r>
            <a:r>
              <a:rPr lang="cs-CZ" dirty="0"/>
              <a:t>+</a:t>
            </a:r>
            <a:r>
              <a:rPr lang="cs-CZ" dirty="0" smtClean="0"/>
              <a:t> za </a:t>
            </a:r>
            <a:r>
              <a:rPr lang="cs-CZ" b="1" dirty="0"/>
              <a:t>GB</a:t>
            </a:r>
            <a:r>
              <a:rPr lang="cs-CZ" dirty="0"/>
              <a:t> </a:t>
            </a:r>
            <a:r>
              <a:rPr lang="cs-CZ" b="1" dirty="0" smtClean="0"/>
              <a:t>impérium</a:t>
            </a:r>
            <a:r>
              <a:rPr lang="cs-CZ" dirty="0" smtClean="0"/>
              <a:t> 1,5mil </a:t>
            </a:r>
            <a:r>
              <a:rPr lang="cs-CZ" dirty="0"/>
              <a:t>Indů </a:t>
            </a:r>
            <a:r>
              <a:rPr lang="cs-CZ" dirty="0" smtClean="0"/>
              <a:t>a barevných (65k </a:t>
            </a:r>
            <a:r>
              <a:rPr lang="cs-CZ" dirty="0"/>
              <a:t>mrtvých), 650k CAN </a:t>
            </a:r>
            <a:r>
              <a:rPr lang="cs-CZ" dirty="0" smtClean="0"/>
              <a:t>(57k</a:t>
            </a:r>
            <a:r>
              <a:rPr lang="cs-CZ" dirty="0"/>
              <a:t>) a 400k AUS (</a:t>
            </a:r>
            <a:r>
              <a:rPr lang="cs-CZ" dirty="0" smtClean="0"/>
              <a:t>62k), NZ (18k); </a:t>
            </a:r>
            <a:r>
              <a:rPr lang="cs-CZ" dirty="0" err="1" smtClean="0"/>
              <a:t>forged</a:t>
            </a:r>
            <a:r>
              <a:rPr lang="cs-CZ" dirty="0" smtClean="0"/>
              <a:t>...</a:t>
            </a:r>
            <a:endParaRPr lang="cs-CZ" dirty="0"/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09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06635"/>
              </p:ext>
            </p:extLst>
          </p:nvPr>
        </p:nvGraphicFramePr>
        <p:xfrm>
          <a:off x="179388" y="1773238"/>
          <a:ext cx="8704263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8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8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8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86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5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52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57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52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Austria-Hungary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(bill.)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France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mill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Germany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(bill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Russia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mill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UK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mill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Import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Export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Import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Export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Import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Export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Import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Export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Import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Export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1913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3,51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2,99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8,421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6,880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10,751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</a:rPr>
                        <a:t>10,097</a:t>
                      </a:r>
                      <a:endParaRPr lang="cs-CZ" sz="16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1,374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1,520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659,1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525,2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1914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2,98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2,24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6,402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4,869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8,500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7,400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1,098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956</a:t>
                      </a:r>
                      <a:endParaRPr lang="cs-CZ" sz="1600" b="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601,1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430,7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1915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3,85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1,43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11,036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3,937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7,100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3,100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1,139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402</a:t>
                      </a:r>
                      <a:endParaRPr lang="cs-CZ" sz="1600" b="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752,8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384,9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1916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6,09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1,63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20,640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6,214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8,400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3,800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2,451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577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850,9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506,3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1917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5,08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1,81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27,554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6,013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7,100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3,500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2,317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464</a:t>
                      </a:r>
                      <a:endParaRPr lang="cs-CZ" sz="1600" b="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994,5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527,1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1918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3,79 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1,64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22,306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4,723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7,100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4,700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1,285,3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501,4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1919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35,799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11,880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1,461,5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798,6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391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850565"/>
              </p:ext>
            </p:extLst>
          </p:nvPr>
        </p:nvGraphicFramePr>
        <p:xfrm>
          <a:off x="827088" y="908050"/>
          <a:ext cx="7527926" cy="2195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8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4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33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44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37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44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33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44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7443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Argentina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Australia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Canada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South Africa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US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5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Import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Export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Import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Export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Import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Export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Import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Export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Import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Export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1913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1,128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1,180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72,5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76,8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619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455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1,854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2,538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1914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733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916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456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461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34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1,924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2,420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1915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694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1,323</a:t>
                      </a:r>
                      <a:endParaRPr lang="cs-CZ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58,2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57,9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508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779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1,703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2,820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1916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832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1,302</a:t>
                      </a:r>
                      <a:endParaRPr lang="cs-CZ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70</a:t>
                      </a:r>
                      <a:r>
                        <a:rPr lang="cs-CZ" sz="1400" dirty="0" smtClean="0">
                          <a:effectLst/>
                        </a:rPr>
                        <a:t>,0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64,1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846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1,179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38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24</a:t>
                      </a:r>
                      <a:endParaRPr lang="cs-CZ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2,424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5,554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1917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864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1,250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69,1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86,3</a:t>
                      </a:r>
                      <a:endParaRPr lang="cs-CZ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964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1,586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34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3,005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6,318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1918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1,138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1,822</a:t>
                      </a:r>
                      <a:endParaRPr lang="cs-CZ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55,3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75,1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920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1,269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47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51</a:t>
                      </a:r>
                      <a:endParaRPr lang="cs-CZ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3,993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8,159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1919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1,490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2,343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86,3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107</a:t>
                      </a:r>
                      <a:r>
                        <a:rPr lang="cs-CZ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,0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941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1,290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47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51</a:t>
                      </a:r>
                      <a:endParaRPr lang="cs-CZ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3,993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8,159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914311"/>
              </p:ext>
            </p:extLst>
          </p:nvPr>
        </p:nvGraphicFramePr>
        <p:xfrm>
          <a:off x="827088" y="3716338"/>
          <a:ext cx="7527926" cy="21653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8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44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33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44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33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44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33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446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4398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India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Japan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China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Indochina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Indonesia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Import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Export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Import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Export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Import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Export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Import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Export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Import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Export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1913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2,022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2,574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795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716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888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628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306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645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464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671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1914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1,550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1,907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671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671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887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555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266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332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412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674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1915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1,487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2,082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636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793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708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653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224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345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390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770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1916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1,710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2,570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879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1,234</a:t>
                      </a:r>
                      <a:endParaRPr lang="cs-CZ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805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751</a:t>
                      </a:r>
                      <a:endParaRPr lang="cs-CZ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335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391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419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895</a:t>
                      </a:r>
                      <a:endParaRPr lang="cs-CZ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1917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1,774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2,572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1,201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1,752</a:t>
                      </a:r>
                      <a:endParaRPr lang="cs-CZ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856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721</a:t>
                      </a:r>
                      <a:endParaRPr lang="cs-CZ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374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430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385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778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1918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2,018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2,690</a:t>
                      </a:r>
                      <a:endParaRPr lang="cs-CZ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1,902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2,159</a:t>
                      </a:r>
                      <a:endParaRPr lang="cs-CZ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865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757</a:t>
                      </a:r>
                      <a:endParaRPr lang="cs-CZ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363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455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556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676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1919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2,371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3,503</a:t>
                      </a:r>
                      <a:endParaRPr lang="cs-CZ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2,501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2,379</a:t>
                      </a:r>
                      <a:endParaRPr lang="cs-CZ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1,008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983</a:t>
                      </a:r>
                      <a:endParaRPr lang="cs-CZ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751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1,051</a:t>
                      </a:r>
                      <a:endParaRPr lang="cs-CZ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740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2,146</a:t>
                      </a:r>
                      <a:endParaRPr lang="cs-CZ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622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3389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Strukturální </a:t>
            </a:r>
            <a:r>
              <a:rPr lang="cs-CZ" sz="3200" b="1" dirty="0" smtClean="0">
                <a:solidFill>
                  <a:srgbClr val="0070C0"/>
                </a:solidFill>
              </a:rPr>
              <a:t>změny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881336"/>
            <a:ext cx="8784976" cy="5976664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Posílení </a:t>
            </a:r>
            <a:r>
              <a:rPr lang="cs-CZ" b="1" dirty="0" smtClean="0"/>
              <a:t>centrální</a:t>
            </a:r>
            <a:r>
              <a:rPr lang="cs-CZ" dirty="0" smtClean="0"/>
              <a:t> </a:t>
            </a:r>
            <a:r>
              <a:rPr lang="cs-CZ" b="1" dirty="0" smtClean="0"/>
              <a:t>kontroly vlád </a:t>
            </a:r>
            <a:r>
              <a:rPr lang="cs-CZ" dirty="0" smtClean="0"/>
              <a:t>– růst </a:t>
            </a:r>
            <a:r>
              <a:rPr lang="cs-CZ" b="1" dirty="0" smtClean="0">
                <a:solidFill>
                  <a:srgbClr val="0070C0"/>
                </a:solidFill>
              </a:rPr>
              <a:t>vládních výdajů </a:t>
            </a:r>
            <a:r>
              <a:rPr lang="cs-CZ" dirty="0" smtClean="0"/>
              <a:t>(tab.)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GB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b="1" dirty="0" smtClean="0"/>
              <a:t>změna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FT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pozice: </a:t>
            </a:r>
          </a:p>
          <a:p>
            <a:pPr lvl="1"/>
            <a:r>
              <a:rPr lang="cs-CZ" dirty="0" smtClean="0"/>
              <a:t>33% clo na </a:t>
            </a:r>
            <a:r>
              <a:rPr lang="cs-CZ" b="1" dirty="0" smtClean="0"/>
              <a:t>luxus</a:t>
            </a:r>
            <a:r>
              <a:rPr lang="cs-CZ" dirty="0" smtClean="0"/>
              <a:t> (protekce), z. o </a:t>
            </a:r>
            <a:r>
              <a:rPr lang="cs-CZ" b="1" dirty="0" smtClean="0"/>
              <a:t>ochraně klíčových odvětví </a:t>
            </a:r>
            <a:r>
              <a:rPr lang="cs-CZ" dirty="0" smtClean="0"/>
              <a:t>1919 a opatření na </a:t>
            </a:r>
            <a:r>
              <a:rPr lang="cs-CZ" b="1" dirty="0" smtClean="0"/>
              <a:t>ochranu ohrožených odvětví</a:t>
            </a:r>
            <a:r>
              <a:rPr lang="cs-CZ" dirty="0" smtClean="0"/>
              <a:t> 1921;</a:t>
            </a:r>
          </a:p>
          <a:p>
            <a:r>
              <a:rPr lang="cs-CZ" b="1" dirty="0" smtClean="0"/>
              <a:t>Pokles </a:t>
            </a:r>
            <a:r>
              <a:rPr lang="cs-CZ" b="1" dirty="0" smtClean="0">
                <a:solidFill>
                  <a:srgbClr val="0070C0"/>
                </a:solidFill>
              </a:rPr>
              <a:t>E exportu </a:t>
            </a:r>
            <a:r>
              <a:rPr lang="cs-CZ" dirty="0" smtClean="0"/>
              <a:t>během války (nárůst </a:t>
            </a:r>
            <a:r>
              <a:rPr lang="cs-CZ" b="1" dirty="0" smtClean="0"/>
              <a:t>dovozů</a:t>
            </a:r>
            <a:r>
              <a:rPr lang="cs-CZ" dirty="0" smtClean="0"/>
              <a:t> – </a:t>
            </a:r>
            <a:r>
              <a:rPr lang="cs-CZ" b="1" dirty="0" smtClean="0"/>
              <a:t>půjčky</a:t>
            </a:r>
            <a:r>
              <a:rPr lang="cs-CZ" dirty="0" smtClean="0"/>
              <a:t> od US); </a:t>
            </a:r>
          </a:p>
          <a:p>
            <a:pPr lvl="1"/>
            <a:r>
              <a:rPr lang="cs-CZ" dirty="0" smtClean="0"/>
              <a:t>pokles </a:t>
            </a:r>
            <a:r>
              <a:rPr lang="cs-CZ" b="1" dirty="0" err="1" smtClean="0"/>
              <a:t>exp</a:t>
            </a:r>
            <a:r>
              <a:rPr lang="cs-CZ" dirty="0" smtClean="0"/>
              <a:t>. </a:t>
            </a:r>
            <a:r>
              <a:rPr lang="cs-CZ" b="1" dirty="0" smtClean="0"/>
              <a:t>GB</a:t>
            </a:r>
            <a:r>
              <a:rPr lang="cs-CZ" dirty="0" smtClean="0"/>
              <a:t> z </a:t>
            </a:r>
            <a:r>
              <a:rPr lang="cs-CZ" b="1" dirty="0" smtClean="0"/>
              <a:t>20,1%</a:t>
            </a:r>
            <a:r>
              <a:rPr lang="cs-CZ" dirty="0" smtClean="0"/>
              <a:t> HDP na </a:t>
            </a:r>
            <a:r>
              <a:rPr lang="cs-CZ" b="1" dirty="0" smtClean="0"/>
              <a:t>12,9%</a:t>
            </a:r>
            <a:r>
              <a:rPr lang="cs-CZ" dirty="0" smtClean="0"/>
              <a:t> (</a:t>
            </a:r>
            <a:r>
              <a:rPr lang="cs-CZ" b="1" dirty="0" smtClean="0"/>
              <a:t>FRA</a:t>
            </a:r>
            <a:r>
              <a:rPr lang="cs-CZ" dirty="0" smtClean="0"/>
              <a:t> 13,7-&gt;8,9%), </a:t>
            </a:r>
            <a:r>
              <a:rPr lang="cs-CZ" b="1" dirty="0" smtClean="0"/>
              <a:t>GER</a:t>
            </a:r>
            <a:r>
              <a:rPr lang="cs-CZ" dirty="0" smtClean="0"/>
              <a:t> pokles obojího;</a:t>
            </a:r>
          </a:p>
          <a:p>
            <a:pPr lvl="1"/>
            <a:r>
              <a:rPr lang="cs-CZ" b="1" dirty="0" smtClean="0"/>
              <a:t>US</a:t>
            </a:r>
            <a:r>
              <a:rPr lang="cs-CZ" dirty="0" smtClean="0"/>
              <a:t> +150% exportu, </a:t>
            </a:r>
            <a:r>
              <a:rPr lang="cs-CZ" b="1" dirty="0" smtClean="0"/>
              <a:t>CAN</a:t>
            </a:r>
            <a:r>
              <a:rPr lang="cs-CZ" dirty="0" smtClean="0"/>
              <a:t> +250%, </a:t>
            </a:r>
            <a:r>
              <a:rPr lang="cs-CZ" b="1" dirty="0" smtClean="0"/>
              <a:t>JAP</a:t>
            </a:r>
            <a:r>
              <a:rPr lang="cs-CZ" dirty="0" smtClean="0"/>
              <a:t> +300%;</a:t>
            </a:r>
          </a:p>
          <a:p>
            <a:pPr lvl="1"/>
            <a:endParaRPr lang="cs-CZ" sz="15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Politické změny</a:t>
            </a:r>
            <a:r>
              <a:rPr lang="cs-CZ" dirty="0" smtClean="0"/>
              <a:t>: rozšiřování </a:t>
            </a:r>
            <a:r>
              <a:rPr lang="cs-CZ" b="1" dirty="0" smtClean="0"/>
              <a:t>volebního práva</a:t>
            </a:r>
            <a:r>
              <a:rPr lang="cs-CZ" dirty="0" smtClean="0"/>
              <a:t>, </a:t>
            </a:r>
            <a:r>
              <a:rPr lang="cs-CZ" b="1" dirty="0" smtClean="0"/>
              <a:t>masové strany</a:t>
            </a:r>
            <a:r>
              <a:rPr lang="cs-CZ" dirty="0" smtClean="0"/>
              <a:t>, </a:t>
            </a:r>
            <a:r>
              <a:rPr lang="cs-CZ" b="1" dirty="0" smtClean="0"/>
              <a:t>odbory</a:t>
            </a:r>
            <a:r>
              <a:rPr lang="cs-CZ" dirty="0" smtClean="0"/>
              <a:t> – není flexibilita když je nutné přizpůsobení…</a:t>
            </a:r>
          </a:p>
          <a:p>
            <a:r>
              <a:rPr lang="cs-CZ" b="1" dirty="0" smtClean="0"/>
              <a:t>Oslabení </a:t>
            </a:r>
            <a:r>
              <a:rPr lang="cs-CZ" b="1" dirty="0" smtClean="0">
                <a:solidFill>
                  <a:srgbClr val="0070C0"/>
                </a:solidFill>
              </a:rPr>
              <a:t>E pozice</a:t>
            </a:r>
            <a:r>
              <a:rPr lang="cs-CZ" dirty="0" smtClean="0"/>
              <a:t>: podíl na </a:t>
            </a:r>
            <a:r>
              <a:rPr lang="cs-CZ" b="1" dirty="0" smtClean="0"/>
              <a:t>IT z 59% </a:t>
            </a:r>
            <a:r>
              <a:rPr lang="cs-CZ" dirty="0" smtClean="0"/>
              <a:t>1913 na </a:t>
            </a:r>
            <a:r>
              <a:rPr lang="cs-CZ" b="1" dirty="0" smtClean="0"/>
              <a:t>48%</a:t>
            </a:r>
            <a:r>
              <a:rPr lang="cs-CZ" dirty="0" smtClean="0"/>
              <a:t> 1920; 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US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z </a:t>
            </a:r>
            <a:r>
              <a:rPr lang="cs-CZ" b="1" dirty="0" smtClean="0"/>
              <a:t>exportéra</a:t>
            </a:r>
            <a:r>
              <a:rPr lang="cs-CZ" dirty="0" smtClean="0"/>
              <a:t> </a:t>
            </a:r>
            <a:r>
              <a:rPr lang="cs-CZ" b="1" dirty="0" smtClean="0"/>
              <a:t>komodit</a:t>
            </a:r>
            <a:r>
              <a:rPr lang="cs-CZ" dirty="0" smtClean="0"/>
              <a:t> na </a:t>
            </a:r>
            <a:r>
              <a:rPr lang="cs-CZ" b="1" dirty="0" smtClean="0"/>
              <a:t>producenta</a:t>
            </a:r>
            <a:r>
              <a:rPr lang="cs-CZ" dirty="0" smtClean="0"/>
              <a:t> a exportéra </a:t>
            </a:r>
            <a:r>
              <a:rPr lang="cs-CZ" b="1" dirty="0" smtClean="0"/>
              <a:t>INDU</a:t>
            </a:r>
            <a:r>
              <a:rPr lang="cs-CZ" dirty="0" smtClean="0"/>
              <a:t> (</a:t>
            </a:r>
            <a:r>
              <a:rPr lang="cs-CZ" dirty="0" err="1" smtClean="0"/>
              <a:t>prům</a:t>
            </a:r>
            <a:r>
              <a:rPr lang="cs-CZ" dirty="0" smtClean="0"/>
              <a:t>. výroba během války </a:t>
            </a:r>
            <a:r>
              <a:rPr lang="cs-CZ" b="1" dirty="0" smtClean="0"/>
              <a:t>+50%</a:t>
            </a:r>
            <a:r>
              <a:rPr lang="cs-CZ" dirty="0" smtClean="0"/>
              <a:t>, CAN +100%); </a:t>
            </a:r>
          </a:p>
          <a:p>
            <a:r>
              <a:rPr lang="cs-CZ" b="1" dirty="0" smtClean="0"/>
              <a:t>Výpadek E exportů </a:t>
            </a:r>
            <a:r>
              <a:rPr lang="cs-CZ" dirty="0" smtClean="0"/>
              <a:t>– změna </a:t>
            </a:r>
            <a:r>
              <a:rPr lang="cs-CZ" b="1" dirty="0" smtClean="0"/>
              <a:t>logiky obchodu </a:t>
            </a:r>
            <a:r>
              <a:rPr lang="cs-CZ" dirty="0" smtClean="0"/>
              <a:t>19st. (</a:t>
            </a:r>
            <a:r>
              <a:rPr lang="cs-CZ" dirty="0" err="1" smtClean="0"/>
              <a:t>indu</a:t>
            </a:r>
            <a:r>
              <a:rPr lang="cs-CZ" dirty="0" smtClean="0"/>
              <a:t> &lt;-&gt;</a:t>
            </a:r>
            <a:r>
              <a:rPr lang="cs-CZ" dirty="0" err="1" smtClean="0"/>
              <a:t>agri+suroviny</a:t>
            </a:r>
            <a:r>
              <a:rPr lang="cs-CZ" dirty="0" smtClean="0"/>
              <a:t>); </a:t>
            </a:r>
            <a:r>
              <a:rPr lang="cs-CZ" b="1" dirty="0" smtClean="0">
                <a:solidFill>
                  <a:srgbClr val="0070C0"/>
                </a:solidFill>
              </a:rPr>
              <a:t>US a JAP </a:t>
            </a:r>
            <a:r>
              <a:rPr lang="cs-CZ" b="1" dirty="0" smtClean="0"/>
              <a:t>zásobují</a:t>
            </a:r>
            <a:r>
              <a:rPr lang="cs-CZ" dirty="0" smtClean="0"/>
              <a:t> </a:t>
            </a:r>
            <a:r>
              <a:rPr lang="cs-CZ" dirty="0" err="1" smtClean="0"/>
              <a:t>prům</a:t>
            </a:r>
            <a:r>
              <a:rPr lang="cs-CZ" dirty="0" smtClean="0"/>
              <a:t>. zbožím tradiční </a:t>
            </a:r>
            <a:r>
              <a:rPr lang="cs-CZ" b="1" dirty="0" smtClean="0"/>
              <a:t>E</a:t>
            </a:r>
            <a:r>
              <a:rPr lang="cs-CZ" dirty="0" smtClean="0"/>
              <a:t> </a:t>
            </a:r>
            <a:r>
              <a:rPr lang="cs-CZ" b="1" dirty="0" smtClean="0"/>
              <a:t>exportní</a:t>
            </a:r>
            <a:r>
              <a:rPr lang="cs-CZ" dirty="0" smtClean="0"/>
              <a:t> </a:t>
            </a:r>
            <a:r>
              <a:rPr lang="cs-CZ" b="1" dirty="0" smtClean="0"/>
              <a:t>trhy</a:t>
            </a:r>
            <a:r>
              <a:rPr lang="cs-CZ" dirty="0" smtClean="0"/>
              <a:t>;</a:t>
            </a:r>
          </a:p>
          <a:p>
            <a:r>
              <a:rPr lang="cs-CZ" dirty="0" smtClean="0"/>
              <a:t>Start průmyslu i v </a:t>
            </a:r>
            <a:r>
              <a:rPr lang="cs-CZ" b="1" dirty="0" smtClean="0"/>
              <a:t>IND</a:t>
            </a:r>
            <a:r>
              <a:rPr lang="cs-CZ" dirty="0" smtClean="0"/>
              <a:t> (+100%, </a:t>
            </a:r>
            <a:r>
              <a:rPr lang="cs-CZ" dirty="0" err="1" smtClean="0"/>
              <a:t>Tata</a:t>
            </a:r>
            <a:r>
              <a:rPr lang="cs-CZ" dirty="0" smtClean="0"/>
              <a:t>) a v </a:t>
            </a:r>
            <a:r>
              <a:rPr lang="cs-CZ" b="1" dirty="0" smtClean="0"/>
              <a:t>Číně</a:t>
            </a:r>
            <a:r>
              <a:rPr lang="cs-CZ" dirty="0" smtClean="0"/>
              <a:t> (+200%); </a:t>
            </a:r>
            <a:r>
              <a:rPr lang="cs-CZ" b="1" dirty="0" smtClean="0">
                <a:solidFill>
                  <a:srgbClr val="0070C0"/>
                </a:solidFill>
              </a:rPr>
              <a:t>ISI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 </a:t>
            </a:r>
            <a:r>
              <a:rPr lang="cs-CZ" b="1" dirty="0" smtClean="0"/>
              <a:t>LATAM</a:t>
            </a:r>
            <a:r>
              <a:rPr lang="cs-CZ" dirty="0" smtClean="0"/>
              <a:t> (nekonkurenceschopnost substitučního zboží – i tak ztráta E trhů);</a:t>
            </a:r>
          </a:p>
          <a:p>
            <a:endParaRPr lang="cs-CZ" sz="1500" dirty="0" smtClean="0"/>
          </a:p>
          <a:p>
            <a:r>
              <a:rPr lang="cs-CZ" dirty="0" smtClean="0"/>
              <a:t>Negativní dopady </a:t>
            </a:r>
            <a:r>
              <a:rPr lang="cs-CZ" b="1" dirty="0" smtClean="0">
                <a:solidFill>
                  <a:srgbClr val="0070C0"/>
                </a:solidFill>
              </a:rPr>
              <a:t>externích šoků</a:t>
            </a:r>
            <a:r>
              <a:rPr lang="cs-CZ" dirty="0" smtClean="0"/>
              <a:t>: </a:t>
            </a:r>
          </a:p>
          <a:p>
            <a:pPr lvl="1"/>
            <a:r>
              <a:rPr lang="cs-CZ" b="1" dirty="0" smtClean="0"/>
              <a:t>poptávka po potravinách a surovinách </a:t>
            </a:r>
            <a:r>
              <a:rPr lang="cs-CZ" dirty="0" smtClean="0"/>
              <a:t>během války </a:t>
            </a:r>
            <a:r>
              <a:rPr lang="cs-CZ" b="1" dirty="0" smtClean="0"/>
              <a:t>vzrostla</a:t>
            </a:r>
            <a:r>
              <a:rPr lang="cs-CZ" dirty="0" smtClean="0"/>
              <a:t> (-50% osevu pšenice v GER a FRA) i v tradičních exportních zemích (RUS, POL, UHE); </a:t>
            </a:r>
          </a:p>
          <a:p>
            <a:pPr lvl="1"/>
            <a:r>
              <a:rPr lang="cs-CZ" dirty="0" err="1" smtClean="0"/>
              <a:t>mimoE</a:t>
            </a:r>
            <a:r>
              <a:rPr lang="cs-CZ" dirty="0" smtClean="0"/>
              <a:t> růst výměry pšenice o 15%, </a:t>
            </a:r>
            <a:r>
              <a:rPr lang="cs-CZ" b="1" dirty="0" smtClean="0"/>
              <a:t>export</a:t>
            </a:r>
            <a:r>
              <a:rPr lang="cs-CZ" dirty="0" smtClean="0"/>
              <a:t> </a:t>
            </a:r>
            <a:r>
              <a:rPr lang="cs-CZ" b="1" dirty="0" smtClean="0"/>
              <a:t>US</a:t>
            </a:r>
            <a:r>
              <a:rPr lang="cs-CZ" dirty="0" smtClean="0"/>
              <a:t> +300% </a:t>
            </a:r>
            <a:r>
              <a:rPr lang="cs-CZ" b="1" dirty="0" smtClean="0"/>
              <a:t>pšenice</a:t>
            </a:r>
            <a:r>
              <a:rPr lang="cs-CZ" dirty="0" smtClean="0"/>
              <a:t> (1000% </a:t>
            </a:r>
            <a:r>
              <a:rPr lang="cs-CZ" b="1" dirty="0" smtClean="0"/>
              <a:t>maso</a:t>
            </a:r>
            <a:r>
              <a:rPr lang="cs-CZ" dirty="0" smtClean="0"/>
              <a:t>); v US </a:t>
            </a:r>
            <a:r>
              <a:rPr lang="cs-CZ" b="1" dirty="0" smtClean="0"/>
              <a:t>úvěry</a:t>
            </a:r>
            <a:r>
              <a:rPr lang="cs-CZ" dirty="0" smtClean="0"/>
              <a:t> – jasně exportní charakter AGRI;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rcadlově problém </a:t>
            </a:r>
            <a:r>
              <a:rPr lang="cs-CZ" b="1" dirty="0" smtClean="0"/>
              <a:t>nevyužitých</a:t>
            </a:r>
            <a:r>
              <a:rPr lang="cs-CZ" dirty="0" smtClean="0"/>
              <a:t> </a:t>
            </a:r>
            <a:r>
              <a:rPr lang="cs-CZ" b="1" dirty="0" err="1" smtClean="0"/>
              <a:t>prům</a:t>
            </a:r>
            <a:r>
              <a:rPr lang="cs-CZ" dirty="0" smtClean="0"/>
              <a:t>. </a:t>
            </a:r>
            <a:r>
              <a:rPr lang="cs-CZ" b="1" dirty="0" smtClean="0"/>
              <a:t>kapacit</a:t>
            </a:r>
            <a:r>
              <a:rPr lang="cs-CZ" dirty="0" smtClean="0"/>
              <a:t> v </a:t>
            </a:r>
            <a:r>
              <a:rPr lang="cs-CZ" b="1" dirty="0" smtClean="0"/>
              <a:t>E</a:t>
            </a:r>
            <a:r>
              <a:rPr lang="cs-CZ" dirty="0" smtClean="0"/>
              <a:t> (pokles </a:t>
            </a:r>
            <a:r>
              <a:rPr lang="cs-CZ" b="1" dirty="0" smtClean="0"/>
              <a:t>vládní poptávky</a:t>
            </a:r>
            <a:r>
              <a:rPr lang="cs-CZ" dirty="0" smtClean="0"/>
              <a:t>, zvýšená </a:t>
            </a:r>
            <a:r>
              <a:rPr lang="cs-CZ" b="1" dirty="0" smtClean="0"/>
              <a:t>konkurence</a:t>
            </a:r>
            <a:r>
              <a:rPr lang="cs-CZ" dirty="0" smtClean="0"/>
              <a:t> + </a:t>
            </a:r>
            <a:r>
              <a:rPr lang="cs-CZ" b="1" dirty="0" smtClean="0"/>
              <a:t>uzavírání</a:t>
            </a:r>
            <a:r>
              <a:rPr lang="cs-CZ" dirty="0" smtClean="0"/>
              <a:t> tradičních exportních trhů)</a:t>
            </a:r>
            <a:r>
              <a:rPr lang="cs-CZ" b="1" dirty="0" smtClean="0"/>
              <a:t>;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411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Únik z </a:t>
            </a:r>
            <a:r>
              <a:rPr lang="cs-CZ" sz="3200" b="1" dirty="0" err="1" smtClean="0">
                <a:solidFill>
                  <a:srgbClr val="FF0000"/>
                </a:solidFill>
              </a:rPr>
              <a:t>Malthusovské</a:t>
            </a:r>
            <a:r>
              <a:rPr lang="cs-CZ" sz="3200" b="1" dirty="0" smtClean="0">
                <a:solidFill>
                  <a:srgbClr val="FF0000"/>
                </a:solidFill>
              </a:rPr>
              <a:t> rovnováhy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r. </a:t>
            </a:r>
            <a:r>
              <a:rPr lang="cs-CZ" dirty="0" err="1" smtClean="0"/>
              <a:t>T.Malthus</a:t>
            </a:r>
            <a:r>
              <a:rPr lang="cs-CZ" dirty="0" smtClean="0"/>
              <a:t> 1798: </a:t>
            </a:r>
            <a:r>
              <a:rPr lang="cs-CZ" b="1" dirty="0" smtClean="0"/>
              <a:t>konečné množství zdrojů </a:t>
            </a:r>
            <a:r>
              <a:rPr lang="cs-CZ" dirty="0" smtClean="0"/>
              <a:t>(půda a její úrodnost), limit na populaci – populační růst je funkcí příjmu;</a:t>
            </a:r>
          </a:p>
          <a:p>
            <a:r>
              <a:rPr lang="cs-CZ" dirty="0" smtClean="0"/>
              <a:t>Do </a:t>
            </a:r>
            <a:r>
              <a:rPr lang="cs-CZ" b="1" dirty="0" smtClean="0"/>
              <a:t>18st</a:t>
            </a:r>
            <a:r>
              <a:rPr lang="cs-CZ" dirty="0" smtClean="0"/>
              <a:t>. </a:t>
            </a:r>
            <a:r>
              <a:rPr lang="cs-CZ" dirty="0"/>
              <a:t>o</a:t>
            </a:r>
            <a:r>
              <a:rPr lang="cs-CZ" dirty="0" smtClean="0"/>
              <a:t>dpovídá: </a:t>
            </a:r>
          </a:p>
          <a:p>
            <a:pPr lvl="1"/>
            <a:r>
              <a:rPr lang="cs-CZ" dirty="0" smtClean="0"/>
              <a:t>většina příjmu na </a:t>
            </a:r>
            <a:r>
              <a:rPr lang="cs-CZ" b="1" dirty="0" smtClean="0"/>
              <a:t>potraviny</a:t>
            </a:r>
            <a:r>
              <a:rPr lang="cs-CZ" dirty="0" smtClean="0"/>
              <a:t>, pomalý </a:t>
            </a:r>
            <a:r>
              <a:rPr lang="cs-CZ" b="1" dirty="0" smtClean="0"/>
              <a:t>technologický</a:t>
            </a:r>
            <a:r>
              <a:rPr lang="cs-CZ" dirty="0" smtClean="0"/>
              <a:t> </a:t>
            </a:r>
            <a:r>
              <a:rPr lang="cs-CZ" b="1" dirty="0" smtClean="0"/>
              <a:t>pokrok</a:t>
            </a:r>
            <a:r>
              <a:rPr lang="cs-CZ" dirty="0" smtClean="0"/>
              <a:t>, osetí marginální půdy –&gt; nedostatek nenahraditelný IT; </a:t>
            </a:r>
          </a:p>
          <a:p>
            <a:pPr lvl="1"/>
            <a:r>
              <a:rPr lang="cs-CZ" dirty="0" smtClean="0"/>
              <a:t>omezí kapitál (klesající výnosy) a ten nemůže být využit v odvětvích zvyšujících produktivitu v AGRI;</a:t>
            </a:r>
          </a:p>
          <a:p>
            <a:r>
              <a:rPr lang="cs-CZ" b="1" dirty="0" smtClean="0"/>
              <a:t>GB populace</a:t>
            </a:r>
            <a:r>
              <a:rPr lang="cs-CZ" dirty="0" smtClean="0"/>
              <a:t>: 5,1mil. (1701); 5,8 (1751); 8,3 (1801); 11,2 (1821); 14,9 (1841); 30,5 (1901);</a:t>
            </a:r>
          </a:p>
          <a:p>
            <a:r>
              <a:rPr lang="cs-CZ" b="1" dirty="0" smtClean="0"/>
              <a:t>Mzdy</a:t>
            </a:r>
            <a:r>
              <a:rPr lang="cs-CZ" dirty="0" smtClean="0"/>
              <a:t> ale </a:t>
            </a:r>
            <a:r>
              <a:rPr lang="cs-CZ" b="1" dirty="0" smtClean="0">
                <a:solidFill>
                  <a:srgbClr val="0070C0"/>
                </a:solidFill>
              </a:rPr>
              <a:t>neklesají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(!); růst </a:t>
            </a:r>
            <a:r>
              <a:rPr lang="cs-CZ" b="1" dirty="0" smtClean="0"/>
              <a:t>produktivity</a:t>
            </a:r>
            <a:r>
              <a:rPr lang="cs-CZ" dirty="0" smtClean="0"/>
              <a:t> v </a:t>
            </a:r>
            <a:r>
              <a:rPr lang="cs-CZ" b="1" dirty="0" smtClean="0"/>
              <a:t>AGRI</a:t>
            </a:r>
            <a:r>
              <a:rPr lang="cs-CZ" dirty="0" smtClean="0"/>
              <a:t> a </a:t>
            </a:r>
            <a:r>
              <a:rPr lang="cs-CZ" b="1" dirty="0" smtClean="0"/>
              <a:t>INDU</a:t>
            </a:r>
            <a:r>
              <a:rPr lang="cs-CZ" dirty="0" smtClean="0"/>
              <a:t> + </a:t>
            </a:r>
            <a:r>
              <a:rPr lang="cs-CZ" b="1" dirty="0" smtClean="0"/>
              <a:t>IT</a:t>
            </a:r>
            <a:r>
              <a:rPr lang="cs-CZ" dirty="0" smtClean="0"/>
              <a:t> (dovoz potravin)…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k</a:t>
            </a:r>
            <a:r>
              <a:rPr lang="cs-CZ" b="1" dirty="0" smtClean="0">
                <a:solidFill>
                  <a:srgbClr val="0070C0"/>
                </a:solidFill>
              </a:rPr>
              <a:t>umulativní procesy</a:t>
            </a:r>
            <a:r>
              <a:rPr lang="cs-CZ" b="1" dirty="0" smtClean="0"/>
              <a:t>:</a:t>
            </a:r>
            <a:r>
              <a:rPr lang="cs-CZ" dirty="0" smtClean="0"/>
              <a:t> </a:t>
            </a:r>
            <a:r>
              <a:rPr lang="cs-CZ" b="1" dirty="0" smtClean="0"/>
              <a:t>dělba práce</a:t>
            </a:r>
            <a:r>
              <a:rPr lang="cs-CZ" dirty="0" smtClean="0"/>
              <a:t>,</a:t>
            </a:r>
            <a:r>
              <a:rPr lang="cs-CZ" b="1" dirty="0" smtClean="0"/>
              <a:t> </a:t>
            </a:r>
            <a:r>
              <a:rPr lang="cs-CZ" b="1" dirty="0" err="1" smtClean="0"/>
              <a:t>tech.pokrok</a:t>
            </a:r>
            <a:r>
              <a:rPr lang="cs-CZ" dirty="0" smtClean="0"/>
              <a:t>; </a:t>
            </a:r>
            <a:r>
              <a:rPr lang="cs-CZ" b="1" dirty="0" smtClean="0"/>
              <a:t>růst poptávky </a:t>
            </a:r>
            <a:r>
              <a:rPr lang="cs-CZ" dirty="0" smtClean="0"/>
              <a:t>– růst </a:t>
            </a:r>
            <a:r>
              <a:rPr lang="cs-CZ" b="1" dirty="0" smtClean="0"/>
              <a:t>obratu</a:t>
            </a:r>
            <a:r>
              <a:rPr lang="cs-CZ" dirty="0" smtClean="0"/>
              <a:t> + </a:t>
            </a:r>
            <a:r>
              <a:rPr lang="cs-CZ" b="1" dirty="0" smtClean="0"/>
              <a:t>investic</a:t>
            </a:r>
            <a:r>
              <a:rPr lang="cs-CZ" dirty="0" smtClean="0"/>
              <a:t> + </a:t>
            </a:r>
            <a:r>
              <a:rPr lang="cs-CZ" b="1" dirty="0" smtClean="0"/>
              <a:t>produktivity</a:t>
            </a:r>
            <a:r>
              <a:rPr lang="cs-CZ" dirty="0" smtClean="0"/>
              <a:t> + </a:t>
            </a:r>
            <a:r>
              <a:rPr lang="cs-CZ" b="1" dirty="0" smtClean="0"/>
              <a:t>mezd</a:t>
            </a:r>
            <a:r>
              <a:rPr lang="cs-CZ" dirty="0" smtClean="0"/>
              <a:t>… </a:t>
            </a:r>
          </a:p>
          <a:p>
            <a:pPr lvl="1"/>
            <a:r>
              <a:rPr lang="cs-CZ" dirty="0" smtClean="0"/>
              <a:t>růst </a:t>
            </a:r>
            <a:r>
              <a:rPr lang="cs-CZ" b="1" dirty="0" smtClean="0"/>
              <a:t>produktu</a:t>
            </a:r>
            <a:r>
              <a:rPr lang="cs-CZ" dirty="0" smtClean="0"/>
              <a:t> </a:t>
            </a:r>
            <a:r>
              <a:rPr lang="cs-CZ" b="1" dirty="0" smtClean="0"/>
              <a:t>zrychluje</a:t>
            </a:r>
            <a:r>
              <a:rPr lang="cs-CZ" dirty="0" smtClean="0"/>
              <a:t> společně s růstem </a:t>
            </a:r>
            <a:r>
              <a:rPr lang="cs-CZ" b="1" dirty="0" smtClean="0"/>
              <a:t>populace</a:t>
            </a:r>
            <a:r>
              <a:rPr lang="cs-CZ" dirty="0" smtClean="0"/>
              <a:t>;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měna </a:t>
            </a:r>
            <a:r>
              <a:rPr lang="cs-CZ" b="1" dirty="0" smtClean="0"/>
              <a:t>reprodukčního</a:t>
            </a:r>
            <a:r>
              <a:rPr lang="cs-CZ" dirty="0" smtClean="0"/>
              <a:t> a sociální </a:t>
            </a:r>
            <a:r>
              <a:rPr lang="cs-CZ" b="1" dirty="0" smtClean="0"/>
              <a:t>chování</a:t>
            </a:r>
            <a:r>
              <a:rPr lang="cs-CZ" dirty="0" smtClean="0"/>
              <a:t>, institucí (vs. život ve městech, závislost na atlantickém systému, emigrace do NW);</a:t>
            </a:r>
          </a:p>
          <a:p>
            <a:pPr lvl="1"/>
            <a:r>
              <a:rPr lang="cs-CZ" b="1" dirty="0"/>
              <a:t>u</a:t>
            </a:r>
            <a:r>
              <a:rPr lang="cs-CZ" b="1" dirty="0" smtClean="0"/>
              <a:t>hájení</a:t>
            </a:r>
            <a:r>
              <a:rPr lang="cs-CZ" dirty="0" smtClean="0"/>
              <a:t> prosperity a systému proti vyzyvatelům;</a:t>
            </a:r>
          </a:p>
          <a:p>
            <a:endParaRPr lang="cs-CZ" sz="1300" dirty="0" smtClean="0"/>
          </a:p>
          <a:p>
            <a:r>
              <a:rPr lang="cs-CZ" sz="2900" dirty="0" smtClean="0"/>
              <a:t>Teprve když </a:t>
            </a:r>
            <a:r>
              <a:rPr lang="cs-CZ" sz="2900" b="1" dirty="0" smtClean="0"/>
              <a:t>není</a:t>
            </a:r>
            <a:r>
              <a:rPr lang="cs-CZ" sz="2900" dirty="0" smtClean="0"/>
              <a:t> zvýšení </a:t>
            </a:r>
            <a:r>
              <a:rPr lang="cs-CZ" sz="2900" dirty="0" err="1" smtClean="0"/>
              <a:t>živ.úrovně</a:t>
            </a:r>
            <a:r>
              <a:rPr lang="cs-CZ" sz="2900" dirty="0" smtClean="0"/>
              <a:t> </a:t>
            </a:r>
            <a:r>
              <a:rPr lang="cs-CZ" sz="2900" b="1" dirty="0" smtClean="0"/>
              <a:t>zkonzumováno</a:t>
            </a:r>
            <a:r>
              <a:rPr lang="cs-CZ" sz="2900" dirty="0" smtClean="0"/>
              <a:t> růstem </a:t>
            </a:r>
            <a:r>
              <a:rPr lang="cs-CZ" sz="2900" b="1" dirty="0" smtClean="0"/>
              <a:t>populace</a:t>
            </a:r>
            <a:r>
              <a:rPr lang="cs-CZ" sz="2900" dirty="0" smtClean="0"/>
              <a:t> jsou stabilita a mír a zdraví bez dalšího </a:t>
            </a:r>
            <a:r>
              <a:rPr lang="cs-CZ" sz="2900" b="1" dirty="0" smtClean="0"/>
              <a:t>pozitivním</a:t>
            </a:r>
            <a:r>
              <a:rPr lang="cs-CZ" sz="2900" dirty="0" smtClean="0"/>
              <a:t> jevem a ne důsledkem předchozí </a:t>
            </a:r>
            <a:r>
              <a:rPr lang="cs-CZ" sz="2900" b="1" dirty="0" smtClean="0"/>
              <a:t>katastrofy</a:t>
            </a:r>
            <a:r>
              <a:rPr lang="cs-CZ" sz="2900" dirty="0" smtClean="0"/>
              <a:t> (hlavní beneficient: „</a:t>
            </a:r>
            <a:r>
              <a:rPr lang="cs-CZ" sz="2900" b="1" dirty="0" err="1" smtClean="0"/>
              <a:t>commons</a:t>
            </a:r>
            <a:r>
              <a:rPr lang="cs-CZ" sz="2900" dirty="0" smtClean="0"/>
              <a:t>“ do 1800 růst živ. úrovně diskutabilní); </a:t>
            </a:r>
            <a:endParaRPr lang="cs-CZ" sz="2900" dirty="0"/>
          </a:p>
        </p:txBody>
      </p:sp>
    </p:spTree>
    <p:extLst>
      <p:ext uri="{BB962C8B-B14F-4D97-AF65-F5344CB8AC3E}">
        <p14:creationId xmlns:p14="http://schemas.microsoft.com/office/powerpoint/2010/main" val="3288143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75982"/>
              </p:ext>
            </p:extLst>
          </p:nvPr>
        </p:nvGraphicFramePr>
        <p:xfrm>
          <a:off x="1331640" y="1844824"/>
          <a:ext cx="5760640" cy="367241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322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5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5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1913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1938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1950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Francie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8,9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23,2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27,6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Německo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17,7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42,4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30,4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Nizozemí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8,2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21,7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26,8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Británie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13,3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28,8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34,2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Spojené státy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8,0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19,8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21,4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Japonsko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14,2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30,3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19,8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682912"/>
            <a:ext cx="79928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Celkové vládní výdaje jako podíl domácího produktu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(procenta, běžné ceny)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7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Versaillský systém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65312"/>
            <a:ext cx="8856984" cy="6192688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Zánik </a:t>
            </a:r>
            <a:r>
              <a:rPr lang="cs-CZ" b="1" dirty="0" smtClean="0"/>
              <a:t>R-U</a:t>
            </a:r>
            <a:r>
              <a:rPr lang="cs-CZ" dirty="0" smtClean="0"/>
              <a:t> (</a:t>
            </a:r>
            <a:r>
              <a:rPr lang="cs-CZ" b="1" dirty="0" smtClean="0">
                <a:solidFill>
                  <a:srgbClr val="0070C0"/>
                </a:solidFill>
              </a:rPr>
              <a:t>nové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problematické </a:t>
            </a:r>
            <a:r>
              <a:rPr lang="cs-CZ" b="1" dirty="0" smtClean="0">
                <a:solidFill>
                  <a:srgbClr val="0070C0"/>
                </a:solidFill>
              </a:rPr>
              <a:t>státy</a:t>
            </a:r>
            <a:r>
              <a:rPr lang="cs-CZ" dirty="0" smtClean="0"/>
              <a:t>), </a:t>
            </a:r>
            <a:r>
              <a:rPr lang="cs-CZ" b="1" dirty="0" smtClean="0"/>
              <a:t>Pobaltí</a:t>
            </a:r>
            <a:r>
              <a:rPr lang="cs-CZ" dirty="0" smtClean="0"/>
              <a:t> a </a:t>
            </a:r>
            <a:r>
              <a:rPr lang="cs-CZ" b="1" dirty="0" smtClean="0"/>
              <a:t>FIN</a:t>
            </a:r>
            <a:r>
              <a:rPr lang="cs-CZ" dirty="0" smtClean="0"/>
              <a:t>, </a:t>
            </a:r>
            <a:r>
              <a:rPr lang="cs-CZ" b="1" dirty="0" smtClean="0"/>
              <a:t>Irsko</a:t>
            </a:r>
            <a:r>
              <a:rPr lang="cs-CZ" dirty="0" smtClean="0"/>
              <a:t>; nové obchodní </a:t>
            </a:r>
            <a:r>
              <a:rPr lang="cs-CZ" b="1" dirty="0" smtClean="0"/>
              <a:t>bariéry</a:t>
            </a:r>
            <a:r>
              <a:rPr lang="cs-CZ" dirty="0" smtClean="0"/>
              <a:t>, </a:t>
            </a:r>
            <a:r>
              <a:rPr lang="cs-CZ" b="1" dirty="0" smtClean="0"/>
              <a:t>slabé</a:t>
            </a:r>
            <a:r>
              <a:rPr lang="cs-CZ" dirty="0" smtClean="0"/>
              <a:t> státy, </a:t>
            </a:r>
            <a:r>
              <a:rPr lang="cs-CZ" b="1" dirty="0" smtClean="0"/>
              <a:t>nacionalizmus</a:t>
            </a:r>
            <a:r>
              <a:rPr lang="cs-CZ" dirty="0" smtClean="0"/>
              <a:t>, </a:t>
            </a:r>
            <a:r>
              <a:rPr lang="cs-CZ" b="1" dirty="0" smtClean="0"/>
              <a:t>dluhy</a:t>
            </a:r>
            <a:r>
              <a:rPr lang="cs-CZ" dirty="0" smtClean="0"/>
              <a:t>; </a:t>
            </a:r>
            <a:r>
              <a:rPr lang="cs-CZ" b="1" dirty="0" smtClean="0"/>
              <a:t>SSSR</a:t>
            </a:r>
            <a:r>
              <a:rPr lang="cs-CZ" dirty="0" smtClean="0"/>
              <a:t> stažení do </a:t>
            </a:r>
            <a:r>
              <a:rPr lang="cs-CZ" b="1" dirty="0" smtClean="0"/>
              <a:t>autarkie</a:t>
            </a:r>
            <a:r>
              <a:rPr lang="cs-CZ" dirty="0" smtClean="0"/>
              <a:t>;</a:t>
            </a:r>
          </a:p>
          <a:p>
            <a:endParaRPr lang="cs-CZ" sz="11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Společnost národů</a:t>
            </a:r>
            <a:r>
              <a:rPr lang="cs-CZ" b="1" dirty="0" smtClean="0"/>
              <a:t>:</a:t>
            </a:r>
            <a:r>
              <a:rPr lang="cs-CZ" dirty="0" smtClean="0"/>
              <a:t> </a:t>
            </a:r>
          </a:p>
          <a:p>
            <a:pPr lvl="1"/>
            <a:r>
              <a:rPr lang="cs-CZ" b="1" dirty="0" smtClean="0"/>
              <a:t>úspěchy</a:t>
            </a:r>
            <a:r>
              <a:rPr lang="cs-CZ" dirty="0" smtClean="0"/>
              <a:t> (Alandy, Slezsko, </a:t>
            </a:r>
            <a:r>
              <a:rPr lang="cs-CZ" dirty="0" err="1" smtClean="0"/>
              <a:t>Memel</a:t>
            </a:r>
            <a:r>
              <a:rPr lang="cs-CZ" dirty="0" smtClean="0"/>
              <a:t>, </a:t>
            </a:r>
            <a:r>
              <a:rPr lang="cs-CZ" dirty="0" err="1" smtClean="0"/>
              <a:t>Hatay</a:t>
            </a:r>
            <a:r>
              <a:rPr lang="cs-CZ" dirty="0" smtClean="0"/>
              <a:t>, Mosul, Sársko); </a:t>
            </a:r>
          </a:p>
          <a:p>
            <a:pPr lvl="1"/>
            <a:r>
              <a:rPr lang="cs-CZ" b="1" dirty="0"/>
              <a:t>p</a:t>
            </a:r>
            <a:r>
              <a:rPr lang="cs-CZ" b="1" dirty="0" smtClean="0"/>
              <a:t>roblémy</a:t>
            </a:r>
            <a:r>
              <a:rPr lang="cs-CZ" dirty="0" smtClean="0"/>
              <a:t>: vystoupení </a:t>
            </a:r>
            <a:r>
              <a:rPr lang="cs-CZ" b="1" dirty="0" smtClean="0"/>
              <a:t>GER</a:t>
            </a:r>
            <a:r>
              <a:rPr lang="cs-CZ" dirty="0" smtClean="0"/>
              <a:t> (Hitler), </a:t>
            </a:r>
            <a:r>
              <a:rPr lang="cs-CZ" b="1" dirty="0" smtClean="0"/>
              <a:t>Itálie</a:t>
            </a:r>
            <a:r>
              <a:rPr lang="cs-CZ" dirty="0" smtClean="0"/>
              <a:t> (Etiopie); </a:t>
            </a:r>
            <a:r>
              <a:rPr lang="cs-CZ" b="1" dirty="0" smtClean="0"/>
              <a:t>JAP</a:t>
            </a:r>
            <a:r>
              <a:rPr lang="cs-CZ" dirty="0" smtClean="0"/>
              <a:t> (</a:t>
            </a:r>
            <a:r>
              <a:rPr lang="cs-CZ" dirty="0" err="1" smtClean="0"/>
              <a:t>Mandžukao</a:t>
            </a:r>
            <a:r>
              <a:rPr lang="cs-CZ" dirty="0" smtClean="0"/>
              <a:t>); </a:t>
            </a:r>
            <a:r>
              <a:rPr lang="cs-CZ" b="1" dirty="0" smtClean="0"/>
              <a:t>SSSR</a:t>
            </a:r>
            <a:r>
              <a:rPr lang="cs-CZ" dirty="0" smtClean="0"/>
              <a:t> (Finsko);</a:t>
            </a:r>
          </a:p>
          <a:p>
            <a:pPr lvl="1"/>
            <a:endParaRPr lang="cs-CZ" sz="1100" dirty="0" smtClean="0"/>
          </a:p>
          <a:p>
            <a:r>
              <a:rPr lang="cs-CZ" b="1" dirty="0" smtClean="0"/>
              <a:t>Válka</a:t>
            </a:r>
            <a:r>
              <a:rPr lang="cs-CZ" dirty="0" smtClean="0"/>
              <a:t> na zač.20st. „normální“ – jazyk smlouvy (čl. 231) </a:t>
            </a:r>
            <a:r>
              <a:rPr lang="cs-CZ" b="1" dirty="0" smtClean="0">
                <a:solidFill>
                  <a:srgbClr val="0070C0"/>
                </a:solidFill>
              </a:rPr>
              <a:t>diktát vítězů</a:t>
            </a:r>
            <a:r>
              <a:rPr lang="cs-CZ" dirty="0" smtClean="0"/>
              <a:t>;</a:t>
            </a:r>
          </a:p>
          <a:p>
            <a:pPr lvl="1"/>
            <a:r>
              <a:rPr lang="cs-CZ" b="1" dirty="0" smtClean="0"/>
              <a:t>GER</a:t>
            </a:r>
            <a:r>
              <a:rPr lang="cs-CZ" dirty="0" smtClean="0"/>
              <a:t>: ztráta 13% území, 10% populace (+15% mužské </a:t>
            </a:r>
            <a:r>
              <a:rPr lang="cs-CZ" dirty="0" err="1" smtClean="0"/>
              <a:t>prac</a:t>
            </a:r>
            <a:r>
              <a:rPr lang="cs-CZ" dirty="0" smtClean="0"/>
              <a:t>. síly padlo), 75% rudy, 25% uhlí; kolonie ztraceny, investice zkonfiskovány;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r</a:t>
            </a:r>
            <a:r>
              <a:rPr lang="cs-CZ" b="1" dirty="0" smtClean="0">
                <a:solidFill>
                  <a:srgbClr val="0070C0"/>
                </a:solidFill>
              </a:rPr>
              <a:t>eparace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33mld. USD – 200% HDP; obsazení </a:t>
            </a:r>
            <a:r>
              <a:rPr lang="cs-CZ" b="1" dirty="0" smtClean="0"/>
              <a:t>Porýní</a:t>
            </a:r>
            <a:r>
              <a:rPr lang="cs-CZ" dirty="0" smtClean="0"/>
              <a:t> 1923-1925 (uhlí); </a:t>
            </a:r>
            <a:r>
              <a:rPr lang="cs-CZ" b="1" dirty="0" smtClean="0"/>
              <a:t>inflace</a:t>
            </a:r>
            <a:r>
              <a:rPr lang="cs-CZ" dirty="0" smtClean="0"/>
              <a:t> (1914-1923 1:4,2 RM na 4,2 </a:t>
            </a:r>
            <a:r>
              <a:rPr lang="cs-CZ" dirty="0" err="1" smtClean="0"/>
              <a:t>tril</a:t>
            </a:r>
            <a:r>
              <a:rPr lang="cs-CZ" dirty="0" smtClean="0"/>
              <a:t>. RM);</a:t>
            </a:r>
          </a:p>
          <a:p>
            <a:pPr lvl="1"/>
            <a:r>
              <a:rPr lang="cs-CZ" dirty="0" smtClean="0"/>
              <a:t>HDP GER 1923 je </a:t>
            </a:r>
            <a:r>
              <a:rPr lang="cs-CZ" b="1" dirty="0" smtClean="0"/>
              <a:t>50% 1913 </a:t>
            </a:r>
            <a:r>
              <a:rPr lang="cs-CZ" dirty="0" smtClean="0"/>
              <a:t>– US půjčky;</a:t>
            </a:r>
          </a:p>
          <a:p>
            <a:pPr lvl="1"/>
            <a:endParaRPr lang="cs-CZ" sz="1100" dirty="0" smtClean="0"/>
          </a:p>
          <a:p>
            <a:r>
              <a:rPr lang="cs-CZ" dirty="0" smtClean="0">
                <a:solidFill>
                  <a:srgbClr val="0070C0"/>
                </a:solidFill>
              </a:rPr>
              <a:t>Dluhy</a:t>
            </a:r>
            <a:r>
              <a:rPr lang="cs-CZ" dirty="0" smtClean="0"/>
              <a:t> – </a:t>
            </a:r>
            <a:r>
              <a:rPr lang="cs-CZ" b="1" dirty="0" smtClean="0"/>
              <a:t>US</a:t>
            </a:r>
            <a:r>
              <a:rPr lang="cs-CZ" dirty="0" smtClean="0"/>
              <a:t> trvají na </a:t>
            </a:r>
            <a:r>
              <a:rPr lang="cs-CZ" b="1" dirty="0" smtClean="0"/>
              <a:t>splacení</a:t>
            </a:r>
            <a:r>
              <a:rPr lang="cs-CZ" dirty="0" smtClean="0"/>
              <a:t> </a:t>
            </a:r>
            <a:r>
              <a:rPr lang="cs-CZ" b="1" dirty="0" smtClean="0"/>
              <a:t>12 mld. </a:t>
            </a:r>
            <a:r>
              <a:rPr lang="cs-CZ" dirty="0" smtClean="0"/>
              <a:t>USD od FRA, GB, BEL – přes </a:t>
            </a:r>
            <a:r>
              <a:rPr lang="cs-CZ" b="1" dirty="0" smtClean="0"/>
              <a:t>reparace</a:t>
            </a:r>
            <a:r>
              <a:rPr lang="cs-CZ" dirty="0" smtClean="0"/>
              <a:t> – recyklace…</a:t>
            </a:r>
          </a:p>
          <a:p>
            <a:r>
              <a:rPr lang="cs-CZ" dirty="0" smtClean="0"/>
              <a:t>Univerzální </a:t>
            </a:r>
            <a:r>
              <a:rPr lang="cs-CZ" b="1" dirty="0" smtClean="0">
                <a:solidFill>
                  <a:srgbClr val="0070C0"/>
                </a:solidFill>
              </a:rPr>
              <a:t>opuštění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FT</a:t>
            </a:r>
            <a:r>
              <a:rPr lang="cs-CZ" dirty="0" smtClean="0"/>
              <a:t>: </a:t>
            </a:r>
            <a:r>
              <a:rPr lang="cs-CZ" b="1" dirty="0" smtClean="0"/>
              <a:t>FRA</a:t>
            </a:r>
            <a:r>
              <a:rPr lang="cs-CZ" dirty="0" smtClean="0"/>
              <a:t> 4x zvyšuje </a:t>
            </a:r>
            <a:r>
              <a:rPr lang="cs-CZ" b="1" dirty="0" smtClean="0"/>
              <a:t>cla</a:t>
            </a:r>
            <a:r>
              <a:rPr lang="cs-CZ" dirty="0"/>
              <a:t>;</a:t>
            </a:r>
            <a:r>
              <a:rPr lang="cs-CZ" dirty="0" smtClean="0"/>
              <a:t> </a:t>
            </a:r>
            <a:r>
              <a:rPr lang="cs-CZ" b="1" dirty="0" smtClean="0"/>
              <a:t>kvóty</a:t>
            </a:r>
            <a:r>
              <a:rPr lang="cs-CZ" dirty="0" smtClean="0"/>
              <a:t> v </a:t>
            </a:r>
            <a:r>
              <a:rPr lang="cs-CZ" b="1" dirty="0" smtClean="0"/>
              <a:t>SVE</a:t>
            </a:r>
            <a:r>
              <a:rPr lang="cs-CZ" dirty="0"/>
              <a:t>;</a:t>
            </a:r>
            <a:r>
              <a:rPr lang="cs-CZ" dirty="0" smtClean="0"/>
              <a:t> </a:t>
            </a:r>
            <a:r>
              <a:rPr lang="cs-CZ" b="1" dirty="0" smtClean="0"/>
              <a:t>asijské</a:t>
            </a:r>
            <a:r>
              <a:rPr lang="cs-CZ" dirty="0" smtClean="0"/>
              <a:t> </a:t>
            </a:r>
            <a:r>
              <a:rPr lang="cs-CZ" b="1" dirty="0" smtClean="0"/>
              <a:t>země</a:t>
            </a:r>
            <a:r>
              <a:rPr lang="cs-CZ" dirty="0" smtClean="0"/>
              <a:t> mají </a:t>
            </a:r>
            <a:r>
              <a:rPr lang="cs-CZ" b="1" dirty="0" smtClean="0"/>
              <a:t>autonomii</a:t>
            </a:r>
            <a:r>
              <a:rPr lang="cs-CZ" dirty="0" smtClean="0"/>
              <a:t> TP (růst cel); </a:t>
            </a:r>
          </a:p>
          <a:p>
            <a:endParaRPr lang="cs-CZ" sz="1300" dirty="0" smtClean="0"/>
          </a:p>
          <a:p>
            <a:r>
              <a:rPr lang="cs-CZ" b="1" dirty="0" smtClean="0"/>
              <a:t>US:</a:t>
            </a:r>
            <a:r>
              <a:rPr lang="cs-CZ" dirty="0" smtClean="0"/>
              <a:t> </a:t>
            </a:r>
            <a:r>
              <a:rPr lang="cs-CZ" b="1" dirty="0" err="1" smtClean="0"/>
              <a:t>Fordney-McCumber</a:t>
            </a:r>
            <a:r>
              <a:rPr lang="cs-CZ" b="1" dirty="0" smtClean="0"/>
              <a:t> 1922</a:t>
            </a:r>
            <a:r>
              <a:rPr lang="cs-CZ" dirty="0" smtClean="0"/>
              <a:t>, pokles </a:t>
            </a:r>
            <a:r>
              <a:rPr lang="cs-CZ" b="1" dirty="0" smtClean="0"/>
              <a:t>cen</a:t>
            </a:r>
            <a:r>
              <a:rPr lang="cs-CZ" dirty="0" smtClean="0"/>
              <a:t> </a:t>
            </a:r>
            <a:r>
              <a:rPr lang="cs-CZ" b="1" dirty="0" smtClean="0"/>
              <a:t>obilí</a:t>
            </a:r>
            <a:r>
              <a:rPr lang="cs-CZ" dirty="0" smtClean="0"/>
              <a:t> 1925, </a:t>
            </a:r>
            <a:r>
              <a:rPr lang="cs-CZ" b="1" dirty="0" err="1" smtClean="0">
                <a:solidFill>
                  <a:srgbClr val="0070C0"/>
                </a:solidFill>
              </a:rPr>
              <a:t>Smoot-Hawley</a:t>
            </a:r>
            <a:r>
              <a:rPr lang="cs-CZ" b="1" dirty="0" smtClean="0">
                <a:solidFill>
                  <a:srgbClr val="0070C0"/>
                </a:solidFill>
              </a:rPr>
              <a:t> 1930 </a:t>
            </a:r>
            <a:r>
              <a:rPr lang="cs-CZ" dirty="0" smtClean="0"/>
              <a:t>(20tis. položek) – </a:t>
            </a:r>
            <a:r>
              <a:rPr lang="cs-CZ" dirty="0"/>
              <a:t> </a:t>
            </a:r>
            <a:r>
              <a:rPr lang="cs-CZ" dirty="0" smtClean="0"/>
              <a:t>US již tak významné, že </a:t>
            </a:r>
            <a:r>
              <a:rPr lang="cs-CZ" b="1" dirty="0" smtClean="0"/>
              <a:t>dopad</a:t>
            </a:r>
            <a:r>
              <a:rPr lang="cs-CZ" dirty="0" smtClean="0"/>
              <a:t> na SE;</a:t>
            </a:r>
          </a:p>
          <a:p>
            <a:pPr lvl="1"/>
            <a:endParaRPr lang="cs-CZ" sz="13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Cla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na </a:t>
            </a:r>
            <a:r>
              <a:rPr lang="cs-CZ" b="1" dirty="0" smtClean="0"/>
              <a:t>potraviny</a:t>
            </a:r>
            <a:r>
              <a:rPr lang="cs-CZ" dirty="0" smtClean="0"/>
              <a:t> </a:t>
            </a:r>
            <a:r>
              <a:rPr lang="cs-CZ" b="1" dirty="0" smtClean="0"/>
              <a:t>1931</a:t>
            </a:r>
            <a:r>
              <a:rPr lang="cs-CZ" dirty="0" smtClean="0"/>
              <a:t>: 53% FRA, 60% AUT, 75% Jugo, 80% ČS, GER, SPA, 100% BEL, POL (Tab.);</a:t>
            </a:r>
          </a:p>
          <a:p>
            <a:r>
              <a:rPr lang="cs-CZ" b="1" dirty="0" smtClean="0"/>
              <a:t>Směnné relace proti</a:t>
            </a:r>
            <a:r>
              <a:rPr lang="cs-CZ" dirty="0" smtClean="0"/>
              <a:t> exportérům </a:t>
            </a:r>
            <a:r>
              <a:rPr lang="cs-CZ" b="1" dirty="0" smtClean="0"/>
              <a:t>komodit</a:t>
            </a:r>
            <a:r>
              <a:rPr lang="cs-CZ" dirty="0" smtClean="0"/>
              <a:t> – </a:t>
            </a:r>
            <a:r>
              <a:rPr lang="cs-CZ" b="1" dirty="0" smtClean="0"/>
              <a:t>půjčky</a:t>
            </a:r>
            <a:r>
              <a:rPr lang="cs-CZ" dirty="0" smtClean="0"/>
              <a:t>; od </a:t>
            </a:r>
            <a:r>
              <a:rPr lang="cs-CZ" b="1" dirty="0" smtClean="0"/>
              <a:t>1928</a:t>
            </a:r>
            <a:r>
              <a:rPr lang="cs-CZ" dirty="0" smtClean="0"/>
              <a:t> </a:t>
            </a:r>
            <a:r>
              <a:rPr lang="cs-CZ" b="1" dirty="0" smtClean="0"/>
              <a:t>klesá</a:t>
            </a:r>
            <a:r>
              <a:rPr lang="cs-CZ" dirty="0" smtClean="0"/>
              <a:t> </a:t>
            </a:r>
            <a:r>
              <a:rPr lang="cs-CZ" b="1" dirty="0" smtClean="0"/>
              <a:t>objem </a:t>
            </a:r>
            <a:r>
              <a:rPr lang="cs-CZ" b="1" dirty="0" smtClean="0">
                <a:solidFill>
                  <a:srgbClr val="0070C0"/>
                </a:solidFill>
              </a:rPr>
              <a:t>půjček</a:t>
            </a:r>
            <a:r>
              <a:rPr lang="cs-CZ" b="1" dirty="0" smtClean="0"/>
              <a:t> </a:t>
            </a:r>
            <a:r>
              <a:rPr lang="cs-CZ" dirty="0" smtClean="0"/>
              <a:t>a </a:t>
            </a:r>
            <a:r>
              <a:rPr lang="cs-CZ" b="1" dirty="0" smtClean="0"/>
              <a:t>neřešitelné</a:t>
            </a:r>
            <a:r>
              <a:rPr lang="cs-CZ" dirty="0" smtClean="0"/>
              <a:t> problémy (omezení dovozu, posílení vývozu – devalvace);</a:t>
            </a:r>
          </a:p>
          <a:p>
            <a:r>
              <a:rPr lang="cs-CZ" b="1" dirty="0" smtClean="0"/>
              <a:t>Omezena </a:t>
            </a:r>
            <a:r>
              <a:rPr lang="cs-CZ" b="1" dirty="0" smtClean="0">
                <a:solidFill>
                  <a:srgbClr val="0070C0"/>
                </a:solidFill>
              </a:rPr>
              <a:t>migrace</a:t>
            </a:r>
            <a:r>
              <a:rPr lang="cs-CZ" b="1" dirty="0" smtClean="0"/>
              <a:t> </a:t>
            </a:r>
            <a:r>
              <a:rPr lang="cs-CZ" dirty="0" smtClean="0"/>
              <a:t>– imigrační zákon </a:t>
            </a:r>
            <a:r>
              <a:rPr lang="cs-CZ" b="1" dirty="0" smtClean="0"/>
              <a:t>1924</a:t>
            </a:r>
            <a:r>
              <a:rPr lang="cs-CZ" dirty="0" smtClean="0"/>
              <a:t> </a:t>
            </a:r>
            <a:r>
              <a:rPr lang="cs-CZ" b="1" dirty="0" smtClean="0"/>
              <a:t>US</a:t>
            </a:r>
            <a:r>
              <a:rPr lang="cs-CZ" dirty="0" smtClean="0"/>
              <a:t> (vyloučení Asiatů a Židů);</a:t>
            </a:r>
          </a:p>
          <a:p>
            <a:r>
              <a:rPr lang="cs-CZ" dirty="0" smtClean="0"/>
              <a:t>Rozpad </a:t>
            </a:r>
            <a:r>
              <a:rPr lang="cs-CZ" b="1" dirty="0" smtClean="0"/>
              <a:t>zlatého standardu </a:t>
            </a:r>
            <a:r>
              <a:rPr lang="cs-CZ" dirty="0" smtClean="0"/>
              <a:t>GB 1931; US 1933 a 70% devalvace;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283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321495"/>
              </p:ext>
            </p:extLst>
          </p:nvPr>
        </p:nvGraphicFramePr>
        <p:xfrm>
          <a:off x="827581" y="836696"/>
          <a:ext cx="6624738" cy="547262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32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57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57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57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Potraviny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Průmyslové zboží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70C0"/>
                          </a:solidFill>
                          <a:effectLst/>
                        </a:rPr>
                        <a:t>1913</a:t>
                      </a:r>
                      <a:endParaRPr lang="cs-CZ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70C0"/>
                          </a:solidFill>
                          <a:effectLst/>
                        </a:rPr>
                        <a:t>1927</a:t>
                      </a:r>
                      <a:endParaRPr lang="cs-CZ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70C0"/>
                          </a:solidFill>
                          <a:effectLst/>
                        </a:rPr>
                        <a:t>1931</a:t>
                      </a:r>
                      <a:endParaRPr lang="cs-CZ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70C0"/>
                          </a:solidFill>
                          <a:effectLst/>
                        </a:rPr>
                        <a:t>1913</a:t>
                      </a:r>
                      <a:endParaRPr lang="cs-CZ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70C0"/>
                          </a:solidFill>
                          <a:effectLst/>
                        </a:rPr>
                        <a:t>1927</a:t>
                      </a:r>
                      <a:endParaRPr lang="cs-CZ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70C0"/>
                          </a:solidFill>
                          <a:effectLst/>
                        </a:rPr>
                        <a:t>1931</a:t>
                      </a:r>
                      <a:endParaRPr lang="cs-CZ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Belgie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25,5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11,8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23,7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9,5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11,6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13,0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Bulharsko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24,7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79,0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rgbClr val="FF0000"/>
                          </a:solidFill>
                          <a:effectLst/>
                        </a:rPr>
                        <a:t>133,0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75,0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90,0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Československo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29,1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36,3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84,0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19,3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35,8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36,5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Finsko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49,0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57,5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rgbClr val="FF0000"/>
                          </a:solidFill>
                          <a:effectLst/>
                        </a:rPr>
                        <a:t>102,0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37,6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17,8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22,7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Francie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29,2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19,1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53,0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16,3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25,8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29,0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Itálie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22,0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24,5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66,0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14,6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28,3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41,8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Jugoslávie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31,6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43,7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75,0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18,0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28,0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32,8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Maďarsko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29,1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31,5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60,0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19,3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31,8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42,6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Německo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21,8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27,4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82,5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10,0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18,3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Polsko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69,4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72,0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110,0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85,0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55,6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52,0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Rakousko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29,1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16,5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59,5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19,3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21,0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27,7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Rumunsko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34,7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45,6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87,5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25,5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48,5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55,0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Španělsko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41,5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45,2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80,5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42,5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62,7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75,5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Švédsko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24,2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21,5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39,0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24,5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20,8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23,5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Švýcarsko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14,7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21,5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42,2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9,3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17,6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22,0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7066" y="263406"/>
            <a:ext cx="89739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Cla v evropských zemích 1913–1931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(ad 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valorem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ekvivalenty v procentech)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Hospodářská krize </a:t>
            </a:r>
            <a:r>
              <a:rPr lang="cs-CZ" sz="3200" b="1" dirty="0" smtClean="0"/>
              <a:t>ve světové ekonomice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63093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2000" dirty="0" smtClean="0"/>
              <a:t>Monetární expanze + úvěrový boom – </a:t>
            </a:r>
            <a:r>
              <a:rPr lang="cs-CZ" sz="2000" b="1" dirty="0" smtClean="0"/>
              <a:t>akciová</a:t>
            </a:r>
            <a:r>
              <a:rPr lang="cs-CZ" sz="2000" dirty="0" smtClean="0"/>
              <a:t> a nemovitostní </a:t>
            </a:r>
            <a:r>
              <a:rPr lang="cs-CZ" sz="2000" b="1" dirty="0" smtClean="0"/>
              <a:t>bublina</a:t>
            </a:r>
            <a:r>
              <a:rPr lang="cs-CZ" sz="2000" dirty="0" smtClean="0"/>
              <a:t> v </a:t>
            </a:r>
            <a:r>
              <a:rPr lang="cs-CZ" sz="2000" b="1" dirty="0" smtClean="0"/>
              <a:t>US</a:t>
            </a:r>
            <a:r>
              <a:rPr lang="cs-CZ" sz="2000" dirty="0" smtClean="0"/>
              <a:t> – FED restrikce černý čtvrtek 24.10.1929 (</a:t>
            </a:r>
            <a:r>
              <a:rPr lang="cs-CZ" sz="2000" b="1" dirty="0" smtClean="0"/>
              <a:t>krach </a:t>
            </a:r>
            <a:r>
              <a:rPr lang="cs-CZ" sz="2000" b="1" dirty="0" smtClean="0">
                <a:solidFill>
                  <a:srgbClr val="0070C0"/>
                </a:solidFill>
              </a:rPr>
              <a:t>NY burzy</a:t>
            </a:r>
            <a:r>
              <a:rPr lang="cs-CZ" sz="2000" dirty="0" smtClean="0"/>
              <a:t>);</a:t>
            </a:r>
          </a:p>
          <a:p>
            <a:pPr>
              <a:spcBef>
                <a:spcPts val="0"/>
              </a:spcBef>
            </a:pPr>
            <a:r>
              <a:rPr lang="cs-CZ" sz="2000" b="1" dirty="0" smtClean="0"/>
              <a:t>Pokles</a:t>
            </a:r>
            <a:r>
              <a:rPr lang="cs-CZ" sz="2000" dirty="0" smtClean="0"/>
              <a:t> </a:t>
            </a:r>
            <a:r>
              <a:rPr lang="cs-CZ" sz="2000" b="1" dirty="0" smtClean="0">
                <a:solidFill>
                  <a:srgbClr val="0070C0"/>
                </a:solidFill>
              </a:rPr>
              <a:t>peněžní zásoby </a:t>
            </a:r>
            <a:r>
              <a:rPr lang="cs-CZ" sz="2000" dirty="0" smtClean="0"/>
              <a:t>1929-1932 o </a:t>
            </a:r>
            <a:r>
              <a:rPr lang="cs-CZ" sz="2000" b="1" dirty="0" smtClean="0"/>
              <a:t>třetinu</a:t>
            </a:r>
            <a:r>
              <a:rPr lang="cs-CZ" sz="2000" dirty="0" smtClean="0"/>
              <a:t> (FED), </a:t>
            </a:r>
            <a:r>
              <a:rPr lang="cs-CZ" sz="2000" b="1" dirty="0" smtClean="0"/>
              <a:t>pády bank</a:t>
            </a:r>
            <a:r>
              <a:rPr lang="cs-CZ" sz="2000" dirty="0" smtClean="0"/>
              <a:t>; </a:t>
            </a:r>
          </a:p>
          <a:p>
            <a:pPr>
              <a:spcBef>
                <a:spcPts val="0"/>
              </a:spcBef>
            </a:pPr>
            <a:endParaRPr lang="cs-CZ" sz="600" dirty="0" smtClean="0"/>
          </a:p>
          <a:p>
            <a:pPr>
              <a:spcBef>
                <a:spcPts val="0"/>
              </a:spcBef>
            </a:pPr>
            <a:r>
              <a:rPr lang="cs-CZ" sz="2000" b="1" dirty="0" smtClean="0">
                <a:solidFill>
                  <a:srgbClr val="0070C0"/>
                </a:solidFill>
              </a:rPr>
              <a:t>S-H</a:t>
            </a:r>
            <a:r>
              <a:rPr lang="cs-CZ" sz="2000" b="1" dirty="0" smtClean="0"/>
              <a:t> </a:t>
            </a:r>
            <a:r>
              <a:rPr lang="cs-CZ" sz="2000" dirty="0" smtClean="0"/>
              <a:t>sazebník </a:t>
            </a:r>
            <a:r>
              <a:rPr lang="cs-CZ" sz="2000" b="1" dirty="0" smtClean="0"/>
              <a:t>následován</a:t>
            </a:r>
            <a:r>
              <a:rPr lang="cs-CZ" sz="2000" dirty="0" smtClean="0"/>
              <a:t> </a:t>
            </a:r>
            <a:r>
              <a:rPr lang="cs-CZ" sz="2000" b="1" dirty="0" smtClean="0"/>
              <a:t>Evropou</a:t>
            </a:r>
            <a:r>
              <a:rPr lang="cs-CZ" sz="2000" dirty="0" smtClean="0"/>
              <a:t> – pád </a:t>
            </a:r>
            <a:r>
              <a:rPr lang="cs-CZ" sz="2000" b="1" dirty="0" err="1" smtClean="0">
                <a:solidFill>
                  <a:srgbClr val="0070C0"/>
                </a:solidFill>
              </a:rPr>
              <a:t>Creditanstalt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b="1" dirty="0" smtClean="0">
                <a:solidFill>
                  <a:srgbClr val="0070C0"/>
                </a:solidFill>
              </a:rPr>
              <a:t>1931</a:t>
            </a:r>
            <a:r>
              <a:rPr lang="cs-CZ" sz="2000" dirty="0" smtClean="0"/>
              <a:t>; </a:t>
            </a:r>
            <a:r>
              <a:rPr lang="cs-CZ" sz="2000" b="1" dirty="0" smtClean="0"/>
              <a:t>bankrot</a:t>
            </a:r>
            <a:r>
              <a:rPr lang="cs-CZ" sz="2000" dirty="0" smtClean="0"/>
              <a:t> US </a:t>
            </a:r>
            <a:r>
              <a:rPr lang="cs-CZ" sz="2000" b="1" dirty="0" smtClean="0"/>
              <a:t>farmářů</a:t>
            </a:r>
            <a:r>
              <a:rPr lang="cs-CZ" sz="2000" dirty="0" smtClean="0"/>
              <a:t> – </a:t>
            </a:r>
            <a:r>
              <a:rPr lang="cs-CZ" sz="2000" b="1" dirty="0" smtClean="0"/>
              <a:t>runy</a:t>
            </a:r>
            <a:r>
              <a:rPr lang="cs-CZ" sz="2000" dirty="0" smtClean="0"/>
              <a:t> na banky;</a:t>
            </a:r>
          </a:p>
          <a:p>
            <a:pPr>
              <a:spcBef>
                <a:spcPts val="0"/>
              </a:spcBef>
            </a:pPr>
            <a:r>
              <a:rPr lang="cs-CZ" sz="2000" dirty="0" smtClean="0"/>
              <a:t>Snížení objemu </a:t>
            </a:r>
            <a:r>
              <a:rPr lang="cs-CZ" sz="2000" b="1" dirty="0" smtClean="0"/>
              <a:t>zahraničních </a:t>
            </a:r>
            <a:r>
              <a:rPr lang="cs-CZ" sz="2000" b="1" dirty="0" smtClean="0">
                <a:solidFill>
                  <a:srgbClr val="0070C0"/>
                </a:solidFill>
              </a:rPr>
              <a:t>půjček</a:t>
            </a:r>
            <a:r>
              <a:rPr lang="cs-CZ" sz="2000" b="1" dirty="0" smtClean="0"/>
              <a:t> </a:t>
            </a:r>
            <a:r>
              <a:rPr lang="cs-CZ" sz="2000" dirty="0" smtClean="0"/>
              <a:t>z </a:t>
            </a:r>
            <a:r>
              <a:rPr lang="cs-CZ" sz="2000" b="1" dirty="0" smtClean="0"/>
              <a:t>1,5mld 1930 </a:t>
            </a:r>
            <a:r>
              <a:rPr lang="cs-CZ" sz="2000" dirty="0" smtClean="0"/>
              <a:t>na </a:t>
            </a:r>
            <a:r>
              <a:rPr lang="cs-CZ" sz="2000" b="1" dirty="0" smtClean="0"/>
              <a:t>30mil</a:t>
            </a:r>
            <a:r>
              <a:rPr lang="cs-CZ" sz="2000" dirty="0" smtClean="0"/>
              <a:t>. 1931; </a:t>
            </a:r>
            <a:r>
              <a:rPr lang="cs-CZ" sz="2000" b="1" dirty="0" smtClean="0"/>
              <a:t>GER</a:t>
            </a:r>
            <a:r>
              <a:rPr lang="cs-CZ" sz="2000" dirty="0" smtClean="0"/>
              <a:t> – obrácení toku peněz a </a:t>
            </a:r>
            <a:r>
              <a:rPr lang="cs-CZ" sz="2000" b="1" dirty="0" smtClean="0"/>
              <a:t>kolaps</a:t>
            </a:r>
            <a:r>
              <a:rPr lang="cs-CZ" sz="2000" dirty="0" smtClean="0"/>
              <a:t> </a:t>
            </a:r>
            <a:r>
              <a:rPr lang="cs-CZ" sz="2000" b="1" dirty="0" smtClean="0"/>
              <a:t>bankovního systému</a:t>
            </a:r>
            <a:r>
              <a:rPr lang="cs-CZ" sz="2000" dirty="0" smtClean="0"/>
              <a:t>;</a:t>
            </a:r>
          </a:p>
          <a:p>
            <a:pPr>
              <a:spcBef>
                <a:spcPts val="0"/>
              </a:spcBef>
            </a:pPr>
            <a:endParaRPr lang="cs-CZ" sz="600" dirty="0" smtClean="0"/>
          </a:p>
          <a:p>
            <a:pPr>
              <a:spcBef>
                <a:spcPts val="0"/>
              </a:spcBef>
            </a:pPr>
            <a:r>
              <a:rPr lang="cs-CZ" sz="2000" b="1" dirty="0" smtClean="0"/>
              <a:t>Nevídaná krize </a:t>
            </a:r>
            <a:r>
              <a:rPr lang="cs-CZ" sz="2000" dirty="0" smtClean="0"/>
              <a:t>– </a:t>
            </a:r>
            <a:r>
              <a:rPr lang="cs-CZ" sz="2000" b="1" dirty="0" smtClean="0">
                <a:solidFill>
                  <a:srgbClr val="0070C0"/>
                </a:solidFill>
              </a:rPr>
              <a:t>nezaměstnanost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dirty="0" smtClean="0"/>
              <a:t>nejvyšší v sektorech s minimálními alternativami (zemědělství, hornictví, dřevo) – </a:t>
            </a:r>
            <a:r>
              <a:rPr lang="cs-CZ" sz="2000" b="1" dirty="0" smtClean="0"/>
              <a:t>podpory</a:t>
            </a:r>
            <a:r>
              <a:rPr lang="cs-CZ" sz="2000" dirty="0" smtClean="0"/>
              <a:t> jen jako pojištění pro členy odborů – hlad (charita); (Tab.)</a:t>
            </a:r>
          </a:p>
          <a:p>
            <a:pPr>
              <a:spcBef>
                <a:spcPts val="0"/>
              </a:spcBef>
            </a:pPr>
            <a:endParaRPr lang="cs-CZ" sz="600" dirty="0" smtClean="0"/>
          </a:p>
          <a:p>
            <a:pPr>
              <a:spcBef>
                <a:spcPts val="0"/>
              </a:spcBef>
            </a:pPr>
            <a:r>
              <a:rPr lang="cs-CZ" sz="2000" b="1" dirty="0" smtClean="0">
                <a:solidFill>
                  <a:srgbClr val="0070C0"/>
                </a:solidFill>
              </a:rPr>
              <a:t>Mezinárodní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b="1" dirty="0" smtClean="0">
                <a:solidFill>
                  <a:srgbClr val="0070C0"/>
                </a:solidFill>
              </a:rPr>
              <a:t>obchod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dirty="0" smtClean="0"/>
              <a:t>spadl na </a:t>
            </a:r>
            <a:r>
              <a:rPr lang="cs-CZ" sz="2000" b="1" dirty="0" smtClean="0"/>
              <a:t>třetinu</a:t>
            </a:r>
            <a:r>
              <a:rPr lang="cs-CZ" sz="2000" dirty="0" smtClean="0"/>
              <a:t> nominálně a reálně o třetinu;</a:t>
            </a:r>
          </a:p>
          <a:p>
            <a:pPr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2000" b="1" dirty="0" err="1" smtClean="0">
                <a:solidFill>
                  <a:srgbClr val="0070C0"/>
                </a:solidFill>
              </a:rPr>
              <a:t>DCs</a:t>
            </a:r>
            <a:r>
              <a:rPr lang="cs-CZ" sz="2000" dirty="0" smtClean="0"/>
              <a:t> – </a:t>
            </a:r>
            <a:r>
              <a:rPr lang="cs-CZ" sz="2000" b="1" dirty="0" smtClean="0"/>
              <a:t>pokles</a:t>
            </a:r>
            <a:r>
              <a:rPr lang="cs-CZ" sz="2000" dirty="0" smtClean="0"/>
              <a:t> </a:t>
            </a:r>
            <a:r>
              <a:rPr lang="cs-CZ" sz="2000" b="1" dirty="0" smtClean="0"/>
              <a:t>poptávky</a:t>
            </a:r>
            <a:r>
              <a:rPr lang="cs-CZ" sz="2000" dirty="0" smtClean="0"/>
              <a:t> po </a:t>
            </a:r>
            <a:r>
              <a:rPr lang="cs-CZ" sz="2000" b="1" dirty="0" smtClean="0"/>
              <a:t>koloniálním</a:t>
            </a:r>
            <a:r>
              <a:rPr lang="cs-CZ" sz="2000" dirty="0" smtClean="0"/>
              <a:t> zboží a </a:t>
            </a:r>
            <a:r>
              <a:rPr lang="cs-CZ" sz="2000" b="1" dirty="0" smtClean="0"/>
              <a:t>surovinách</a:t>
            </a:r>
            <a:r>
              <a:rPr lang="cs-CZ" sz="2000" dirty="0" smtClean="0"/>
              <a:t> (káva -53%, vlna -72%, hovězí -53% kaučuk -84%, čaj -62%); </a:t>
            </a:r>
            <a:r>
              <a:rPr lang="cs-CZ" sz="2000" b="1" dirty="0" smtClean="0"/>
              <a:t>propady exportních příjmů </a:t>
            </a:r>
            <a:r>
              <a:rPr lang="cs-CZ" sz="2000" dirty="0" smtClean="0"/>
              <a:t>v </a:t>
            </a:r>
            <a:r>
              <a:rPr lang="cs-CZ" sz="2000" b="1" dirty="0" smtClean="0"/>
              <a:t>LATAM</a:t>
            </a:r>
            <a:r>
              <a:rPr lang="cs-CZ" sz="2000" dirty="0" smtClean="0"/>
              <a:t> a </a:t>
            </a:r>
            <a:r>
              <a:rPr lang="cs-CZ" sz="2000" b="1" dirty="0" smtClean="0"/>
              <a:t>Asii</a:t>
            </a:r>
            <a:r>
              <a:rPr lang="cs-CZ" sz="2000" dirty="0" smtClean="0"/>
              <a:t> o 50%, </a:t>
            </a:r>
            <a:r>
              <a:rPr lang="cs-CZ" sz="2000" b="1" dirty="0" smtClean="0"/>
              <a:t>Číně</a:t>
            </a:r>
            <a:r>
              <a:rPr lang="cs-CZ" sz="2000" dirty="0" smtClean="0"/>
              <a:t> 75%, </a:t>
            </a:r>
            <a:r>
              <a:rPr lang="cs-CZ" sz="2000" b="1" dirty="0" smtClean="0"/>
              <a:t>Africe</a:t>
            </a:r>
            <a:r>
              <a:rPr lang="cs-CZ" sz="2000" dirty="0" smtClean="0"/>
              <a:t> o 40%; deflace vedla k zvýšení dluhové služby- </a:t>
            </a:r>
            <a:r>
              <a:rPr lang="cs-CZ" sz="2000" b="1" dirty="0" smtClean="0"/>
              <a:t>bankroty</a:t>
            </a:r>
            <a:r>
              <a:rPr lang="cs-CZ" sz="2000" dirty="0" smtClean="0"/>
              <a:t> (kromě ARG celá LATAM);</a:t>
            </a:r>
          </a:p>
          <a:p>
            <a:pPr>
              <a:spcBef>
                <a:spcPts val="0"/>
              </a:spcBef>
            </a:pPr>
            <a:endParaRPr lang="cs-CZ" sz="600" dirty="0" smtClean="0"/>
          </a:p>
          <a:p>
            <a:pPr>
              <a:spcBef>
                <a:spcPts val="0"/>
              </a:spcBef>
            </a:pPr>
            <a:r>
              <a:rPr lang="cs-CZ" sz="2000" dirty="0" smtClean="0"/>
              <a:t>Poměr </a:t>
            </a:r>
            <a:r>
              <a:rPr lang="cs-CZ" sz="2000" b="1" dirty="0" err="1" smtClean="0">
                <a:solidFill>
                  <a:srgbClr val="0070C0"/>
                </a:solidFill>
              </a:rPr>
              <a:t>exp</a:t>
            </a:r>
            <a:r>
              <a:rPr lang="cs-CZ" sz="2000" b="1" dirty="0" smtClean="0">
                <a:solidFill>
                  <a:srgbClr val="0070C0"/>
                </a:solidFill>
              </a:rPr>
              <a:t>/HDP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dirty="0" smtClean="0"/>
              <a:t>klesl </a:t>
            </a:r>
            <a:r>
              <a:rPr lang="cs-CZ" sz="2000" b="1" dirty="0" smtClean="0"/>
              <a:t>ze 7,9% </a:t>
            </a:r>
            <a:r>
              <a:rPr lang="cs-CZ" sz="2000" dirty="0" smtClean="0"/>
              <a:t>1913 na </a:t>
            </a:r>
            <a:r>
              <a:rPr lang="cs-CZ" sz="2000" b="1" dirty="0" smtClean="0"/>
              <a:t>5,5%</a:t>
            </a:r>
            <a:r>
              <a:rPr lang="cs-CZ" sz="2000" dirty="0" smtClean="0"/>
              <a:t> 1950; pro </a:t>
            </a:r>
            <a:r>
              <a:rPr lang="cs-CZ" sz="2000" b="1" dirty="0" smtClean="0"/>
              <a:t>ZE</a:t>
            </a:r>
            <a:r>
              <a:rPr lang="cs-CZ" sz="2000" dirty="0" smtClean="0"/>
              <a:t> byl </a:t>
            </a:r>
            <a:r>
              <a:rPr lang="cs-CZ" sz="2000" b="1" dirty="0" smtClean="0"/>
              <a:t>8,7% </a:t>
            </a:r>
            <a:r>
              <a:rPr lang="cs-CZ" sz="2000" dirty="0" smtClean="0"/>
              <a:t>(1950) nižší než 1913 (14,1%) i 1870 (8,8%);</a:t>
            </a:r>
          </a:p>
        </p:txBody>
      </p:sp>
    </p:spTree>
    <p:extLst>
      <p:ext uri="{BB962C8B-B14F-4D97-AF65-F5344CB8AC3E}">
        <p14:creationId xmlns:p14="http://schemas.microsoft.com/office/powerpoint/2010/main" val="32020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058742"/>
              </p:ext>
            </p:extLst>
          </p:nvPr>
        </p:nvGraphicFramePr>
        <p:xfrm>
          <a:off x="1835696" y="980728"/>
          <a:ext cx="5544615" cy="550316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411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3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33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1929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1930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1931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1932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73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Průmyslová produkce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Svět (bez SSSR)</a:t>
                      </a:r>
                      <a:endParaRPr lang="cs-CZ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Evropa (bez SSSR)</a:t>
                      </a:r>
                      <a:endParaRPr lang="cs-CZ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Severní Amerika</a:t>
                      </a:r>
                      <a:endParaRPr lang="cs-CZ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73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Potraviny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Svět </a:t>
                      </a:r>
                      <a:endParaRPr lang="cs-CZ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effectLst/>
                        </a:rPr>
                        <a:t>Evropa (bez SSSR)</a:t>
                      </a:r>
                      <a:endParaRPr lang="cs-CZ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Severní Amerika</a:t>
                      </a:r>
                      <a:endParaRPr lang="cs-CZ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73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Suroviny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effectLst/>
                        </a:rPr>
                        <a:t>Svět </a:t>
                      </a:r>
                      <a:endParaRPr lang="cs-CZ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94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effectLst/>
                        </a:rPr>
                        <a:t>Evropa (bez SSSR)</a:t>
                      </a:r>
                      <a:endParaRPr lang="cs-CZ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90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Severní Amerika</a:t>
                      </a:r>
                      <a:endParaRPr lang="cs-CZ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90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80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73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Světové ceny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effectLst/>
                        </a:rPr>
                        <a:t>Potraviny</a:t>
                      </a:r>
                      <a:endParaRPr lang="cs-CZ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66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85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effectLst/>
                        </a:rPr>
                        <a:t>Suroviny</a:t>
                      </a:r>
                      <a:endParaRPr lang="cs-CZ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44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Výrobky</a:t>
                      </a:r>
                      <a:endParaRPr lang="cs-CZ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64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11760" y="404664"/>
            <a:ext cx="46137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Světová produkce a ceny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(1929=100)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8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33907"/>
              </p:ext>
            </p:extLst>
          </p:nvPr>
        </p:nvGraphicFramePr>
        <p:xfrm>
          <a:off x="467544" y="1772816"/>
          <a:ext cx="7635034" cy="381642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18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84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84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84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84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84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1927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1928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1929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Francie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91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89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69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67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Německo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86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53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94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Itálie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67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92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Japonsko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95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98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113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129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142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Polsko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54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56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Británie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96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84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88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106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Spojené státy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89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54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66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79712" y="1029433"/>
            <a:ext cx="54537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Průmyslová výroba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(1929=100)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3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xplorepahistory.com/kora/files/1/2/1-2-115F-25-ExplorePAHistory-a0k7o4-a_3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67669" cy="650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98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Rozpad evropského </a:t>
            </a:r>
            <a:r>
              <a:rPr lang="cs-CZ" sz="3600" b="1" dirty="0" smtClean="0">
                <a:solidFill>
                  <a:srgbClr val="0070C0"/>
                </a:solidFill>
              </a:rPr>
              <a:t>koloniálního systému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661648" cy="5472608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cs-CZ" b="1" dirty="0"/>
              <a:t>Otřes</a:t>
            </a:r>
            <a:r>
              <a:rPr lang="cs-CZ" dirty="0"/>
              <a:t> </a:t>
            </a:r>
            <a:r>
              <a:rPr lang="cs-CZ" b="1" dirty="0"/>
              <a:t>důvěry</a:t>
            </a:r>
            <a:r>
              <a:rPr lang="cs-CZ" dirty="0"/>
              <a:t> v mezinárodní hospodářský systém – </a:t>
            </a:r>
            <a:r>
              <a:rPr lang="cs-CZ" b="1" dirty="0"/>
              <a:t>oslabení liberálních skupin</a:t>
            </a:r>
            <a:r>
              <a:rPr lang="cs-CZ" dirty="0"/>
              <a:t>; </a:t>
            </a:r>
            <a:endParaRPr lang="cs-CZ" dirty="0" smtClean="0"/>
          </a:p>
          <a:p>
            <a:pPr lvl="1">
              <a:spcBef>
                <a:spcPts val="0"/>
              </a:spcBef>
            </a:pPr>
            <a:r>
              <a:rPr lang="cs-CZ" b="1" dirty="0" smtClean="0"/>
              <a:t>vytvoření</a:t>
            </a:r>
            <a:r>
              <a:rPr lang="cs-CZ" dirty="0" smtClean="0"/>
              <a:t> </a:t>
            </a:r>
            <a:r>
              <a:rPr lang="cs-CZ" b="1" dirty="0"/>
              <a:t>bloků</a:t>
            </a:r>
            <a:r>
              <a:rPr lang="cs-CZ" dirty="0"/>
              <a:t> (Imperiální systém preferencí GB; Itálie – Etiopie; GER – SVE; JAP – Asie);</a:t>
            </a:r>
          </a:p>
          <a:p>
            <a:pPr lvl="1">
              <a:spcBef>
                <a:spcPts val="0"/>
              </a:spcBef>
            </a:pPr>
            <a:r>
              <a:rPr lang="cs-CZ" b="1" dirty="0"/>
              <a:t>SSSR</a:t>
            </a:r>
            <a:r>
              <a:rPr lang="cs-CZ" dirty="0"/>
              <a:t> </a:t>
            </a:r>
            <a:r>
              <a:rPr lang="cs-CZ" b="1" dirty="0" smtClean="0"/>
              <a:t>nepřátelský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b="1" dirty="0"/>
              <a:t>nespolupracuje</a:t>
            </a:r>
            <a:r>
              <a:rPr lang="cs-CZ" dirty="0"/>
              <a:t>; </a:t>
            </a:r>
            <a:endParaRPr lang="cs-CZ" dirty="0" smtClean="0"/>
          </a:p>
          <a:p>
            <a:pPr lvl="1">
              <a:spcBef>
                <a:spcPts val="0"/>
              </a:spcBef>
            </a:pPr>
            <a:r>
              <a:rPr lang="cs-CZ" b="1" dirty="0" smtClean="0"/>
              <a:t>GER</a:t>
            </a:r>
            <a:r>
              <a:rPr lang="cs-CZ" dirty="0" smtClean="0"/>
              <a:t> </a:t>
            </a:r>
            <a:r>
              <a:rPr lang="cs-CZ" dirty="0"/>
              <a:t>1933 </a:t>
            </a:r>
            <a:r>
              <a:rPr lang="cs-CZ" b="1" dirty="0" err="1"/>
              <a:t>A.Hitler</a:t>
            </a:r>
            <a:r>
              <a:rPr lang="cs-CZ" dirty="0"/>
              <a:t> – posun k </a:t>
            </a:r>
            <a:r>
              <a:rPr lang="cs-CZ" b="1" dirty="0"/>
              <a:t>autarkii</a:t>
            </a:r>
            <a:r>
              <a:rPr lang="cs-CZ" dirty="0"/>
              <a:t>; </a:t>
            </a:r>
            <a:endParaRPr lang="cs-CZ" dirty="0" smtClean="0"/>
          </a:p>
          <a:p>
            <a:pPr lvl="1">
              <a:spcBef>
                <a:spcPts val="0"/>
              </a:spcBef>
            </a:pPr>
            <a:r>
              <a:rPr lang="cs-CZ" b="1" dirty="0" smtClean="0"/>
              <a:t>JAP</a:t>
            </a:r>
            <a:r>
              <a:rPr lang="cs-CZ" dirty="0" smtClean="0"/>
              <a:t> </a:t>
            </a:r>
            <a:r>
              <a:rPr lang="cs-CZ" dirty="0"/>
              <a:t>se transformuje v </a:t>
            </a:r>
            <a:r>
              <a:rPr lang="cs-CZ" b="1" dirty="0"/>
              <a:t>militaristický</a:t>
            </a:r>
            <a:r>
              <a:rPr lang="cs-CZ" dirty="0"/>
              <a:t> </a:t>
            </a:r>
            <a:r>
              <a:rPr lang="cs-CZ" b="1" dirty="0"/>
              <a:t>režim</a:t>
            </a:r>
            <a:r>
              <a:rPr lang="cs-CZ" dirty="0"/>
              <a:t> orientovaný na budování </a:t>
            </a:r>
            <a:r>
              <a:rPr lang="cs-CZ" b="1" dirty="0"/>
              <a:t>impéria</a:t>
            </a:r>
            <a:r>
              <a:rPr lang="cs-CZ" dirty="0"/>
              <a:t> (populace z 34,4mil 1870 na 72,4 mil 1939; restrikce na dovoz do US a GB, invaze do Mandžu 1931</a:t>
            </a:r>
            <a:r>
              <a:rPr lang="cs-CZ" dirty="0" smtClean="0"/>
              <a:t>);</a:t>
            </a:r>
          </a:p>
          <a:p>
            <a:pPr lvl="1">
              <a:spcBef>
                <a:spcPts val="0"/>
              </a:spcBef>
            </a:pPr>
            <a:endParaRPr lang="cs-CZ" sz="1300" dirty="0"/>
          </a:p>
          <a:p>
            <a:pPr>
              <a:spcBef>
                <a:spcPts val="0"/>
              </a:spcBef>
            </a:pPr>
            <a:r>
              <a:rPr lang="cs-CZ" b="1" dirty="0" err="1"/>
              <a:t>DCs</a:t>
            </a:r>
            <a:r>
              <a:rPr lang="cs-CZ" dirty="0"/>
              <a:t> </a:t>
            </a:r>
            <a:r>
              <a:rPr lang="cs-CZ" b="1" dirty="0"/>
              <a:t>zasaženy</a:t>
            </a:r>
            <a:r>
              <a:rPr lang="cs-CZ" dirty="0"/>
              <a:t> </a:t>
            </a:r>
            <a:r>
              <a:rPr lang="cs-CZ" b="1" dirty="0"/>
              <a:t>stejně</a:t>
            </a:r>
            <a:r>
              <a:rPr lang="cs-CZ" dirty="0"/>
              <a:t> jako AIC, ale </a:t>
            </a:r>
            <a:r>
              <a:rPr lang="cs-CZ" b="1" dirty="0"/>
              <a:t>rychlejší zotavení </a:t>
            </a:r>
            <a:r>
              <a:rPr lang="cs-CZ" dirty="0"/>
              <a:t>– </a:t>
            </a:r>
            <a:r>
              <a:rPr lang="cs-CZ" b="1" dirty="0"/>
              <a:t>nekooperativní</a:t>
            </a:r>
            <a:r>
              <a:rPr lang="cs-CZ" dirty="0"/>
              <a:t> </a:t>
            </a:r>
            <a:r>
              <a:rPr lang="cs-CZ" dirty="0" smtClean="0"/>
              <a:t>strategie:</a:t>
            </a:r>
          </a:p>
          <a:p>
            <a:pPr lvl="1">
              <a:spcBef>
                <a:spcPts val="0"/>
              </a:spcBef>
            </a:pPr>
            <a:r>
              <a:rPr lang="cs-CZ" dirty="0" smtClean="0"/>
              <a:t>bankroty </a:t>
            </a:r>
            <a:r>
              <a:rPr lang="cs-CZ" dirty="0"/>
              <a:t>zemí LATAM v situaci poklesu FDI + změny priorit na </a:t>
            </a:r>
            <a:r>
              <a:rPr lang="cs-CZ" dirty="0" smtClean="0"/>
              <a:t>INDU;</a:t>
            </a:r>
          </a:p>
          <a:p>
            <a:pPr lvl="1">
              <a:spcBef>
                <a:spcPts val="0"/>
              </a:spcBef>
            </a:pPr>
            <a:r>
              <a:rPr lang="cs-CZ" dirty="0" err="1" smtClean="0"/>
              <a:t>DCs</a:t>
            </a:r>
            <a:r>
              <a:rPr lang="cs-CZ" dirty="0" smtClean="0"/>
              <a:t> </a:t>
            </a:r>
            <a:r>
              <a:rPr lang="cs-CZ" b="1" dirty="0"/>
              <a:t>posílily</a:t>
            </a:r>
            <a:r>
              <a:rPr lang="cs-CZ" dirty="0"/>
              <a:t> svou </a:t>
            </a:r>
            <a:r>
              <a:rPr lang="cs-CZ" b="1" dirty="0"/>
              <a:t>pozici</a:t>
            </a:r>
            <a:r>
              <a:rPr lang="cs-CZ" dirty="0"/>
              <a:t> – </a:t>
            </a:r>
            <a:r>
              <a:rPr lang="cs-CZ" b="1" dirty="0"/>
              <a:t>LATAM</a:t>
            </a:r>
            <a:r>
              <a:rPr lang="cs-CZ" dirty="0"/>
              <a:t> zvýšila podíl na světovém exportu z 8,3 na 10,2% (1928-1937), </a:t>
            </a:r>
            <a:r>
              <a:rPr lang="cs-CZ" b="1" dirty="0"/>
              <a:t>AFR</a:t>
            </a:r>
            <a:r>
              <a:rPr lang="cs-CZ" dirty="0"/>
              <a:t> z 3,7 na 5,3% a </a:t>
            </a:r>
            <a:r>
              <a:rPr lang="cs-CZ" b="1" dirty="0"/>
              <a:t>Asie</a:t>
            </a:r>
            <a:r>
              <a:rPr lang="cs-CZ" dirty="0"/>
              <a:t> z 11,8 na 16,9</a:t>
            </a:r>
            <a:r>
              <a:rPr lang="cs-CZ" dirty="0" smtClean="0"/>
              <a:t>%;</a:t>
            </a:r>
          </a:p>
          <a:p>
            <a:pPr lvl="1">
              <a:spcBef>
                <a:spcPts val="0"/>
              </a:spcBef>
            </a:pPr>
            <a:r>
              <a:rPr lang="cs-CZ" dirty="0"/>
              <a:t>k</a:t>
            </a:r>
            <a:r>
              <a:rPr lang="cs-CZ" dirty="0" smtClean="0"/>
              <a:t>de </a:t>
            </a:r>
            <a:r>
              <a:rPr lang="cs-CZ" b="1" dirty="0"/>
              <a:t>imperiální</a:t>
            </a:r>
            <a:r>
              <a:rPr lang="cs-CZ" dirty="0"/>
              <a:t> </a:t>
            </a:r>
            <a:r>
              <a:rPr lang="cs-CZ" b="1" dirty="0"/>
              <a:t>správa</a:t>
            </a:r>
            <a:r>
              <a:rPr lang="cs-CZ" dirty="0"/>
              <a:t> </a:t>
            </a:r>
            <a:r>
              <a:rPr lang="cs-CZ" b="1" dirty="0"/>
              <a:t>bránila</a:t>
            </a:r>
            <a:r>
              <a:rPr lang="cs-CZ" dirty="0"/>
              <a:t> přesunu od cash-</a:t>
            </a:r>
            <a:r>
              <a:rPr lang="cs-CZ" dirty="0" err="1"/>
              <a:t>crops</a:t>
            </a:r>
            <a:r>
              <a:rPr lang="cs-CZ" dirty="0"/>
              <a:t> k potravinám (propad cen komodit) – </a:t>
            </a:r>
            <a:r>
              <a:rPr lang="cs-CZ" b="1" dirty="0"/>
              <a:t>hladomory</a:t>
            </a:r>
            <a:r>
              <a:rPr lang="cs-CZ" dirty="0"/>
              <a:t> a </a:t>
            </a:r>
            <a:r>
              <a:rPr lang="cs-CZ" b="1" dirty="0"/>
              <a:t>bouře</a:t>
            </a:r>
            <a:r>
              <a:rPr lang="cs-CZ" dirty="0"/>
              <a:t> (Jáva, Barma, Vietnam, Nigérie, Togo, Kongo – nucená práce); </a:t>
            </a:r>
            <a:endParaRPr lang="cs-CZ" dirty="0" smtClean="0"/>
          </a:p>
          <a:p>
            <a:pPr lvl="1">
              <a:spcBef>
                <a:spcPts val="0"/>
              </a:spcBef>
            </a:pPr>
            <a:r>
              <a:rPr lang="cs-CZ" dirty="0" smtClean="0"/>
              <a:t>v </a:t>
            </a:r>
            <a:r>
              <a:rPr lang="cs-CZ" b="1" dirty="0"/>
              <a:t>Indii</a:t>
            </a:r>
            <a:r>
              <a:rPr lang="cs-CZ" dirty="0"/>
              <a:t> deflační politiky GB – </a:t>
            </a:r>
            <a:r>
              <a:rPr lang="cs-CZ" dirty="0" smtClean="0"/>
              <a:t>Indický národní kongres </a:t>
            </a:r>
            <a:r>
              <a:rPr lang="cs-CZ" dirty="0"/>
              <a:t>vítězí 1937; </a:t>
            </a:r>
            <a:endParaRPr lang="cs-CZ" dirty="0" smtClean="0"/>
          </a:p>
          <a:p>
            <a:pPr lvl="1">
              <a:spcBef>
                <a:spcPts val="0"/>
              </a:spcBef>
            </a:pPr>
            <a:r>
              <a:rPr lang="cs-CZ" b="1" dirty="0" smtClean="0"/>
              <a:t>blízký </a:t>
            </a:r>
            <a:r>
              <a:rPr lang="cs-CZ" b="1" dirty="0"/>
              <a:t>východ </a:t>
            </a:r>
            <a:r>
              <a:rPr lang="cs-CZ" dirty="0"/>
              <a:t>– GB a FRA </a:t>
            </a:r>
            <a:r>
              <a:rPr lang="cs-CZ" dirty="0" smtClean="0"/>
              <a:t>rozehrávají </a:t>
            </a:r>
            <a:r>
              <a:rPr lang="cs-CZ" dirty="0"/>
              <a:t>arabský nacionalizmus proti </a:t>
            </a:r>
            <a:r>
              <a:rPr lang="cs-CZ" dirty="0" smtClean="0"/>
              <a:t>Turkům </a:t>
            </a:r>
            <a:r>
              <a:rPr lang="cs-CZ" dirty="0"/>
              <a:t>(</a:t>
            </a:r>
            <a:r>
              <a:rPr lang="cs-CZ" dirty="0" err="1"/>
              <a:t>osmani</a:t>
            </a:r>
            <a:r>
              <a:rPr lang="cs-CZ" dirty="0"/>
              <a:t>) – </a:t>
            </a:r>
            <a:r>
              <a:rPr lang="cs-CZ" dirty="0" smtClean="0"/>
              <a:t>muslimský odpor </a:t>
            </a:r>
            <a:r>
              <a:rPr lang="cs-CZ" dirty="0"/>
              <a:t>proti kolonializmu a příklon k SSSR;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078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0503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Cesta ke </a:t>
            </a:r>
            <a:r>
              <a:rPr lang="cs-CZ" sz="3600" b="1" dirty="0" smtClean="0">
                <a:solidFill>
                  <a:srgbClr val="0070C0"/>
                </a:solidFill>
              </a:rPr>
              <a:t>druhé válce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832648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Znovuvyzbrojení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/>
              <a:t>Německa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Spolupráce se </a:t>
            </a:r>
            <a:r>
              <a:rPr lang="cs-CZ" b="1" dirty="0" smtClean="0"/>
              <a:t>SSSR</a:t>
            </a:r>
            <a:r>
              <a:rPr lang="cs-CZ" dirty="0" smtClean="0"/>
              <a:t>, budování </a:t>
            </a:r>
            <a:r>
              <a:rPr lang="cs-CZ" b="1" dirty="0" smtClean="0"/>
              <a:t>flotily</a:t>
            </a:r>
            <a:r>
              <a:rPr lang="cs-CZ" dirty="0" smtClean="0"/>
              <a:t> a </a:t>
            </a:r>
            <a:r>
              <a:rPr lang="cs-CZ" b="1" dirty="0" smtClean="0"/>
              <a:t>letectva</a:t>
            </a:r>
            <a:r>
              <a:rPr lang="cs-CZ" dirty="0" smtClean="0"/>
              <a:t> (inovace);</a:t>
            </a:r>
          </a:p>
          <a:p>
            <a:pPr lvl="1"/>
            <a:r>
              <a:rPr lang="cs-CZ" dirty="0" smtClean="0"/>
              <a:t>Připojení </a:t>
            </a:r>
            <a:r>
              <a:rPr lang="cs-CZ" b="1" dirty="0" smtClean="0"/>
              <a:t>Sárska</a:t>
            </a:r>
            <a:r>
              <a:rPr lang="cs-CZ" dirty="0" smtClean="0"/>
              <a:t> 1935 (minimální reakce);</a:t>
            </a:r>
          </a:p>
          <a:p>
            <a:pPr lvl="1"/>
            <a:r>
              <a:rPr lang="cs-CZ" dirty="0" smtClean="0"/>
              <a:t>Veřejné nálady v </a:t>
            </a:r>
            <a:r>
              <a:rPr lang="cs-CZ" b="1" dirty="0" smtClean="0"/>
              <a:t>GB, FRA </a:t>
            </a:r>
            <a:r>
              <a:rPr lang="cs-CZ" dirty="0" smtClean="0"/>
              <a:t>a US proti výraznému angažmá;</a:t>
            </a:r>
          </a:p>
          <a:p>
            <a:pPr lvl="1"/>
            <a:r>
              <a:rPr lang="cs-CZ" b="1" dirty="0" smtClean="0"/>
              <a:t>LN</a:t>
            </a:r>
            <a:r>
              <a:rPr lang="cs-CZ" dirty="0"/>
              <a:t>:</a:t>
            </a:r>
            <a:r>
              <a:rPr lang="cs-CZ" dirty="0" smtClean="0"/>
              <a:t> </a:t>
            </a:r>
            <a:r>
              <a:rPr lang="cs-CZ" b="1" dirty="0" smtClean="0"/>
              <a:t>eroze</a:t>
            </a:r>
            <a:r>
              <a:rPr lang="cs-CZ" dirty="0" smtClean="0"/>
              <a:t> Versaillské smlouvy (pokračování Japonské invaze do Mandžuska, Peking 1937);</a:t>
            </a:r>
          </a:p>
          <a:p>
            <a:pPr lvl="1"/>
            <a:r>
              <a:rPr lang="cs-CZ" dirty="0" smtClean="0"/>
              <a:t>Obsazení </a:t>
            </a:r>
            <a:r>
              <a:rPr lang="cs-CZ" b="1" dirty="0" smtClean="0"/>
              <a:t>Porýní</a:t>
            </a:r>
            <a:r>
              <a:rPr lang="cs-CZ" dirty="0" smtClean="0"/>
              <a:t> 1935 (GB konzultace s FRA);</a:t>
            </a:r>
          </a:p>
          <a:p>
            <a:pPr marL="457200" lvl="1" indent="0">
              <a:buNone/>
            </a:pPr>
            <a:endParaRPr lang="cs-CZ" sz="1500" dirty="0" smtClean="0"/>
          </a:p>
          <a:p>
            <a:r>
              <a:rPr lang="cs-CZ" b="1" dirty="0" smtClean="0"/>
              <a:t>Postoj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západu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Přátelské </a:t>
            </a:r>
            <a:r>
              <a:rPr lang="cs-CZ" b="1" dirty="0" smtClean="0"/>
              <a:t>vztahy </a:t>
            </a:r>
            <a:r>
              <a:rPr lang="cs-CZ" b="1" dirty="0" smtClean="0">
                <a:solidFill>
                  <a:srgbClr val="0070C0"/>
                </a:solidFill>
              </a:rPr>
              <a:t>GB</a:t>
            </a:r>
            <a:r>
              <a:rPr lang="cs-CZ" b="1" dirty="0" smtClean="0"/>
              <a:t> </a:t>
            </a:r>
            <a:r>
              <a:rPr lang="cs-CZ" dirty="0" smtClean="0"/>
              <a:t>a GER (1935 smlouva o námořnictvu; Eden 1936: komplexní řešení – hranice a omezení armády; pakt o letecké válce);</a:t>
            </a:r>
          </a:p>
          <a:p>
            <a:pPr lvl="2"/>
            <a:r>
              <a:rPr lang="cs-CZ" dirty="0" smtClean="0"/>
              <a:t>L. George – Hitler „Washingtonem Německa“ (nemá zájem bojovat s GB);</a:t>
            </a:r>
          </a:p>
          <a:p>
            <a:pPr lvl="1"/>
            <a:r>
              <a:rPr lang="cs-CZ" dirty="0" smtClean="0"/>
              <a:t>1936 dokončení italské války v </a:t>
            </a:r>
            <a:r>
              <a:rPr lang="cs-CZ" b="1" dirty="0" smtClean="0"/>
              <a:t>Etiopii</a:t>
            </a:r>
            <a:r>
              <a:rPr lang="cs-CZ" dirty="0" smtClean="0"/>
              <a:t>, </a:t>
            </a:r>
            <a:r>
              <a:rPr lang="cs-CZ" b="1" dirty="0" smtClean="0">
                <a:solidFill>
                  <a:srgbClr val="0070C0"/>
                </a:solidFill>
              </a:rPr>
              <a:t>FRA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má zájem na spojenectví s Mussolinim (1935 tajná </a:t>
            </a:r>
            <a:r>
              <a:rPr lang="cs-CZ" b="1" dirty="0" smtClean="0"/>
              <a:t>dohoda</a:t>
            </a:r>
            <a:r>
              <a:rPr lang="cs-CZ" dirty="0" smtClean="0"/>
              <a:t>);</a:t>
            </a:r>
          </a:p>
          <a:p>
            <a:pPr lvl="1"/>
            <a:r>
              <a:rPr lang="cs-CZ" dirty="0" smtClean="0"/>
              <a:t>Odlišování občanského státu a postoj k </a:t>
            </a:r>
            <a:r>
              <a:rPr lang="cs-CZ" b="1" dirty="0" smtClean="0"/>
              <a:t>ostatním národům </a:t>
            </a:r>
            <a:r>
              <a:rPr lang="cs-CZ" dirty="0" smtClean="0"/>
              <a:t>a etnikům;</a:t>
            </a:r>
          </a:p>
          <a:p>
            <a:pPr lvl="1"/>
            <a:r>
              <a:rPr lang="cs-CZ" dirty="0" smtClean="0"/>
              <a:t>Akceptování práva </a:t>
            </a:r>
            <a:r>
              <a:rPr lang="cs-CZ" dirty="0" smtClean="0">
                <a:solidFill>
                  <a:srgbClr val="0070C0"/>
                </a:solidFill>
              </a:rPr>
              <a:t>GER</a:t>
            </a:r>
            <a:r>
              <a:rPr lang="cs-CZ" dirty="0" smtClean="0"/>
              <a:t> vytvořit rasistické</a:t>
            </a:r>
            <a:r>
              <a:rPr lang="cs-CZ" b="1" dirty="0" smtClean="0"/>
              <a:t> impérium </a:t>
            </a:r>
            <a:r>
              <a:rPr lang="cs-CZ" dirty="0" smtClean="0"/>
              <a:t>na </a:t>
            </a:r>
            <a:r>
              <a:rPr lang="cs-CZ" b="1" dirty="0" smtClean="0">
                <a:solidFill>
                  <a:srgbClr val="0070C0"/>
                </a:solidFill>
              </a:rPr>
              <a:t>východě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(souhlas s připojením majoritních území ČSR);</a:t>
            </a:r>
          </a:p>
          <a:p>
            <a:pPr marL="457200" lvl="1" indent="0">
              <a:buNone/>
            </a:pPr>
            <a:endParaRPr lang="cs-CZ" sz="1300" dirty="0" smtClean="0"/>
          </a:p>
          <a:p>
            <a:r>
              <a:rPr lang="cs-CZ" b="1" dirty="0" smtClean="0"/>
              <a:t>GER koncepce</a:t>
            </a:r>
            <a:r>
              <a:rPr lang="cs-CZ" dirty="0" smtClean="0"/>
              <a:t>: </a:t>
            </a:r>
          </a:p>
          <a:p>
            <a:pPr lvl="1"/>
            <a:r>
              <a:rPr lang="cs-CZ" b="1" dirty="0"/>
              <a:t>s</a:t>
            </a:r>
            <a:r>
              <a:rPr lang="cs-CZ" b="1" dirty="0" smtClean="0"/>
              <a:t>jednocení</a:t>
            </a:r>
            <a:r>
              <a:rPr lang="cs-CZ" dirty="0" smtClean="0"/>
              <a:t> </a:t>
            </a:r>
            <a:r>
              <a:rPr lang="cs-CZ" b="1" dirty="0" smtClean="0"/>
              <a:t>národa</a:t>
            </a:r>
            <a:r>
              <a:rPr lang="cs-CZ" dirty="0" smtClean="0"/>
              <a:t> (ČS, AUT);</a:t>
            </a:r>
          </a:p>
          <a:p>
            <a:pPr lvl="1"/>
            <a:r>
              <a:rPr lang="cs-CZ" b="1" dirty="0"/>
              <a:t>e</a:t>
            </a:r>
            <a:r>
              <a:rPr lang="cs-CZ" b="1" dirty="0" smtClean="0"/>
              <a:t>xpanze</a:t>
            </a:r>
            <a:r>
              <a:rPr lang="cs-CZ" dirty="0" smtClean="0"/>
              <a:t> na </a:t>
            </a:r>
            <a:r>
              <a:rPr lang="cs-CZ" b="1" dirty="0" smtClean="0"/>
              <a:t>východ</a:t>
            </a:r>
            <a:r>
              <a:rPr lang="cs-CZ" dirty="0" smtClean="0"/>
              <a:t> (zotročení Slovanů);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dstranění </a:t>
            </a:r>
            <a:r>
              <a:rPr lang="cs-CZ" b="1" dirty="0" smtClean="0"/>
              <a:t>vnitřních nepřátel </a:t>
            </a:r>
            <a:r>
              <a:rPr lang="cs-CZ" dirty="0" smtClean="0"/>
              <a:t>(komunisté, židé);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98946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4908"/>
            <a:ext cx="8229600" cy="792088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Druhá světová válka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6309320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1936 </a:t>
            </a:r>
            <a:r>
              <a:rPr lang="cs-CZ" b="1" dirty="0" smtClean="0"/>
              <a:t>občanská válka ve SPA </a:t>
            </a:r>
            <a:r>
              <a:rPr lang="cs-CZ" dirty="0" smtClean="0"/>
              <a:t>(GER a ITA s nacionalisty proti režimu &lt;- SSSR), </a:t>
            </a:r>
            <a:r>
              <a:rPr lang="cs-CZ" b="1" dirty="0" smtClean="0"/>
              <a:t>osa</a:t>
            </a:r>
            <a:r>
              <a:rPr lang="cs-CZ" dirty="0" smtClean="0"/>
              <a:t> </a:t>
            </a:r>
            <a:r>
              <a:rPr lang="cs-CZ" b="1" dirty="0" smtClean="0"/>
              <a:t>Berlín-Řím</a:t>
            </a:r>
            <a:r>
              <a:rPr lang="cs-CZ" dirty="0" smtClean="0"/>
              <a:t>; protikomunistický </a:t>
            </a:r>
            <a:r>
              <a:rPr lang="cs-CZ" b="1" dirty="0" smtClean="0"/>
              <a:t>pakt s JAP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GER </a:t>
            </a:r>
            <a:r>
              <a:rPr lang="cs-CZ" b="1" dirty="0" smtClean="0"/>
              <a:t>anexe</a:t>
            </a:r>
            <a:r>
              <a:rPr lang="cs-CZ" dirty="0" smtClean="0"/>
              <a:t> </a:t>
            </a:r>
            <a:r>
              <a:rPr lang="cs-CZ" b="1" dirty="0" smtClean="0"/>
              <a:t>ČSR</a:t>
            </a:r>
            <a:r>
              <a:rPr lang="cs-CZ" dirty="0" smtClean="0"/>
              <a:t> 3/1939, dohoda se </a:t>
            </a:r>
            <a:r>
              <a:rPr lang="cs-CZ" b="1" dirty="0" smtClean="0"/>
              <a:t>SSSR</a:t>
            </a:r>
            <a:r>
              <a:rPr lang="cs-CZ" dirty="0" smtClean="0"/>
              <a:t>; vpád do </a:t>
            </a:r>
            <a:r>
              <a:rPr lang="cs-CZ" b="1" dirty="0" smtClean="0"/>
              <a:t>POL</a:t>
            </a:r>
            <a:r>
              <a:rPr lang="cs-CZ" dirty="0" smtClean="0"/>
              <a:t> (vyhlášení války GB a FRA bez vojenské akce); vpád SSSR do POL a dělení;</a:t>
            </a:r>
          </a:p>
          <a:p>
            <a:pPr lvl="1"/>
            <a:r>
              <a:rPr lang="cs-CZ" b="1" dirty="0"/>
              <a:t>n</a:t>
            </a:r>
            <a:r>
              <a:rPr lang="cs-CZ" b="1" dirty="0" smtClean="0"/>
              <a:t>ečinnost</a:t>
            </a:r>
            <a:r>
              <a:rPr lang="cs-CZ" dirty="0" smtClean="0"/>
              <a:t> („autobus“), </a:t>
            </a:r>
            <a:r>
              <a:rPr lang="cs-CZ" b="1" dirty="0" smtClean="0"/>
              <a:t>Norsko</a:t>
            </a:r>
            <a:r>
              <a:rPr lang="cs-CZ" dirty="0" smtClean="0"/>
              <a:t> (změna PM v </a:t>
            </a:r>
            <a:r>
              <a:rPr lang="cs-CZ" b="1" dirty="0" smtClean="0"/>
              <a:t>GB</a:t>
            </a:r>
            <a:r>
              <a:rPr lang="cs-CZ" dirty="0" smtClean="0"/>
              <a:t>); vpád do </a:t>
            </a:r>
            <a:r>
              <a:rPr lang="cs-CZ" b="1" dirty="0" smtClean="0"/>
              <a:t>FRA</a:t>
            </a:r>
            <a:r>
              <a:rPr lang="cs-CZ" dirty="0" smtClean="0"/>
              <a:t> a rychlé vítězství; </a:t>
            </a:r>
            <a:r>
              <a:rPr lang="cs-CZ" dirty="0" err="1" smtClean="0"/>
              <a:t>Churchillův</a:t>
            </a:r>
            <a:r>
              <a:rPr lang="cs-CZ" dirty="0" smtClean="0"/>
              <a:t> tvrdý postoj &lt;–&gt;  </a:t>
            </a:r>
            <a:r>
              <a:rPr lang="cs-CZ" b="1" dirty="0" smtClean="0"/>
              <a:t>kontinent pod kontrolou GER</a:t>
            </a:r>
            <a:r>
              <a:rPr lang="cs-CZ" dirty="0" smtClean="0"/>
              <a:t>;</a:t>
            </a:r>
          </a:p>
          <a:p>
            <a:endParaRPr lang="cs-CZ" sz="1300" dirty="0" smtClean="0"/>
          </a:p>
          <a:p>
            <a:r>
              <a:rPr lang="cs-CZ" dirty="0" smtClean="0"/>
              <a:t>Svět rozdělen na </a:t>
            </a:r>
            <a:r>
              <a:rPr lang="cs-CZ" b="1" dirty="0" smtClean="0">
                <a:solidFill>
                  <a:srgbClr val="0070C0"/>
                </a:solidFill>
              </a:rPr>
              <a:t>atlantickou ekonomiku </a:t>
            </a:r>
            <a:r>
              <a:rPr lang="cs-CZ" dirty="0" smtClean="0"/>
              <a:t>(US-GB), </a:t>
            </a:r>
            <a:r>
              <a:rPr lang="cs-CZ" b="1" dirty="0" smtClean="0">
                <a:solidFill>
                  <a:srgbClr val="0070C0"/>
                </a:solidFill>
              </a:rPr>
              <a:t>kontinentální blok </a:t>
            </a:r>
            <a:r>
              <a:rPr lang="cs-CZ" dirty="0" smtClean="0"/>
              <a:t>(GER) a japonské </a:t>
            </a:r>
            <a:r>
              <a:rPr lang="cs-CZ" b="1" dirty="0" smtClean="0"/>
              <a:t>asijské impérium </a:t>
            </a:r>
            <a:r>
              <a:rPr lang="cs-CZ" dirty="0" smtClean="0"/>
              <a:t>(JAP) – žádný IT mezi + uvnitř bloků specifické </a:t>
            </a:r>
            <a:r>
              <a:rPr lang="cs-CZ" b="1" dirty="0" smtClean="0"/>
              <a:t>transfery</a:t>
            </a:r>
            <a:r>
              <a:rPr lang="cs-CZ" dirty="0" smtClean="0"/>
              <a:t>: </a:t>
            </a:r>
          </a:p>
          <a:p>
            <a:pPr lvl="1"/>
            <a:r>
              <a:rPr lang="cs-CZ" dirty="0"/>
              <a:t>ATLAN: </a:t>
            </a:r>
            <a:r>
              <a:rPr lang="cs-CZ" b="1" dirty="0" err="1"/>
              <a:t>Lend</a:t>
            </a:r>
            <a:r>
              <a:rPr lang="cs-CZ" dirty="0"/>
              <a:t> </a:t>
            </a:r>
            <a:r>
              <a:rPr lang="cs-CZ" b="1" dirty="0"/>
              <a:t>and</a:t>
            </a:r>
            <a:r>
              <a:rPr lang="cs-CZ" dirty="0"/>
              <a:t> </a:t>
            </a:r>
            <a:r>
              <a:rPr lang="cs-CZ" b="1" dirty="0" err="1"/>
              <a:t>Lease</a:t>
            </a:r>
            <a:r>
              <a:rPr lang="cs-CZ" dirty="0"/>
              <a:t> (ze 741mil. USD 1941 na 10,1mld. USD 1943), komerce z 4,3mld. na 2,5mld.; </a:t>
            </a:r>
          </a:p>
          <a:p>
            <a:pPr lvl="1"/>
            <a:r>
              <a:rPr lang="cs-CZ" dirty="0" smtClean="0"/>
              <a:t>Kontinent: </a:t>
            </a:r>
            <a:r>
              <a:rPr lang="cs-CZ" b="1" dirty="0" smtClean="0"/>
              <a:t>konfiskace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b="1" dirty="0"/>
              <a:t>tribut</a:t>
            </a:r>
            <a:r>
              <a:rPr lang="cs-CZ" dirty="0"/>
              <a:t> v GER, omezená účinnost (</a:t>
            </a:r>
            <a:r>
              <a:rPr lang="cs-CZ" b="1" dirty="0"/>
              <a:t>FRA</a:t>
            </a:r>
            <a:r>
              <a:rPr lang="cs-CZ" dirty="0"/>
              <a:t> 5% NP v 1941-42 a 8-9% 1943), příjmy </a:t>
            </a:r>
            <a:r>
              <a:rPr lang="cs-CZ" dirty="0" smtClean="0"/>
              <a:t>ze všech </a:t>
            </a:r>
            <a:r>
              <a:rPr lang="cs-CZ" b="1" dirty="0" smtClean="0"/>
              <a:t>okupovaných oblastí </a:t>
            </a:r>
            <a:r>
              <a:rPr lang="cs-CZ" dirty="0"/>
              <a:t>asi 40%, export FRA klesl v 1944 na 27,4% hodnoty 1938; dovozy do GER jen 5,6% (1944 oproti 1938);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Ponorková válka </a:t>
            </a:r>
            <a:r>
              <a:rPr lang="cs-CZ" dirty="0"/>
              <a:t>– Atlantik: 3500+175 GB a US lodí (70tis. námořníků); neúspěch – zásobování GB a SSSR, příprava invaze; GER ztráty 783 </a:t>
            </a:r>
            <a:r>
              <a:rPr lang="cs-CZ" dirty="0" err="1"/>
              <a:t>pon</a:t>
            </a:r>
            <a:r>
              <a:rPr lang="cs-CZ" dirty="0"/>
              <a:t>. </a:t>
            </a:r>
            <a:r>
              <a:rPr lang="cs-CZ" dirty="0" smtClean="0"/>
              <a:t>a </a:t>
            </a:r>
            <a:r>
              <a:rPr lang="cs-CZ" dirty="0"/>
              <a:t>30tis mužů (75% stavu </a:t>
            </a:r>
            <a:r>
              <a:rPr lang="cs-CZ" dirty="0" err="1"/>
              <a:t>pon.nám</a:t>
            </a:r>
            <a:r>
              <a:rPr lang="cs-CZ" dirty="0"/>
              <a:t>.); </a:t>
            </a:r>
            <a:endParaRPr lang="cs-CZ" dirty="0" smtClean="0"/>
          </a:p>
          <a:p>
            <a:pPr marL="457200" lvl="1" indent="0">
              <a:buNone/>
            </a:pPr>
            <a:endParaRPr lang="cs-CZ" sz="13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300" b="1" dirty="0" smtClean="0"/>
              <a:t>Strategická situace </a:t>
            </a:r>
            <a:r>
              <a:rPr lang="cs-CZ" sz="3300" b="1" dirty="0" smtClean="0">
                <a:solidFill>
                  <a:srgbClr val="0070C0"/>
                </a:solidFill>
              </a:rPr>
              <a:t>GER</a:t>
            </a:r>
            <a:r>
              <a:rPr lang="cs-CZ" sz="3300" dirty="0" smtClean="0">
                <a:solidFill>
                  <a:srgbClr val="0070C0"/>
                </a:solidFill>
              </a:rPr>
              <a:t> </a:t>
            </a:r>
            <a:r>
              <a:rPr lang="cs-CZ" sz="3300" b="1" dirty="0" smtClean="0">
                <a:solidFill>
                  <a:srgbClr val="0070C0"/>
                </a:solidFill>
              </a:rPr>
              <a:t>1941</a:t>
            </a:r>
            <a:r>
              <a:rPr lang="cs-CZ" sz="3300" dirty="0" smtClean="0"/>
              <a:t>: </a:t>
            </a:r>
          </a:p>
          <a:p>
            <a:pPr marL="742950" lvl="2" indent="-342900"/>
            <a:r>
              <a:rPr lang="cs-CZ" sz="2900" dirty="0" smtClean="0"/>
              <a:t>riziko </a:t>
            </a:r>
            <a:r>
              <a:rPr lang="cs-CZ" sz="2900" b="1" dirty="0" smtClean="0"/>
              <a:t>dvou front </a:t>
            </a:r>
            <a:r>
              <a:rPr lang="cs-CZ" sz="2900" dirty="0" smtClean="0"/>
              <a:t>(GB+US a SSSR), </a:t>
            </a:r>
            <a:r>
              <a:rPr lang="cs-CZ" sz="2900" b="1" dirty="0" smtClean="0"/>
              <a:t>preventivní útok </a:t>
            </a:r>
            <a:r>
              <a:rPr lang="cs-CZ" sz="2900" dirty="0" smtClean="0"/>
              <a:t>a ohromující úspěchy (fronta až </a:t>
            </a:r>
            <a:r>
              <a:rPr lang="cs-CZ" sz="2900" b="1" dirty="0" smtClean="0"/>
              <a:t>Leningrad</a:t>
            </a:r>
            <a:r>
              <a:rPr lang="cs-CZ" sz="2900" dirty="0" smtClean="0"/>
              <a:t>, </a:t>
            </a:r>
            <a:r>
              <a:rPr lang="cs-CZ" sz="2900" b="1" dirty="0" smtClean="0"/>
              <a:t>Moskva</a:t>
            </a:r>
            <a:r>
              <a:rPr lang="cs-CZ" sz="2900" dirty="0" smtClean="0"/>
              <a:t>, </a:t>
            </a:r>
            <a:r>
              <a:rPr lang="cs-CZ" sz="2900" b="1" dirty="0" smtClean="0"/>
              <a:t>Don</a:t>
            </a:r>
            <a:r>
              <a:rPr lang="cs-CZ" sz="2900" dirty="0" smtClean="0"/>
              <a:t>); od </a:t>
            </a:r>
            <a:r>
              <a:rPr lang="cs-CZ" sz="2900" b="1" dirty="0" smtClean="0"/>
              <a:t>1944</a:t>
            </a:r>
            <a:r>
              <a:rPr lang="cs-CZ" sz="2900" dirty="0" smtClean="0"/>
              <a:t> nezadržitelný postup </a:t>
            </a:r>
            <a:r>
              <a:rPr lang="cs-CZ" sz="2900" b="1" dirty="0" smtClean="0"/>
              <a:t>Sovětské armády</a:t>
            </a:r>
            <a:r>
              <a:rPr lang="cs-CZ" sz="2900" dirty="0" smtClean="0"/>
              <a:t>;</a:t>
            </a:r>
          </a:p>
          <a:p>
            <a:pPr marL="742950" lvl="2" indent="-342900"/>
            <a:r>
              <a:rPr lang="cs-CZ" sz="2900" dirty="0"/>
              <a:t>z</a:t>
            </a:r>
            <a:r>
              <a:rPr lang="cs-CZ" sz="2900" dirty="0" smtClean="0"/>
              <a:t>tráta iniciativy v </a:t>
            </a:r>
            <a:r>
              <a:rPr lang="cs-CZ" sz="2900" b="1" dirty="0" smtClean="0"/>
              <a:t>Africe</a:t>
            </a:r>
            <a:r>
              <a:rPr lang="cs-CZ" sz="2900" dirty="0" smtClean="0"/>
              <a:t>, vylodění v </a:t>
            </a:r>
            <a:r>
              <a:rPr lang="cs-CZ" sz="2900" b="1" dirty="0" smtClean="0"/>
              <a:t>Itálii</a:t>
            </a:r>
            <a:r>
              <a:rPr lang="cs-CZ" sz="2900" dirty="0" smtClean="0"/>
              <a:t> (kolaps ITA), </a:t>
            </a:r>
            <a:r>
              <a:rPr lang="cs-CZ" sz="2900" b="1" dirty="0" smtClean="0"/>
              <a:t>Normandie</a:t>
            </a:r>
            <a:r>
              <a:rPr lang="cs-CZ" sz="2900" dirty="0" smtClean="0"/>
              <a:t>, naprostá převaha spojenců;</a:t>
            </a:r>
          </a:p>
          <a:p>
            <a:pPr marL="400050" lvl="2" indent="0">
              <a:buNone/>
            </a:pPr>
            <a:endParaRPr lang="cs-CZ" sz="11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300" b="1" dirty="0" smtClean="0">
                <a:solidFill>
                  <a:srgbClr val="0070C0"/>
                </a:solidFill>
              </a:rPr>
              <a:t>Pacifik</a:t>
            </a:r>
            <a:r>
              <a:rPr lang="cs-CZ" sz="3300" dirty="0"/>
              <a:t>:</a:t>
            </a:r>
            <a:r>
              <a:rPr lang="cs-CZ" sz="3300" dirty="0" smtClean="0"/>
              <a:t> </a:t>
            </a:r>
          </a:p>
          <a:p>
            <a:pPr marL="742950" lvl="2" indent="-342900"/>
            <a:r>
              <a:rPr lang="cs-CZ" sz="2900" b="1" dirty="0" smtClean="0">
                <a:solidFill>
                  <a:srgbClr val="0070C0"/>
                </a:solidFill>
              </a:rPr>
              <a:t>JAP</a:t>
            </a:r>
            <a:r>
              <a:rPr lang="cs-CZ" sz="2900" dirty="0" smtClean="0">
                <a:solidFill>
                  <a:srgbClr val="0070C0"/>
                </a:solidFill>
              </a:rPr>
              <a:t> </a:t>
            </a:r>
            <a:r>
              <a:rPr lang="cs-CZ" sz="2900" dirty="0" smtClean="0"/>
              <a:t>ovládnutí </a:t>
            </a:r>
            <a:r>
              <a:rPr lang="cs-CZ" sz="2900" b="1" dirty="0" smtClean="0"/>
              <a:t>Indočíny</a:t>
            </a:r>
            <a:r>
              <a:rPr lang="cs-CZ" sz="2900" dirty="0" smtClean="0"/>
              <a:t> (Vichy, embargo), nutnost získání </a:t>
            </a:r>
            <a:r>
              <a:rPr lang="cs-CZ" sz="2900" b="1" dirty="0" smtClean="0"/>
              <a:t>impéria</a:t>
            </a:r>
            <a:r>
              <a:rPr lang="cs-CZ" sz="2900" dirty="0" smtClean="0"/>
              <a:t>;</a:t>
            </a:r>
          </a:p>
          <a:p>
            <a:pPr marL="742950" lvl="2" indent="-342900"/>
            <a:r>
              <a:rPr lang="cs-CZ" sz="2900" dirty="0" smtClean="0"/>
              <a:t>útok na FIL, H-K, MAL, SING, BUR + </a:t>
            </a:r>
            <a:r>
              <a:rPr lang="cs-CZ" sz="2900" b="1" dirty="0" err="1" smtClean="0"/>
              <a:t>Pearl</a:t>
            </a:r>
            <a:r>
              <a:rPr lang="cs-CZ" sz="2900" b="1" dirty="0" smtClean="0"/>
              <a:t> </a:t>
            </a:r>
            <a:r>
              <a:rPr lang="cs-CZ" sz="2900" b="1" dirty="0" err="1" smtClean="0"/>
              <a:t>Harbor</a:t>
            </a:r>
            <a:r>
              <a:rPr lang="cs-CZ" sz="2900" dirty="0" smtClean="0"/>
              <a:t>…</a:t>
            </a:r>
          </a:p>
          <a:p>
            <a:pPr marL="742950" lvl="2" indent="-342900"/>
            <a:r>
              <a:rPr lang="cs-CZ" sz="2900" dirty="0" smtClean="0"/>
              <a:t>postup do </a:t>
            </a:r>
            <a:r>
              <a:rPr lang="cs-CZ" sz="2900" dirty="0" err="1" smtClean="0"/>
              <a:t>Midway</a:t>
            </a:r>
            <a:r>
              <a:rPr lang="cs-CZ" sz="2900" dirty="0" smtClean="0"/>
              <a:t> a </a:t>
            </a:r>
            <a:r>
              <a:rPr lang="cs-CZ" sz="2900" dirty="0" err="1" smtClean="0"/>
              <a:t>Guadal</a:t>
            </a:r>
            <a:r>
              <a:rPr lang="cs-CZ" sz="2900" dirty="0" smtClean="0"/>
              <a:t>; jaderné bomby + SSSR;</a:t>
            </a:r>
            <a:endParaRPr lang="cs-CZ" sz="800" dirty="0" smtClean="0"/>
          </a:p>
          <a:p>
            <a:pPr marL="400050" lvl="2" indent="0">
              <a:buNone/>
            </a:pPr>
            <a:endParaRPr lang="cs-CZ" sz="800" dirty="0"/>
          </a:p>
          <a:p>
            <a:pPr marL="400050" lvl="2" indent="0">
              <a:buNone/>
            </a:pPr>
            <a:endParaRPr lang="cs-CZ" sz="11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300" dirty="0" smtClean="0"/>
              <a:t>Nový rozměr války - </a:t>
            </a:r>
            <a:r>
              <a:rPr lang="cs-CZ" sz="3300" b="1" dirty="0" smtClean="0">
                <a:solidFill>
                  <a:srgbClr val="0070C0"/>
                </a:solidFill>
              </a:rPr>
              <a:t>totální </a:t>
            </a:r>
            <a:r>
              <a:rPr lang="cs-CZ" sz="3300" b="1" dirty="0">
                <a:solidFill>
                  <a:srgbClr val="0070C0"/>
                </a:solidFill>
              </a:rPr>
              <a:t>válka </a:t>
            </a:r>
            <a:r>
              <a:rPr lang="cs-CZ" sz="3300" dirty="0"/>
              <a:t>– strategické </a:t>
            </a:r>
            <a:r>
              <a:rPr lang="cs-CZ" sz="3300" b="1" dirty="0"/>
              <a:t>bombardování</a:t>
            </a:r>
            <a:r>
              <a:rPr lang="cs-CZ" sz="3300" dirty="0"/>
              <a:t> – </a:t>
            </a:r>
            <a:r>
              <a:rPr lang="cs-CZ" sz="3300" b="1" dirty="0"/>
              <a:t>cíl</a:t>
            </a:r>
            <a:r>
              <a:rPr lang="cs-CZ" sz="3300" dirty="0"/>
              <a:t> je </a:t>
            </a:r>
            <a:r>
              <a:rPr lang="cs-CZ" sz="3300" b="1" dirty="0"/>
              <a:t>produkční potenciál </a:t>
            </a:r>
            <a:r>
              <a:rPr lang="cs-CZ" sz="3300" dirty="0"/>
              <a:t>země (fyzický a lidský kapitál) a </a:t>
            </a:r>
            <a:r>
              <a:rPr lang="cs-CZ" sz="3300" b="1" dirty="0"/>
              <a:t>vůle</a:t>
            </a:r>
            <a:r>
              <a:rPr lang="cs-CZ" sz="3300" dirty="0"/>
              <a:t> lidu;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481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Diskuze o </a:t>
            </a:r>
            <a:r>
              <a:rPr lang="cs-CZ" sz="2800" b="1" dirty="0" smtClean="0">
                <a:solidFill>
                  <a:srgbClr val="0070C0"/>
                </a:solidFill>
              </a:rPr>
              <a:t>obilných zákonech </a:t>
            </a:r>
            <a:r>
              <a:rPr lang="cs-CZ" sz="2800" b="1" dirty="0" smtClean="0"/>
              <a:t>a volný obchod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6264696"/>
          </a:xfrm>
        </p:spPr>
        <p:txBody>
          <a:bodyPr>
            <a:normAutofit fontScale="47500" lnSpcReduction="20000"/>
          </a:bodyPr>
          <a:lstStyle/>
          <a:p>
            <a:r>
              <a:rPr lang="cs-CZ" b="1" dirty="0" err="1" smtClean="0"/>
              <a:t>Nap.války</a:t>
            </a:r>
            <a:r>
              <a:rPr lang="cs-CZ" dirty="0" smtClean="0"/>
              <a:t> – </a:t>
            </a:r>
            <a:r>
              <a:rPr lang="cs-CZ" b="1" dirty="0" smtClean="0"/>
              <a:t>růst ceny </a:t>
            </a:r>
            <a:r>
              <a:rPr lang="cs-CZ" dirty="0" smtClean="0"/>
              <a:t>obilí na GB trhu – po válce </a:t>
            </a:r>
            <a:r>
              <a:rPr lang="cs-CZ" b="1" dirty="0" smtClean="0"/>
              <a:t>dovozy z RUS a POL </a:t>
            </a:r>
            <a:r>
              <a:rPr lang="cs-CZ" dirty="0" smtClean="0"/>
              <a:t>– loby pozemkových vlastníků (</a:t>
            </a:r>
            <a:r>
              <a:rPr lang="cs-CZ" b="1" dirty="0" smtClean="0"/>
              <a:t>šlechta</a:t>
            </a:r>
            <a:r>
              <a:rPr lang="cs-CZ" dirty="0" smtClean="0"/>
              <a:t> - </a:t>
            </a:r>
            <a:r>
              <a:rPr lang="cs-CZ" dirty="0" err="1" smtClean="0"/>
              <a:t>nadreprezentovaná</a:t>
            </a:r>
            <a:r>
              <a:rPr lang="cs-CZ" dirty="0" smtClean="0"/>
              <a:t> v </a:t>
            </a:r>
            <a:r>
              <a:rPr lang="cs-CZ" dirty="0" err="1" smtClean="0"/>
              <a:t>Parl</a:t>
            </a:r>
            <a:r>
              <a:rPr lang="cs-CZ" dirty="0" smtClean="0"/>
              <a:t>.)</a:t>
            </a:r>
          </a:p>
          <a:p>
            <a:r>
              <a:rPr lang="cs-CZ" b="1" dirty="0" smtClean="0"/>
              <a:t>Průmysl</a:t>
            </a:r>
            <a:r>
              <a:rPr lang="cs-CZ" dirty="0"/>
              <a:t>:</a:t>
            </a:r>
            <a:r>
              <a:rPr lang="cs-CZ" dirty="0" smtClean="0"/>
              <a:t> vysoké ceny obilí tlačí na </a:t>
            </a:r>
            <a:r>
              <a:rPr lang="cs-CZ" b="1" dirty="0" smtClean="0">
                <a:solidFill>
                  <a:srgbClr val="0070C0"/>
                </a:solidFill>
              </a:rPr>
              <a:t>vysoké mzdy </a:t>
            </a:r>
            <a:r>
              <a:rPr lang="cs-CZ" dirty="0" smtClean="0"/>
              <a:t>– to vede k nižší </a:t>
            </a:r>
            <a:r>
              <a:rPr lang="cs-CZ" b="1" dirty="0" smtClean="0"/>
              <a:t>konkurenceschopnost</a:t>
            </a:r>
            <a:r>
              <a:rPr lang="cs-CZ" dirty="0" smtClean="0"/>
              <a:t> </a:t>
            </a:r>
            <a:r>
              <a:rPr lang="cs-CZ" dirty="0" err="1" smtClean="0"/>
              <a:t>indu</a:t>
            </a:r>
            <a:r>
              <a:rPr lang="cs-CZ" dirty="0" smtClean="0"/>
              <a:t>. produkce;</a:t>
            </a:r>
          </a:p>
          <a:p>
            <a:r>
              <a:rPr lang="cs-CZ" b="1" dirty="0" smtClean="0"/>
              <a:t>Férová cena </a:t>
            </a:r>
            <a:r>
              <a:rPr lang="cs-CZ" dirty="0" smtClean="0"/>
              <a:t>obilí 80šil. za 219kg (</a:t>
            </a:r>
            <a:r>
              <a:rPr lang="cs-CZ" dirty="0" err="1" smtClean="0"/>
              <a:t>Malthus</a:t>
            </a:r>
            <a:r>
              <a:rPr lang="cs-CZ" dirty="0" smtClean="0"/>
              <a:t>) vs. Ricardo a </a:t>
            </a:r>
            <a:r>
              <a:rPr lang="cs-CZ" dirty="0" err="1" smtClean="0"/>
              <a:t>Torrens</a:t>
            </a:r>
            <a:r>
              <a:rPr lang="cs-CZ" dirty="0" smtClean="0"/>
              <a:t> (obětovaná </a:t>
            </a:r>
            <a:r>
              <a:rPr lang="cs-CZ" b="1" dirty="0" smtClean="0"/>
              <a:t>příležitost</a:t>
            </a:r>
            <a:r>
              <a:rPr lang="cs-CZ" dirty="0" smtClean="0"/>
              <a:t>);</a:t>
            </a:r>
          </a:p>
          <a:p>
            <a:endParaRPr lang="cs-CZ" sz="1700" b="1" dirty="0" smtClean="0"/>
          </a:p>
          <a:p>
            <a:r>
              <a:rPr lang="cs-CZ" b="1" dirty="0" smtClean="0"/>
              <a:t>Obilné zákony </a:t>
            </a:r>
            <a:r>
              <a:rPr lang="cs-CZ" dirty="0" smtClean="0"/>
              <a:t>(</a:t>
            </a:r>
            <a:r>
              <a:rPr lang="cs-CZ" dirty="0" err="1" smtClean="0"/>
              <a:t>Importation</a:t>
            </a:r>
            <a:r>
              <a:rPr lang="cs-CZ" dirty="0" smtClean="0"/>
              <a:t> </a:t>
            </a:r>
            <a:r>
              <a:rPr lang="cs-CZ" dirty="0" err="1" smtClean="0"/>
              <a:t>act</a:t>
            </a:r>
            <a:r>
              <a:rPr lang="cs-CZ" dirty="0" smtClean="0"/>
              <a:t> 1815) – </a:t>
            </a:r>
            <a:r>
              <a:rPr lang="cs-CZ" b="1" dirty="0" smtClean="0"/>
              <a:t>proměnlivé clo </a:t>
            </a:r>
            <a:r>
              <a:rPr lang="cs-CZ" dirty="0" smtClean="0"/>
              <a:t>(cena do 53š clo 34š, cena nad 72š clo 1š); </a:t>
            </a:r>
            <a:r>
              <a:rPr lang="cs-CZ" b="1" dirty="0" smtClean="0"/>
              <a:t>neúroda</a:t>
            </a:r>
            <a:r>
              <a:rPr lang="cs-CZ" dirty="0" smtClean="0"/>
              <a:t> </a:t>
            </a:r>
            <a:r>
              <a:rPr lang="cs-CZ" b="1" dirty="0" smtClean="0"/>
              <a:t>1845</a:t>
            </a:r>
            <a:r>
              <a:rPr lang="cs-CZ" dirty="0" smtClean="0"/>
              <a:t> (Irsko) – </a:t>
            </a:r>
            <a:r>
              <a:rPr lang="cs-CZ" b="1" dirty="0" smtClean="0">
                <a:solidFill>
                  <a:srgbClr val="0070C0"/>
                </a:solidFill>
              </a:rPr>
              <a:t>zrušení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OZ;</a:t>
            </a:r>
          </a:p>
          <a:p>
            <a:pPr lvl="1"/>
            <a:r>
              <a:rPr lang="cs-CZ" b="1" dirty="0" smtClean="0"/>
              <a:t>Proč</a:t>
            </a:r>
            <a:r>
              <a:rPr lang="cs-CZ" dirty="0" smtClean="0"/>
              <a:t>? Robert </a:t>
            </a:r>
            <a:r>
              <a:rPr lang="cs-CZ" dirty="0" err="1" smtClean="0"/>
              <a:t>Peel</a:t>
            </a:r>
            <a:r>
              <a:rPr lang="cs-CZ" dirty="0" smtClean="0"/>
              <a:t> (PM) chtěl </a:t>
            </a:r>
            <a:r>
              <a:rPr lang="cs-CZ" b="1" dirty="0" smtClean="0"/>
              <a:t>zabránit</a:t>
            </a:r>
            <a:r>
              <a:rPr lang="cs-CZ" dirty="0" smtClean="0"/>
              <a:t> větším </a:t>
            </a:r>
            <a:r>
              <a:rPr lang="cs-CZ" b="1" dirty="0" smtClean="0"/>
              <a:t>změnám</a:t>
            </a:r>
            <a:r>
              <a:rPr lang="cs-CZ" dirty="0" smtClean="0"/>
              <a:t> (rok 1848 v E); </a:t>
            </a:r>
            <a:r>
              <a:rPr lang="cs-CZ" b="1" dirty="0" smtClean="0"/>
              <a:t>průmysl</a:t>
            </a:r>
            <a:r>
              <a:rPr lang="cs-CZ" dirty="0" smtClean="0"/>
              <a:t> měl zájem na </a:t>
            </a:r>
            <a:r>
              <a:rPr lang="cs-CZ" b="1" dirty="0" smtClean="0"/>
              <a:t>nízkých</a:t>
            </a:r>
            <a:r>
              <a:rPr lang="cs-CZ" dirty="0" smtClean="0"/>
              <a:t> </a:t>
            </a:r>
            <a:r>
              <a:rPr lang="cs-CZ" b="1" dirty="0" smtClean="0"/>
              <a:t>mzdách</a:t>
            </a:r>
            <a:r>
              <a:rPr lang="cs-CZ" dirty="0" smtClean="0"/>
              <a:t>; další argument: větší </a:t>
            </a:r>
            <a:r>
              <a:rPr lang="cs-CZ" b="1" dirty="0" smtClean="0"/>
              <a:t>disponibilní příjem </a:t>
            </a:r>
            <a:r>
              <a:rPr lang="cs-CZ" dirty="0" smtClean="0"/>
              <a:t>– poptávka po </a:t>
            </a:r>
            <a:r>
              <a:rPr lang="cs-CZ" dirty="0" err="1" smtClean="0"/>
              <a:t>indu.prod</a:t>
            </a:r>
            <a:r>
              <a:rPr lang="cs-CZ" dirty="0" smtClean="0"/>
              <a:t>. (pro </a:t>
            </a:r>
            <a:r>
              <a:rPr lang="cs-CZ" dirty="0" err="1" smtClean="0"/>
              <a:t>prům</a:t>
            </a:r>
            <a:r>
              <a:rPr lang="cs-CZ" dirty="0" smtClean="0"/>
              <a:t>. příznivé i </a:t>
            </a:r>
            <a:r>
              <a:rPr lang="cs-CZ" dirty="0" err="1" smtClean="0"/>
              <a:t>ToT</a:t>
            </a:r>
            <a:r>
              <a:rPr lang="cs-CZ" dirty="0" smtClean="0"/>
              <a:t>);</a:t>
            </a:r>
          </a:p>
          <a:p>
            <a:endParaRPr lang="cs-CZ" sz="1700" b="1" dirty="0" smtClean="0"/>
          </a:p>
          <a:p>
            <a:r>
              <a:rPr lang="cs-CZ" b="1" dirty="0" smtClean="0"/>
              <a:t>Mimo GB </a:t>
            </a:r>
            <a:r>
              <a:rPr lang="cs-CZ" dirty="0" smtClean="0"/>
              <a:t>lobují </a:t>
            </a:r>
            <a:r>
              <a:rPr lang="cs-CZ" b="1" dirty="0" smtClean="0"/>
              <a:t>pro </a:t>
            </a:r>
            <a:r>
              <a:rPr lang="cs-CZ" b="1" dirty="0" smtClean="0">
                <a:solidFill>
                  <a:srgbClr val="0070C0"/>
                </a:solidFill>
              </a:rPr>
              <a:t>FT </a:t>
            </a:r>
            <a:r>
              <a:rPr lang="cs-CZ" dirty="0" smtClean="0">
                <a:solidFill>
                  <a:srgbClr val="0070C0"/>
                </a:solidFill>
              </a:rPr>
              <a:t>spíše </a:t>
            </a:r>
            <a:r>
              <a:rPr lang="cs-CZ" b="1" dirty="0" smtClean="0">
                <a:solidFill>
                  <a:srgbClr val="0070C0"/>
                </a:solidFill>
              </a:rPr>
              <a:t>AGRI</a:t>
            </a:r>
            <a:r>
              <a:rPr lang="cs-CZ" dirty="0" smtClean="0"/>
              <a:t>; v </a:t>
            </a:r>
            <a:r>
              <a:rPr lang="cs-CZ" b="1" dirty="0" smtClean="0"/>
              <a:t>GB</a:t>
            </a:r>
            <a:r>
              <a:rPr lang="cs-CZ" dirty="0" smtClean="0"/>
              <a:t> přesun faktorů z AGRI </a:t>
            </a:r>
            <a:r>
              <a:rPr lang="cs-CZ" b="1" dirty="0" smtClean="0"/>
              <a:t>do INDU </a:t>
            </a:r>
            <a:r>
              <a:rPr lang="cs-CZ" dirty="0" smtClean="0"/>
              <a:t>(přesun do </a:t>
            </a:r>
            <a:r>
              <a:rPr lang="cs-CZ" dirty="0" err="1" smtClean="0"/>
              <a:t>živoč</a:t>
            </a:r>
            <a:r>
              <a:rPr lang="cs-CZ" dirty="0" smtClean="0"/>
              <a:t>., -28,5% rozlohy půdy do 1885, dováženo až </a:t>
            </a:r>
            <a:r>
              <a:rPr lang="cs-CZ" b="1" dirty="0" smtClean="0"/>
              <a:t>65% pšenice </a:t>
            </a:r>
            <a:r>
              <a:rPr lang="cs-CZ" dirty="0" smtClean="0"/>
              <a:t>a 45% obilí; cena 31š v 1886);</a:t>
            </a:r>
          </a:p>
          <a:p>
            <a:pPr lvl="1"/>
            <a:r>
              <a:rPr lang="cs-CZ" dirty="0" smtClean="0"/>
              <a:t>1840 v GB </a:t>
            </a:r>
            <a:r>
              <a:rPr lang="cs-CZ" b="1" dirty="0" smtClean="0"/>
              <a:t>47,3% mužů </a:t>
            </a:r>
            <a:r>
              <a:rPr lang="cs-CZ" dirty="0" smtClean="0"/>
              <a:t>v </a:t>
            </a:r>
            <a:r>
              <a:rPr lang="cs-CZ" b="1" dirty="0" smtClean="0"/>
              <a:t>INDU</a:t>
            </a:r>
            <a:r>
              <a:rPr lang="cs-CZ" dirty="0" smtClean="0"/>
              <a:t> (E 25,3%) – posilování </a:t>
            </a:r>
            <a:r>
              <a:rPr lang="cs-CZ" b="1" dirty="0" smtClean="0"/>
              <a:t>politického vlivu </a:t>
            </a:r>
            <a:r>
              <a:rPr lang="cs-CZ" b="1" dirty="0" err="1" smtClean="0"/>
              <a:t>prům</a:t>
            </a:r>
            <a:r>
              <a:rPr lang="cs-CZ" dirty="0" smtClean="0"/>
              <a:t>. (+zapojení šlechty do </a:t>
            </a:r>
            <a:r>
              <a:rPr lang="cs-CZ" b="1" dirty="0" smtClean="0"/>
              <a:t>finančního sektoru </a:t>
            </a:r>
            <a:r>
              <a:rPr lang="cs-CZ" dirty="0" smtClean="0"/>
              <a:t>– pro </a:t>
            </a:r>
            <a:r>
              <a:rPr lang="cs-CZ" b="1" dirty="0" err="1" smtClean="0"/>
              <a:t>inegraci</a:t>
            </a:r>
            <a:r>
              <a:rPr lang="cs-CZ" b="1" dirty="0" smtClean="0"/>
              <a:t> SE</a:t>
            </a:r>
            <a:r>
              <a:rPr lang="cs-CZ" dirty="0" smtClean="0"/>
              <a:t>) – </a:t>
            </a:r>
            <a:r>
              <a:rPr lang="cs-CZ" dirty="0" err="1" smtClean="0"/>
              <a:t>indu</a:t>
            </a:r>
            <a:r>
              <a:rPr lang="cs-CZ" dirty="0" smtClean="0"/>
              <a:t> je </a:t>
            </a:r>
            <a:r>
              <a:rPr lang="cs-CZ" b="1" dirty="0" smtClean="0"/>
              <a:t>EO</a:t>
            </a:r>
            <a:r>
              <a:rPr lang="cs-CZ" dirty="0" smtClean="0"/>
              <a:t>… v 1831 již 14,3% GB produkce na export, 49% INDU produkce!</a:t>
            </a:r>
          </a:p>
          <a:p>
            <a:pPr lvl="1"/>
            <a:endParaRPr lang="cs-CZ" sz="1700" dirty="0" smtClean="0"/>
          </a:p>
          <a:p>
            <a:r>
              <a:rPr lang="cs-CZ" dirty="0" smtClean="0"/>
              <a:t>Nutné udržet </a:t>
            </a:r>
            <a:r>
              <a:rPr lang="cs-CZ" b="1" dirty="0" smtClean="0"/>
              <a:t>zahraniční </a:t>
            </a:r>
            <a:r>
              <a:rPr lang="cs-CZ" b="1" dirty="0" smtClean="0">
                <a:solidFill>
                  <a:srgbClr val="0070C0"/>
                </a:solidFill>
              </a:rPr>
              <a:t>trhy otevřené </a:t>
            </a:r>
            <a:r>
              <a:rPr lang="cs-CZ" dirty="0" smtClean="0"/>
              <a:t>(odbyt produkce moderních továren) + zajistit </a:t>
            </a:r>
            <a:r>
              <a:rPr lang="cs-CZ" b="1" dirty="0" smtClean="0"/>
              <a:t>infrastrukturu</a:t>
            </a:r>
            <a:r>
              <a:rPr lang="cs-CZ" dirty="0" smtClean="0"/>
              <a:t> </a:t>
            </a:r>
            <a:r>
              <a:rPr lang="cs-CZ" b="1" dirty="0" smtClean="0"/>
              <a:t>IT</a:t>
            </a:r>
            <a:r>
              <a:rPr lang="cs-CZ" dirty="0" smtClean="0"/>
              <a:t> (možnost nakrmit vlastní populaci a </a:t>
            </a:r>
            <a:r>
              <a:rPr lang="cs-CZ" dirty="0" err="1" smtClean="0"/>
              <a:t>prům</a:t>
            </a:r>
            <a:r>
              <a:rPr lang="cs-CZ" dirty="0" smtClean="0"/>
              <a:t>.); </a:t>
            </a:r>
          </a:p>
          <a:p>
            <a:pPr lvl="1"/>
            <a:r>
              <a:rPr lang="cs-CZ" b="1" dirty="0" smtClean="0"/>
              <a:t>R. </a:t>
            </a:r>
            <a:r>
              <a:rPr lang="cs-CZ" b="1" dirty="0" err="1" smtClean="0"/>
              <a:t>Cobden</a:t>
            </a:r>
            <a:r>
              <a:rPr lang="cs-CZ" dirty="0" smtClean="0"/>
              <a:t> (MP) se setkává s </a:t>
            </a:r>
            <a:r>
              <a:rPr lang="cs-CZ" b="1" dirty="0" smtClean="0"/>
              <a:t>Napoleonem III.</a:t>
            </a:r>
            <a:r>
              <a:rPr lang="cs-CZ" dirty="0" smtClean="0"/>
              <a:t> (FRA reflektují pozitivní vývoj v GB -&gt; FT) – </a:t>
            </a:r>
            <a:r>
              <a:rPr lang="cs-CZ" b="1" dirty="0" smtClean="0"/>
              <a:t>bezpečnostní</a:t>
            </a:r>
            <a:r>
              <a:rPr lang="cs-CZ" dirty="0" smtClean="0"/>
              <a:t> </a:t>
            </a:r>
            <a:r>
              <a:rPr lang="cs-CZ" b="1" dirty="0" smtClean="0"/>
              <a:t>argument</a:t>
            </a:r>
            <a:r>
              <a:rPr lang="cs-CZ" dirty="0" smtClean="0"/>
              <a:t> (FRA méně závislá na IT); </a:t>
            </a:r>
          </a:p>
          <a:p>
            <a:pPr lvl="1"/>
            <a:r>
              <a:rPr lang="cs-CZ" dirty="0" smtClean="0"/>
              <a:t>přesto </a:t>
            </a:r>
            <a:r>
              <a:rPr lang="cs-CZ" b="1" dirty="0" smtClean="0"/>
              <a:t>C-CH dohoda 1860 </a:t>
            </a:r>
            <a:r>
              <a:rPr lang="cs-CZ" dirty="0" smtClean="0"/>
              <a:t>(snížení dovozních cel FRA na 30% a GB na víno a </a:t>
            </a:r>
            <a:r>
              <a:rPr lang="cs-CZ" dirty="0" err="1" smtClean="0"/>
              <a:t>exp.uhlí</a:t>
            </a:r>
            <a:r>
              <a:rPr lang="cs-CZ" dirty="0" smtClean="0"/>
              <a:t>) + </a:t>
            </a:r>
            <a:r>
              <a:rPr lang="cs-CZ" b="1" dirty="0" smtClean="0"/>
              <a:t>MFN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C-CH základem pro </a:t>
            </a:r>
            <a:r>
              <a:rPr lang="cs-CZ" b="1" dirty="0" smtClean="0"/>
              <a:t>následné bilaterální dohody </a:t>
            </a:r>
            <a:r>
              <a:rPr lang="cs-CZ" dirty="0" smtClean="0"/>
              <a:t>– pokles cel v obchodu mezi hlavními ekonomikami;</a:t>
            </a:r>
          </a:p>
          <a:p>
            <a:endParaRPr lang="cs-CZ" sz="1700" dirty="0" smtClean="0"/>
          </a:p>
          <a:p>
            <a:r>
              <a:rPr lang="cs-CZ" dirty="0" smtClean="0"/>
              <a:t>Nejvíce liberalizovaly </a:t>
            </a:r>
            <a:r>
              <a:rPr lang="cs-CZ" b="1" dirty="0" smtClean="0">
                <a:solidFill>
                  <a:srgbClr val="0070C0"/>
                </a:solidFill>
              </a:rPr>
              <a:t>malé státy </a:t>
            </a:r>
            <a:r>
              <a:rPr lang="cs-CZ" dirty="0" smtClean="0"/>
              <a:t>(NED, BEL, SWI, DEN); znatelně </a:t>
            </a:r>
            <a:r>
              <a:rPr lang="cs-CZ" b="1" dirty="0" smtClean="0"/>
              <a:t>FRA</a:t>
            </a:r>
            <a:r>
              <a:rPr lang="cs-CZ" dirty="0" smtClean="0"/>
              <a:t> a </a:t>
            </a:r>
            <a:r>
              <a:rPr lang="cs-CZ" b="1" dirty="0" smtClean="0"/>
              <a:t>GER</a:t>
            </a:r>
            <a:r>
              <a:rPr lang="cs-CZ" dirty="0" smtClean="0"/>
              <a:t>; mimo E AUS a CAN (ne </a:t>
            </a:r>
            <a:r>
              <a:rPr lang="cs-CZ" b="1" dirty="0" smtClean="0">
                <a:solidFill>
                  <a:srgbClr val="0070C0"/>
                </a:solidFill>
              </a:rPr>
              <a:t>US</a:t>
            </a:r>
            <a:r>
              <a:rPr lang="cs-CZ" dirty="0" smtClean="0"/>
              <a:t>);</a:t>
            </a:r>
          </a:p>
          <a:p>
            <a:pPr lvl="1"/>
            <a:r>
              <a:rPr lang="cs-CZ" b="1" dirty="0" smtClean="0"/>
              <a:t>suroviny</a:t>
            </a:r>
            <a:r>
              <a:rPr lang="cs-CZ" dirty="0" smtClean="0"/>
              <a:t> z </a:t>
            </a:r>
            <a:r>
              <a:rPr lang="cs-CZ" b="1" dirty="0" smtClean="0"/>
              <a:t>AUS, KAN, RUS </a:t>
            </a:r>
            <a:r>
              <a:rPr lang="cs-CZ" dirty="0" smtClean="0"/>
              <a:t>mění trh – </a:t>
            </a:r>
            <a:r>
              <a:rPr lang="cs-CZ" b="1" dirty="0" smtClean="0"/>
              <a:t>protekcionistické</a:t>
            </a:r>
            <a:r>
              <a:rPr lang="cs-CZ" dirty="0" smtClean="0"/>
              <a:t> </a:t>
            </a:r>
            <a:r>
              <a:rPr lang="cs-CZ" b="1" dirty="0" smtClean="0"/>
              <a:t>tendence</a:t>
            </a:r>
            <a:r>
              <a:rPr lang="cs-CZ" dirty="0" smtClean="0"/>
              <a:t> – GER a FRA – od 80.let opět růst cel;</a:t>
            </a:r>
          </a:p>
          <a:p>
            <a:endParaRPr lang="cs-CZ" sz="1700" dirty="0" smtClean="0"/>
          </a:p>
          <a:p>
            <a:r>
              <a:rPr lang="cs-CZ" dirty="0" smtClean="0"/>
              <a:t>V </a:t>
            </a:r>
            <a:r>
              <a:rPr lang="cs-CZ" b="1" dirty="0" smtClean="0"/>
              <a:t>GB pokračování </a:t>
            </a:r>
            <a:r>
              <a:rPr lang="cs-CZ" dirty="0" smtClean="0"/>
              <a:t>liberální TP (</a:t>
            </a:r>
            <a:r>
              <a:rPr lang="cs-CZ" b="1" dirty="0" smtClean="0"/>
              <a:t>malý AGRI </a:t>
            </a:r>
            <a:r>
              <a:rPr lang="cs-CZ" dirty="0" smtClean="0"/>
              <a:t>sektor); </a:t>
            </a:r>
          </a:p>
          <a:p>
            <a:pPr lvl="1"/>
            <a:r>
              <a:rPr lang="cs-CZ" dirty="0" smtClean="0"/>
              <a:t>vzhledem k </a:t>
            </a:r>
            <a:r>
              <a:rPr lang="cs-CZ" b="1" dirty="0" smtClean="0"/>
              <a:t>vytlačování</a:t>
            </a:r>
            <a:r>
              <a:rPr lang="cs-CZ" dirty="0" smtClean="0"/>
              <a:t> </a:t>
            </a:r>
            <a:r>
              <a:rPr lang="cs-CZ" b="1" dirty="0" smtClean="0"/>
              <a:t>GB</a:t>
            </a:r>
            <a:r>
              <a:rPr lang="cs-CZ" dirty="0" smtClean="0"/>
              <a:t> tovární produkce </a:t>
            </a:r>
            <a:r>
              <a:rPr lang="cs-CZ" b="1" dirty="0" smtClean="0"/>
              <a:t>z </a:t>
            </a:r>
            <a:r>
              <a:rPr lang="cs-CZ" b="1" dirty="0" err="1" smtClean="0"/>
              <a:t>kont.E</a:t>
            </a:r>
            <a:r>
              <a:rPr lang="cs-CZ" dirty="0" smtClean="0"/>
              <a:t>, </a:t>
            </a:r>
            <a:r>
              <a:rPr lang="cs-CZ" b="1" dirty="0" smtClean="0"/>
              <a:t>reorientace</a:t>
            </a:r>
            <a:r>
              <a:rPr lang="cs-CZ" dirty="0" smtClean="0"/>
              <a:t> na mimo E regiony; významná role </a:t>
            </a:r>
            <a:r>
              <a:rPr lang="cs-CZ" b="1" dirty="0" smtClean="0">
                <a:solidFill>
                  <a:srgbClr val="0070C0"/>
                </a:solidFill>
              </a:rPr>
              <a:t>reexportu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koloniálu a surovin z mimo E (export </a:t>
            </a:r>
            <a:r>
              <a:rPr lang="cs-CZ" dirty="0" err="1"/>
              <a:t>nezprac</a:t>
            </a:r>
            <a:r>
              <a:rPr lang="cs-CZ" dirty="0" smtClean="0"/>
              <a:t>. 57%);</a:t>
            </a:r>
          </a:p>
          <a:p>
            <a:pPr lvl="1"/>
            <a:r>
              <a:rPr lang="cs-CZ" b="1" dirty="0" err="1"/>
              <a:t>d</a:t>
            </a:r>
            <a:r>
              <a:rPr lang="cs-CZ" b="1" dirty="0" err="1" smtClean="0"/>
              <a:t>ezindustrialiace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Asie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pokles dovozů </a:t>
            </a:r>
            <a:r>
              <a:rPr lang="cs-CZ" dirty="0" err="1" smtClean="0"/>
              <a:t>manuf</a:t>
            </a:r>
            <a:r>
              <a:rPr lang="cs-CZ" dirty="0" smtClean="0"/>
              <a:t>. (IND  z 33% 1700 na 1,1% v 1814); dovoz potravin (33% i mírné pásmo) a surovin (68% dovozu z US bavlna);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209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047697"/>
              </p:ext>
            </p:extLst>
          </p:nvPr>
        </p:nvGraphicFramePr>
        <p:xfrm>
          <a:off x="1043608" y="620688"/>
          <a:ext cx="6580832" cy="560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2562">
                  <a:extLst>
                    <a:ext uri="{9D8B030D-6E8A-4147-A177-3AD203B41FA5}">
                      <a16:colId xmlns:a16="http://schemas.microsoft.com/office/drawing/2014/main" val="995100397"/>
                    </a:ext>
                  </a:extLst>
                </a:gridCol>
                <a:gridCol w="840453">
                  <a:extLst>
                    <a:ext uri="{9D8B030D-6E8A-4147-A177-3AD203B41FA5}">
                      <a16:colId xmlns:a16="http://schemas.microsoft.com/office/drawing/2014/main" val="4059700478"/>
                    </a:ext>
                  </a:extLst>
                </a:gridCol>
                <a:gridCol w="592896">
                  <a:extLst>
                    <a:ext uri="{9D8B030D-6E8A-4147-A177-3AD203B41FA5}">
                      <a16:colId xmlns:a16="http://schemas.microsoft.com/office/drawing/2014/main" val="1696536188"/>
                    </a:ext>
                  </a:extLst>
                </a:gridCol>
                <a:gridCol w="868390">
                  <a:extLst>
                    <a:ext uri="{9D8B030D-6E8A-4147-A177-3AD203B41FA5}">
                      <a16:colId xmlns:a16="http://schemas.microsoft.com/office/drawing/2014/main" val="2677355847"/>
                    </a:ext>
                  </a:extLst>
                </a:gridCol>
                <a:gridCol w="1177255">
                  <a:extLst>
                    <a:ext uri="{9D8B030D-6E8A-4147-A177-3AD203B41FA5}">
                      <a16:colId xmlns:a16="http://schemas.microsoft.com/office/drawing/2014/main" val="2264238637"/>
                    </a:ext>
                  </a:extLst>
                </a:gridCol>
                <a:gridCol w="969276">
                  <a:extLst>
                    <a:ext uri="{9D8B030D-6E8A-4147-A177-3AD203B41FA5}">
                      <a16:colId xmlns:a16="http://schemas.microsoft.com/office/drawing/2014/main" val="2997022204"/>
                    </a:ext>
                  </a:extLst>
                </a:gridCol>
              </a:tblGrid>
              <a:tr h="2452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Exporty</a:t>
                      </a:r>
                      <a:endParaRPr lang="cs-CZ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HNP</a:t>
                      </a:r>
                      <a:endParaRPr lang="cs-CZ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Průmysl</a:t>
                      </a:r>
                      <a:endParaRPr lang="cs-CZ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Zemědělství</a:t>
                      </a:r>
                      <a:endParaRPr lang="cs-CZ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Populace</a:t>
                      </a:r>
                      <a:endParaRPr lang="cs-CZ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4732343"/>
                  </a:ext>
                </a:extLst>
              </a:tr>
              <a:tr h="245216"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</a:rPr>
                        <a:t>Obchodní politiky – Evropa</a:t>
                      </a:r>
                      <a:endParaRPr lang="cs-CZ" sz="16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859854"/>
                  </a:ext>
                </a:extLst>
              </a:tr>
              <a:tr h="5072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Protekcionizmus: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</a:rPr>
                        <a:t>1830-1844/1846</a:t>
                      </a:r>
                      <a:endParaRPr lang="cs-CZ" sz="16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3,5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1,7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2,7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0,8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0,6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1451898"/>
                  </a:ext>
                </a:extLst>
              </a:tr>
              <a:tr h="5072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Britský liberalizmus: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</a:rPr>
                        <a:t>1844/1846-1858/1860</a:t>
                      </a:r>
                      <a:endParaRPr lang="cs-CZ" sz="16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6,0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1,5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2,3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0,9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0,7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3857902"/>
                  </a:ext>
                </a:extLst>
              </a:tr>
              <a:tr h="5072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Evropský liberalizmus: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</a:rPr>
                        <a:t>1858/1860-1877/1879</a:t>
                      </a:r>
                      <a:endParaRPr lang="cs-CZ" sz="16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3,8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1,7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1,8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0,5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0,8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3622452"/>
                  </a:ext>
                </a:extLst>
              </a:tr>
              <a:tr h="5072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Nástup protekcionizmu: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</a:rPr>
                        <a:t>1877/1879–1890/1892</a:t>
                      </a:r>
                      <a:endParaRPr lang="cs-CZ" sz="16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2,9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1,2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2,2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0,9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0,9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0178342"/>
                  </a:ext>
                </a:extLst>
              </a:tr>
              <a:tr h="5072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Protekcionizmus: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</a:rPr>
                        <a:t>1890/1892-1913</a:t>
                      </a:r>
                      <a:endParaRPr lang="cs-CZ" sz="16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3,5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2,4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3,2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1,8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1,0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4019644"/>
                  </a:ext>
                </a:extLst>
              </a:tr>
              <a:tr h="245216"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</a:rPr>
                        <a:t>Hospodářská období - kontinentální Evropa</a:t>
                      </a:r>
                      <a:endParaRPr lang="cs-CZ" sz="16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466238"/>
                  </a:ext>
                </a:extLst>
              </a:tr>
              <a:tr h="5072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Období růstu: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</a:rPr>
                        <a:t>1829/1831–1868/1870</a:t>
                      </a:r>
                      <a:endParaRPr lang="cs-CZ" sz="16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4,3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1,8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2,0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1,0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0,7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2317168"/>
                  </a:ext>
                </a:extLst>
              </a:tr>
              <a:tr h="5072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Deprese: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</a:rPr>
                        <a:t>1868/1870–1891/1893</a:t>
                      </a:r>
                      <a:endParaRPr lang="cs-CZ" sz="16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2,9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1,0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2,0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0,8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0,9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3068638"/>
                  </a:ext>
                </a:extLst>
              </a:tr>
              <a:tr h="5072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Období rychlého růstu: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</a:rPr>
                        <a:t>1891/1893-1911/1913</a:t>
                      </a:r>
                      <a:endParaRPr lang="cs-CZ" sz="16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4,0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2,6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3,8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1,5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1,1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4329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24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70C0"/>
                </a:solidFill>
              </a:rPr>
              <a:t>Imperializmus v Asii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544616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/>
              <a:t>Indie</a:t>
            </a:r>
            <a:r>
              <a:rPr lang="cs-CZ" dirty="0" smtClean="0"/>
              <a:t>: 209 mil </a:t>
            </a:r>
            <a:r>
              <a:rPr lang="cs-CZ" dirty="0"/>
              <a:t>obyvatel </a:t>
            </a:r>
            <a:r>
              <a:rPr lang="cs-CZ" dirty="0" smtClean="0"/>
              <a:t>v 1820 a 284 mil v 1900; </a:t>
            </a:r>
            <a:r>
              <a:rPr lang="cs-CZ" b="1" dirty="0" smtClean="0"/>
              <a:t>EIC</a:t>
            </a:r>
            <a:r>
              <a:rPr lang="cs-CZ" dirty="0" smtClean="0"/>
              <a:t> nejvýznamnější obchodně- politická organizace v oblasti (ztráta monopolu 1813); </a:t>
            </a:r>
          </a:p>
          <a:p>
            <a:r>
              <a:rPr lang="cs-CZ" dirty="0" smtClean="0"/>
              <a:t>Cílem EIC </a:t>
            </a:r>
            <a:r>
              <a:rPr lang="cs-CZ" b="1" dirty="0" smtClean="0"/>
              <a:t>zisk pro akcionáře</a:t>
            </a:r>
            <a:r>
              <a:rPr lang="cs-CZ" dirty="0" smtClean="0"/>
              <a:t>; od 1793 výběr daní v Bengálsku přes zprostředkovatele – </a:t>
            </a:r>
            <a:r>
              <a:rPr lang="cs-CZ" b="1" dirty="0" smtClean="0"/>
              <a:t>odliv</a:t>
            </a:r>
            <a:r>
              <a:rPr lang="cs-CZ" dirty="0" smtClean="0"/>
              <a:t> </a:t>
            </a:r>
            <a:r>
              <a:rPr lang="cs-CZ" b="1" dirty="0" smtClean="0"/>
              <a:t>hotovosti</a:t>
            </a:r>
            <a:r>
              <a:rPr lang="cs-CZ" dirty="0" smtClean="0"/>
              <a:t> do GB; </a:t>
            </a:r>
            <a:r>
              <a:rPr lang="cs-CZ" b="1" dirty="0" smtClean="0"/>
              <a:t>náklady správy </a:t>
            </a:r>
            <a:r>
              <a:rPr lang="cs-CZ" dirty="0" smtClean="0"/>
              <a:t>a obrany zatěžují spravované území, indické administrativy si půjčují na hrazení závazků EIC (1805 jen 31tis. Britů v Indii);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Otevření trhu </a:t>
            </a:r>
            <a:r>
              <a:rPr lang="cs-CZ" dirty="0" smtClean="0"/>
              <a:t>– </a:t>
            </a:r>
            <a:r>
              <a:rPr lang="cs-CZ" b="1" dirty="0" smtClean="0"/>
              <a:t>dovoz</a:t>
            </a:r>
            <a:r>
              <a:rPr lang="cs-CZ" dirty="0" smtClean="0"/>
              <a:t> strojní </a:t>
            </a:r>
            <a:r>
              <a:rPr lang="cs-CZ" b="1" dirty="0" smtClean="0"/>
              <a:t>bavlněné</a:t>
            </a:r>
            <a:r>
              <a:rPr lang="cs-CZ" dirty="0" smtClean="0"/>
              <a:t> </a:t>
            </a:r>
            <a:r>
              <a:rPr lang="cs-CZ" b="1" dirty="0" smtClean="0"/>
              <a:t>produkce</a:t>
            </a:r>
            <a:r>
              <a:rPr lang="cs-CZ" dirty="0" smtClean="0"/>
              <a:t> (z 800k y. v 1814 na 51mil.y. v 1830 a 1mld.y. 1870) – nejde ale o konec místní výroby (existuje vedle moderní produkce);</a:t>
            </a:r>
          </a:p>
          <a:p>
            <a:endParaRPr lang="cs-CZ" sz="1300" dirty="0" smtClean="0"/>
          </a:p>
          <a:p>
            <a:r>
              <a:rPr lang="cs-CZ" dirty="0" smtClean="0"/>
              <a:t>Od 1820 hlavní exporty </a:t>
            </a:r>
            <a:r>
              <a:rPr lang="cs-CZ" b="1" dirty="0" smtClean="0"/>
              <a:t>indigo</a:t>
            </a:r>
            <a:r>
              <a:rPr lang="cs-CZ" dirty="0" smtClean="0"/>
              <a:t> a </a:t>
            </a:r>
            <a:r>
              <a:rPr lang="cs-CZ" b="1" dirty="0" smtClean="0"/>
              <a:t>opium</a:t>
            </a:r>
            <a:r>
              <a:rPr lang="cs-CZ" dirty="0" smtClean="0"/>
              <a:t>; 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opium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od 1830 33% exportu, další </a:t>
            </a:r>
            <a:r>
              <a:rPr lang="cs-CZ" b="1" dirty="0" smtClean="0"/>
              <a:t>rýže</a:t>
            </a:r>
            <a:r>
              <a:rPr lang="cs-CZ" dirty="0" smtClean="0"/>
              <a:t>, </a:t>
            </a:r>
            <a:r>
              <a:rPr lang="cs-CZ" b="1" dirty="0" smtClean="0"/>
              <a:t>cukr</a:t>
            </a:r>
            <a:r>
              <a:rPr lang="cs-CZ" dirty="0" smtClean="0"/>
              <a:t>, </a:t>
            </a:r>
            <a:r>
              <a:rPr lang="cs-CZ" b="1" dirty="0" smtClean="0"/>
              <a:t>čaj</a:t>
            </a:r>
            <a:r>
              <a:rPr lang="cs-CZ" dirty="0" smtClean="0"/>
              <a:t>, </a:t>
            </a:r>
            <a:r>
              <a:rPr lang="cs-CZ" b="1" dirty="0" smtClean="0"/>
              <a:t>juta</a:t>
            </a:r>
            <a:r>
              <a:rPr lang="cs-CZ" dirty="0" smtClean="0"/>
              <a:t>; </a:t>
            </a:r>
          </a:p>
          <a:p>
            <a:pPr lvl="1"/>
            <a:r>
              <a:rPr lang="cs-CZ" b="1" dirty="0" smtClean="0"/>
              <a:t>vzpoura</a:t>
            </a:r>
            <a:r>
              <a:rPr lang="cs-CZ" dirty="0" smtClean="0"/>
              <a:t> bengálské armády 1857 – přechod pod GB;</a:t>
            </a:r>
          </a:p>
          <a:p>
            <a:endParaRPr lang="cs-CZ" sz="1500" b="1" dirty="0" smtClean="0"/>
          </a:p>
          <a:p>
            <a:r>
              <a:rPr lang="cs-CZ" b="1" dirty="0" smtClean="0"/>
              <a:t>GB</a:t>
            </a:r>
            <a:r>
              <a:rPr lang="cs-CZ" dirty="0" smtClean="0"/>
              <a:t> 1819 </a:t>
            </a:r>
            <a:r>
              <a:rPr lang="cs-CZ" b="1" dirty="0" smtClean="0"/>
              <a:t>Singapur</a:t>
            </a:r>
            <a:r>
              <a:rPr lang="cs-CZ" dirty="0" smtClean="0"/>
              <a:t>, 1824 </a:t>
            </a:r>
            <a:r>
              <a:rPr lang="cs-CZ" b="1" dirty="0" err="1" smtClean="0"/>
              <a:t>Melaka</a:t>
            </a:r>
            <a:r>
              <a:rPr lang="cs-CZ" dirty="0" smtClean="0"/>
              <a:t>, </a:t>
            </a:r>
            <a:r>
              <a:rPr lang="cs-CZ" b="1" dirty="0" smtClean="0"/>
              <a:t>Malajsie</a:t>
            </a:r>
            <a:r>
              <a:rPr lang="cs-CZ" dirty="0" smtClean="0"/>
              <a:t>, </a:t>
            </a:r>
            <a:r>
              <a:rPr lang="cs-CZ" b="1" dirty="0" smtClean="0"/>
              <a:t>Barma</a:t>
            </a:r>
            <a:r>
              <a:rPr lang="cs-CZ" dirty="0" smtClean="0"/>
              <a:t>… </a:t>
            </a:r>
          </a:p>
          <a:p>
            <a:r>
              <a:rPr lang="cs-CZ" b="1" dirty="0" smtClean="0"/>
              <a:t>FRA</a:t>
            </a:r>
            <a:r>
              <a:rPr lang="cs-CZ" dirty="0" smtClean="0"/>
              <a:t>: </a:t>
            </a:r>
            <a:r>
              <a:rPr lang="cs-CZ" b="1" dirty="0" smtClean="0"/>
              <a:t>Kambodža</a:t>
            </a:r>
            <a:r>
              <a:rPr lang="cs-CZ" dirty="0" smtClean="0"/>
              <a:t>, </a:t>
            </a:r>
            <a:r>
              <a:rPr lang="cs-CZ" b="1" dirty="0" smtClean="0"/>
              <a:t>Laos</a:t>
            </a:r>
            <a:r>
              <a:rPr lang="cs-CZ" dirty="0" smtClean="0"/>
              <a:t> a </a:t>
            </a:r>
            <a:r>
              <a:rPr lang="cs-CZ" b="1" dirty="0" err="1" smtClean="0"/>
              <a:t>Kočinčína</a:t>
            </a:r>
            <a:r>
              <a:rPr lang="cs-CZ" dirty="0" smtClean="0"/>
              <a:t>, Vietnam;</a:t>
            </a:r>
          </a:p>
          <a:p>
            <a:r>
              <a:rPr lang="cs-CZ" dirty="0" smtClean="0"/>
              <a:t>Nejbohatší kolonie – </a:t>
            </a:r>
            <a:r>
              <a:rPr lang="cs-CZ" b="1" dirty="0" smtClean="0"/>
              <a:t>NED</a:t>
            </a:r>
            <a:r>
              <a:rPr lang="cs-CZ" dirty="0" smtClean="0"/>
              <a:t> (během </a:t>
            </a:r>
            <a:r>
              <a:rPr lang="cs-CZ" dirty="0" err="1" smtClean="0"/>
              <a:t>Nap.válek</a:t>
            </a:r>
            <a:r>
              <a:rPr lang="cs-CZ" dirty="0" smtClean="0"/>
              <a:t> VOC zrušena): </a:t>
            </a:r>
          </a:p>
          <a:p>
            <a:pPr lvl="1"/>
            <a:r>
              <a:rPr lang="cs-CZ" dirty="0" smtClean="0"/>
              <a:t>od 1824 Holandská obchodní společnost pro obchod s </a:t>
            </a:r>
            <a:r>
              <a:rPr lang="cs-CZ" b="1" dirty="0" err="1" smtClean="0">
                <a:solidFill>
                  <a:srgbClr val="0070C0"/>
                </a:solidFill>
              </a:rPr>
              <a:t>Indonesií</a:t>
            </a:r>
            <a:r>
              <a:rPr lang="cs-CZ" dirty="0" smtClean="0"/>
              <a:t>; </a:t>
            </a:r>
          </a:p>
          <a:p>
            <a:pPr lvl="1"/>
            <a:r>
              <a:rPr lang="cs-CZ" dirty="0" smtClean="0"/>
              <a:t>od 1830 </a:t>
            </a:r>
            <a:r>
              <a:rPr lang="cs-CZ" b="1" dirty="0" smtClean="0"/>
              <a:t>kultivační systém </a:t>
            </a:r>
            <a:r>
              <a:rPr lang="cs-CZ" dirty="0" smtClean="0"/>
              <a:t>(vesnice vyčlenily půdu na produkci pro NHM – výkup z uměle nízké ceny (občasné hladomory);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5953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3120\Desktop\EEveGE2012\Obrázky\COLLECTIE_TROPENMUSEUM_Thee-kweekbedden_zonder_afdak_Java_TMnr_100119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36923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636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Mandžuská </a:t>
            </a:r>
            <a:r>
              <a:rPr lang="cs-CZ" sz="3200" b="1" dirty="0" smtClean="0">
                <a:solidFill>
                  <a:srgbClr val="FFC000"/>
                </a:solidFill>
              </a:rPr>
              <a:t>Čína</a:t>
            </a:r>
            <a:r>
              <a:rPr lang="cs-CZ" sz="3200" b="1" dirty="0" smtClean="0"/>
              <a:t> </a:t>
            </a:r>
            <a:r>
              <a:rPr lang="cs-CZ" sz="3200" dirty="0" smtClean="0"/>
              <a:t>a pozemní obchod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904656"/>
          </a:xfrm>
        </p:spPr>
        <p:txBody>
          <a:bodyPr>
            <a:normAutofit fontScale="55000" lnSpcReduction="20000"/>
          </a:bodyPr>
          <a:lstStyle/>
          <a:p>
            <a:r>
              <a:rPr lang="cs-CZ" dirty="0" err="1" smtClean="0"/>
              <a:t>Džurdženi</a:t>
            </a:r>
            <a:r>
              <a:rPr lang="cs-CZ" dirty="0" smtClean="0"/>
              <a:t> -&gt; </a:t>
            </a:r>
            <a:r>
              <a:rPr lang="cs-CZ" b="1" dirty="0" smtClean="0">
                <a:solidFill>
                  <a:srgbClr val="0070C0"/>
                </a:solidFill>
              </a:rPr>
              <a:t>Mandžuové</a:t>
            </a:r>
            <a:r>
              <a:rPr lang="cs-CZ" dirty="0" smtClean="0"/>
              <a:t>; </a:t>
            </a:r>
            <a:r>
              <a:rPr lang="cs-CZ" dirty="0" err="1" smtClean="0"/>
              <a:t>Nurhači</a:t>
            </a:r>
            <a:r>
              <a:rPr lang="cs-CZ" dirty="0" smtClean="0"/>
              <a:t> (1607-1626) a </a:t>
            </a:r>
            <a:r>
              <a:rPr lang="cs-CZ" dirty="0" err="1" smtClean="0"/>
              <a:t>Abachaj</a:t>
            </a:r>
            <a:r>
              <a:rPr lang="cs-CZ" dirty="0" smtClean="0"/>
              <a:t> (1635-1643) ovládli Mongolsko a Koreu; 1635 pečeť chánů a </a:t>
            </a:r>
            <a:r>
              <a:rPr lang="cs-CZ" b="1" dirty="0" smtClean="0"/>
              <a:t>nástupnictví</a:t>
            </a:r>
            <a:r>
              <a:rPr lang="cs-CZ" dirty="0" smtClean="0"/>
              <a:t> k </a:t>
            </a:r>
            <a:r>
              <a:rPr lang="cs-CZ" b="1" dirty="0" err="1" smtClean="0"/>
              <a:t>Jüan</a:t>
            </a:r>
            <a:r>
              <a:rPr lang="cs-CZ" dirty="0" smtClean="0"/>
              <a:t> jako </a:t>
            </a:r>
            <a:r>
              <a:rPr lang="cs-CZ" b="1" dirty="0" err="1" smtClean="0">
                <a:solidFill>
                  <a:srgbClr val="0070C0"/>
                </a:solidFill>
              </a:rPr>
              <a:t>Čhing</a:t>
            </a:r>
            <a:r>
              <a:rPr lang="cs-CZ" dirty="0" smtClean="0"/>
              <a:t>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Nájezdy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na Čínu od </a:t>
            </a:r>
            <a:r>
              <a:rPr lang="cs-CZ" b="1" dirty="0" smtClean="0"/>
              <a:t>1644</a:t>
            </a:r>
            <a:r>
              <a:rPr lang="cs-CZ" dirty="0" smtClean="0"/>
              <a:t>, režim </a:t>
            </a:r>
            <a:r>
              <a:rPr lang="cs-CZ" b="1" dirty="0" smtClean="0"/>
              <a:t>Ming</a:t>
            </a:r>
            <a:r>
              <a:rPr lang="cs-CZ" dirty="0" smtClean="0"/>
              <a:t> čelí </a:t>
            </a:r>
            <a:r>
              <a:rPr lang="cs-CZ" b="1" dirty="0" smtClean="0"/>
              <a:t>povstáním</a:t>
            </a:r>
            <a:r>
              <a:rPr lang="cs-CZ" dirty="0" smtClean="0"/>
              <a:t> a </a:t>
            </a:r>
            <a:r>
              <a:rPr lang="cs-CZ" b="1" dirty="0" smtClean="0"/>
              <a:t>zve</a:t>
            </a:r>
            <a:r>
              <a:rPr lang="cs-CZ" dirty="0" smtClean="0"/>
              <a:t> Mandžui do severní Číny – ti rozdrtili povstání a </a:t>
            </a:r>
            <a:r>
              <a:rPr lang="cs-CZ" b="1" dirty="0" smtClean="0"/>
              <a:t>zmocnili</a:t>
            </a:r>
            <a:r>
              <a:rPr lang="cs-CZ" dirty="0" smtClean="0"/>
              <a:t> se </a:t>
            </a:r>
            <a:r>
              <a:rPr lang="cs-CZ" b="1" dirty="0" smtClean="0"/>
              <a:t>severu</a:t>
            </a:r>
            <a:r>
              <a:rPr lang="cs-CZ" dirty="0" smtClean="0"/>
              <a:t> Číny;</a:t>
            </a:r>
          </a:p>
          <a:p>
            <a:r>
              <a:rPr lang="cs-CZ" dirty="0" smtClean="0"/>
              <a:t>V 80. letech 17st. </a:t>
            </a:r>
            <a:r>
              <a:rPr lang="cs-CZ" b="1" dirty="0" smtClean="0">
                <a:solidFill>
                  <a:srgbClr val="0070C0"/>
                </a:solidFill>
              </a:rPr>
              <a:t>dobyli Čínu</a:t>
            </a:r>
            <a:r>
              <a:rPr lang="cs-CZ" dirty="0" smtClean="0">
                <a:solidFill>
                  <a:srgbClr val="0070C0"/>
                </a:solidFill>
              </a:rPr>
              <a:t>, </a:t>
            </a:r>
            <a:r>
              <a:rPr lang="cs-CZ" dirty="0" smtClean="0"/>
              <a:t>odpor </a:t>
            </a:r>
            <a:r>
              <a:rPr lang="cs-CZ" b="1" dirty="0" smtClean="0"/>
              <a:t>loajalistů Ming </a:t>
            </a:r>
            <a:r>
              <a:rPr lang="cs-CZ" dirty="0" smtClean="0"/>
              <a:t>v </a:t>
            </a:r>
            <a:r>
              <a:rPr lang="cs-CZ" b="1" dirty="0" smtClean="0"/>
              <a:t>jižní</a:t>
            </a:r>
            <a:r>
              <a:rPr lang="cs-CZ" dirty="0" smtClean="0"/>
              <a:t> </a:t>
            </a:r>
            <a:r>
              <a:rPr lang="cs-CZ" b="1" dirty="0"/>
              <a:t>Č</a:t>
            </a:r>
            <a:r>
              <a:rPr lang="cs-CZ" b="1" dirty="0" smtClean="0"/>
              <a:t>íně</a:t>
            </a:r>
            <a:r>
              <a:rPr lang="cs-CZ" dirty="0" smtClean="0"/>
              <a:t>;</a:t>
            </a:r>
          </a:p>
          <a:p>
            <a:r>
              <a:rPr lang="cs-CZ" b="1" dirty="0" smtClean="0"/>
              <a:t>„</a:t>
            </a:r>
            <a:r>
              <a:rPr lang="cs-CZ" b="1" dirty="0" smtClean="0">
                <a:solidFill>
                  <a:srgbClr val="0070C0"/>
                </a:solidFill>
              </a:rPr>
              <a:t>Dynamičtí</a:t>
            </a:r>
            <a:r>
              <a:rPr lang="cs-CZ" b="1" dirty="0" smtClean="0"/>
              <a:t>“ císaři: </a:t>
            </a:r>
          </a:p>
          <a:p>
            <a:pPr lvl="1"/>
            <a:r>
              <a:rPr lang="cs-CZ" sz="2900" dirty="0" smtClean="0"/>
              <a:t>zničili </a:t>
            </a:r>
            <a:r>
              <a:rPr lang="cs-CZ" sz="2900" b="1" dirty="0" err="1" smtClean="0"/>
              <a:t>Ojratskou</a:t>
            </a:r>
            <a:r>
              <a:rPr lang="cs-CZ" sz="2900" b="1" dirty="0" smtClean="0"/>
              <a:t> říši </a:t>
            </a:r>
            <a:r>
              <a:rPr lang="cs-CZ" sz="2900" dirty="0" smtClean="0"/>
              <a:t>a </a:t>
            </a:r>
            <a:r>
              <a:rPr lang="cs-CZ" sz="2900" b="1" dirty="0" smtClean="0"/>
              <a:t>západní Mongoly</a:t>
            </a:r>
            <a:r>
              <a:rPr lang="cs-CZ" sz="2900" dirty="0" smtClean="0"/>
              <a:t>; </a:t>
            </a:r>
          </a:p>
          <a:p>
            <a:pPr lvl="1"/>
            <a:r>
              <a:rPr lang="cs-CZ" sz="2900" b="1" dirty="0" smtClean="0"/>
              <a:t>náklonost</a:t>
            </a:r>
            <a:r>
              <a:rPr lang="cs-CZ" sz="2900" dirty="0" smtClean="0"/>
              <a:t> čínských vzdělanců, přijali </a:t>
            </a:r>
            <a:r>
              <a:rPr lang="cs-CZ" sz="2900" b="1" dirty="0" smtClean="0"/>
              <a:t>čínskou administrativu</a:t>
            </a:r>
            <a:r>
              <a:rPr lang="cs-CZ" sz="2900" dirty="0" smtClean="0"/>
              <a:t>, udrželi </a:t>
            </a:r>
            <a:r>
              <a:rPr lang="cs-CZ" sz="2900" b="1" dirty="0" smtClean="0"/>
              <a:t>kulturu a identitu </a:t>
            </a:r>
            <a:r>
              <a:rPr lang="cs-CZ" sz="2900" dirty="0" smtClean="0"/>
              <a:t>(duální vedení úřadů a zákaz sňatků);</a:t>
            </a:r>
          </a:p>
          <a:p>
            <a:pPr lvl="1"/>
            <a:r>
              <a:rPr lang="cs-CZ" sz="2900" dirty="0"/>
              <a:t>m</a:t>
            </a:r>
            <a:r>
              <a:rPr lang="cs-CZ" sz="2900" dirty="0" smtClean="0"/>
              <a:t>ísto spoléhání na </a:t>
            </a:r>
            <a:r>
              <a:rPr lang="cs-CZ" sz="2900" b="1" dirty="0" smtClean="0"/>
              <a:t>zeď</a:t>
            </a:r>
            <a:r>
              <a:rPr lang="cs-CZ" sz="2900" dirty="0" smtClean="0"/>
              <a:t> zničili </a:t>
            </a:r>
            <a:r>
              <a:rPr lang="cs-CZ" sz="2900" b="1" dirty="0" err="1" smtClean="0"/>
              <a:t>džungarskou</a:t>
            </a:r>
            <a:r>
              <a:rPr lang="cs-CZ" sz="2900" b="1" dirty="0" smtClean="0"/>
              <a:t> říši </a:t>
            </a:r>
            <a:r>
              <a:rPr lang="cs-CZ" sz="2900" dirty="0" smtClean="0"/>
              <a:t>1757 a ovládli </a:t>
            </a:r>
            <a:r>
              <a:rPr lang="cs-CZ" sz="2900" b="1" dirty="0" smtClean="0"/>
              <a:t>nomádské oblasti</a:t>
            </a:r>
            <a:r>
              <a:rPr lang="cs-CZ" sz="2900" dirty="0" smtClean="0"/>
              <a:t>; </a:t>
            </a:r>
          </a:p>
          <a:p>
            <a:pPr lvl="1"/>
            <a:r>
              <a:rPr lang="cs-CZ" sz="2900" b="1" dirty="0"/>
              <a:t>t</a:t>
            </a:r>
            <a:r>
              <a:rPr lang="cs-CZ" sz="2900" b="1" dirty="0" smtClean="0"/>
              <a:t>ributární síť</a:t>
            </a:r>
            <a:r>
              <a:rPr lang="cs-CZ" sz="2900" dirty="0" smtClean="0"/>
              <a:t> států (Korea, Barma, Vietnam); </a:t>
            </a:r>
          </a:p>
          <a:p>
            <a:pPr lvl="1"/>
            <a:r>
              <a:rPr lang="cs-CZ" sz="2900" dirty="0" smtClean="0"/>
              <a:t>zvětšení oblasti </a:t>
            </a:r>
            <a:r>
              <a:rPr lang="cs-CZ" sz="2900" b="1" dirty="0" smtClean="0"/>
              <a:t>kultivace</a:t>
            </a:r>
            <a:r>
              <a:rPr lang="cs-CZ" sz="2900" dirty="0" smtClean="0"/>
              <a:t> – </a:t>
            </a:r>
            <a:r>
              <a:rPr lang="cs-CZ" sz="2900" b="1" dirty="0" smtClean="0"/>
              <a:t>růst populace </a:t>
            </a:r>
            <a:r>
              <a:rPr lang="cs-CZ" sz="2900" dirty="0" smtClean="0"/>
              <a:t>(1600-160mil, 1680 – 126mil, 1700-138 mil, 1710-157 mil, 1820-381mil a 1850-412mil);</a:t>
            </a:r>
          </a:p>
          <a:p>
            <a:endParaRPr lang="cs-CZ" sz="1700" b="1" dirty="0" smtClean="0"/>
          </a:p>
          <a:p>
            <a:r>
              <a:rPr lang="cs-CZ" b="1" dirty="0" smtClean="0"/>
              <a:t>Obchodní komunity </a:t>
            </a:r>
            <a:r>
              <a:rPr lang="cs-CZ" dirty="0" smtClean="0"/>
              <a:t>na </a:t>
            </a:r>
            <a:r>
              <a:rPr lang="cs-CZ" b="1" dirty="0" smtClean="0"/>
              <a:t>jihu</a:t>
            </a:r>
            <a:r>
              <a:rPr lang="cs-CZ" dirty="0" smtClean="0"/>
              <a:t> – povstání </a:t>
            </a:r>
            <a:r>
              <a:rPr lang="cs-CZ" b="1" dirty="0" err="1" smtClean="0"/>
              <a:t>Zheng</a:t>
            </a:r>
            <a:r>
              <a:rPr lang="cs-CZ" dirty="0" smtClean="0"/>
              <a:t> </a:t>
            </a:r>
            <a:r>
              <a:rPr lang="cs-CZ" b="1" dirty="0" smtClean="0"/>
              <a:t>poraženo</a:t>
            </a:r>
            <a:r>
              <a:rPr lang="cs-CZ" dirty="0" smtClean="0"/>
              <a:t> (multietnická armáda); </a:t>
            </a:r>
            <a:r>
              <a:rPr lang="cs-CZ" b="1" dirty="0" smtClean="0">
                <a:solidFill>
                  <a:srgbClr val="0070C0"/>
                </a:solidFill>
              </a:rPr>
              <a:t>vnitrozemské</a:t>
            </a:r>
            <a:r>
              <a:rPr lang="cs-CZ" dirty="0" smtClean="0">
                <a:solidFill>
                  <a:srgbClr val="0070C0"/>
                </a:solidFill>
              </a:rPr>
              <a:t>, </a:t>
            </a:r>
            <a:r>
              <a:rPr lang="cs-CZ" b="1" dirty="0" smtClean="0">
                <a:solidFill>
                  <a:srgbClr val="0070C0"/>
                </a:solidFill>
              </a:rPr>
              <a:t>vojenské</a:t>
            </a:r>
            <a:r>
              <a:rPr lang="cs-CZ" dirty="0" smtClean="0">
                <a:solidFill>
                  <a:srgbClr val="0070C0"/>
                </a:solidFill>
              </a:rPr>
              <a:t>, </a:t>
            </a:r>
            <a:r>
              <a:rPr lang="cs-CZ" b="1" dirty="0" smtClean="0">
                <a:solidFill>
                  <a:srgbClr val="0070C0"/>
                </a:solidFill>
              </a:rPr>
              <a:t>agrární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impérium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(vnitřní Mongolsko);</a:t>
            </a:r>
          </a:p>
          <a:p>
            <a:r>
              <a:rPr lang="cs-CZ" b="1" dirty="0" smtClean="0"/>
              <a:t>Zámořský ochod </a:t>
            </a:r>
            <a:r>
              <a:rPr lang="cs-CZ" dirty="0" smtClean="0"/>
              <a:t>– </a:t>
            </a:r>
          </a:p>
          <a:p>
            <a:pPr lvl="1"/>
            <a:r>
              <a:rPr lang="cs-CZ" dirty="0" smtClean="0"/>
              <a:t>monopolistická </a:t>
            </a:r>
            <a:r>
              <a:rPr lang="cs-CZ" b="1" dirty="0" smtClean="0"/>
              <a:t>gilda</a:t>
            </a:r>
            <a:r>
              <a:rPr lang="cs-CZ" dirty="0" smtClean="0"/>
              <a:t> (odpovědnost za cizince); </a:t>
            </a:r>
          </a:p>
          <a:p>
            <a:pPr lvl="1"/>
            <a:r>
              <a:rPr lang="cs-CZ" b="1" dirty="0" smtClean="0"/>
              <a:t>čaj</a:t>
            </a:r>
            <a:r>
              <a:rPr lang="cs-CZ" dirty="0" smtClean="0"/>
              <a:t> (GB růst z 1000t 1720 na 18000t 1850);  dovoz </a:t>
            </a:r>
            <a:r>
              <a:rPr lang="cs-CZ" b="1" dirty="0" smtClean="0"/>
              <a:t>opia</a:t>
            </a:r>
            <a:r>
              <a:rPr lang="cs-CZ" dirty="0" smtClean="0"/>
              <a:t> do CH v roce 1821 převyšuje export čaje;</a:t>
            </a:r>
          </a:p>
          <a:p>
            <a:pPr lvl="1"/>
            <a:r>
              <a:rPr lang="cs-CZ" b="1" dirty="0"/>
              <a:t>r</a:t>
            </a:r>
            <a:r>
              <a:rPr lang="cs-CZ" b="1" dirty="0" smtClean="0"/>
              <a:t>egulace obchodu </a:t>
            </a:r>
            <a:r>
              <a:rPr lang="cs-CZ" dirty="0" smtClean="0"/>
              <a:t>– obava ze ztráty kontroly nad čínskými obchodními komunitami;</a:t>
            </a:r>
          </a:p>
          <a:p>
            <a:pPr marL="457200" lvl="1" indent="0">
              <a:buNone/>
            </a:pPr>
            <a:r>
              <a:rPr lang="cs-CZ" sz="1500" dirty="0" smtClean="0"/>
              <a:t>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RUS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– otevřeli </a:t>
            </a:r>
            <a:r>
              <a:rPr lang="cs-CZ" b="1" dirty="0" smtClean="0"/>
              <a:t>Sibiř</a:t>
            </a:r>
            <a:r>
              <a:rPr lang="cs-CZ" dirty="0" smtClean="0"/>
              <a:t> v 17st. – </a:t>
            </a:r>
            <a:r>
              <a:rPr lang="cs-CZ" b="1" dirty="0" smtClean="0"/>
              <a:t>kožešiny</a:t>
            </a:r>
            <a:r>
              <a:rPr lang="cs-CZ" dirty="0" smtClean="0"/>
              <a:t>; 1689 </a:t>
            </a:r>
            <a:r>
              <a:rPr lang="cs-CZ" b="1" dirty="0" err="1" smtClean="0"/>
              <a:t>Nerčinská</a:t>
            </a:r>
            <a:r>
              <a:rPr lang="cs-CZ" b="1" dirty="0" smtClean="0"/>
              <a:t> smlouva </a:t>
            </a:r>
            <a:r>
              <a:rPr lang="cs-CZ" dirty="0" smtClean="0"/>
              <a:t>– obchod s </a:t>
            </a:r>
            <a:r>
              <a:rPr lang="cs-CZ" b="1" dirty="0" smtClean="0"/>
              <a:t>hedvábím</a:t>
            </a:r>
            <a:r>
              <a:rPr lang="cs-CZ" dirty="0" smtClean="0"/>
              <a:t> a </a:t>
            </a:r>
            <a:r>
              <a:rPr lang="cs-CZ" b="1" dirty="0" smtClean="0"/>
              <a:t>kožešinami</a:t>
            </a:r>
            <a:r>
              <a:rPr lang="cs-CZ" dirty="0" smtClean="0"/>
              <a:t>, státní karavany; </a:t>
            </a:r>
            <a:r>
              <a:rPr lang="cs-CZ" b="1" dirty="0" smtClean="0"/>
              <a:t>1727</a:t>
            </a:r>
            <a:r>
              <a:rPr lang="cs-CZ" dirty="0" smtClean="0"/>
              <a:t> otevřena obchodní osada </a:t>
            </a:r>
            <a:r>
              <a:rPr lang="cs-CZ" b="1" dirty="0" err="1" smtClean="0"/>
              <a:t>Kjachta</a:t>
            </a:r>
            <a:r>
              <a:rPr lang="cs-CZ" dirty="0" smtClean="0"/>
              <a:t> (systém fungoval do 1860); přátelské vztahy (</a:t>
            </a:r>
            <a:r>
              <a:rPr lang="cs-CZ" dirty="0"/>
              <a:t>ale dodávky po moři </a:t>
            </a:r>
            <a:r>
              <a:rPr lang="cs-CZ" dirty="0" smtClean="0"/>
              <a:t>neakceptovány), později i vlněné látky;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941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:\23120\Desktop\Čína ming-čching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36904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894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6401</TotalTime>
  <Words>4823</Words>
  <Application>Microsoft Office PowerPoint</Application>
  <PresentationFormat>Předvádění na obrazovce (4:3)</PresentationFormat>
  <Paragraphs>908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5" baseType="lpstr">
      <vt:lpstr>SimSun</vt:lpstr>
      <vt:lpstr>Arial</vt:lpstr>
      <vt:lpstr>Calibri</vt:lpstr>
      <vt:lpstr>Cambria</vt:lpstr>
      <vt:lpstr>Times New Roman</vt:lpstr>
      <vt:lpstr>Motiv systému Office</vt:lpstr>
      <vt:lpstr>Imperializmus, meziválečné období</vt:lpstr>
      <vt:lpstr>Mezinárodní obchod a pokroky v dopravní technologii</vt:lpstr>
      <vt:lpstr>Únik z Malthusovské rovnováhy</vt:lpstr>
      <vt:lpstr>Diskuze o obilných zákonech a volný obchod</vt:lpstr>
      <vt:lpstr>Prezentace aplikace PowerPoint</vt:lpstr>
      <vt:lpstr>Imperializmus v Asii</vt:lpstr>
      <vt:lpstr>Prezentace aplikace PowerPoint</vt:lpstr>
      <vt:lpstr>Mandžuská Čína a pozemní obchod</vt:lpstr>
      <vt:lpstr>Prezentace aplikace PowerPoint</vt:lpstr>
      <vt:lpstr>Otevření Číny</vt:lpstr>
      <vt:lpstr>Prezentace aplikace PowerPoint</vt:lpstr>
      <vt:lpstr>Prezentace aplikace PowerPoint</vt:lpstr>
      <vt:lpstr>Imperialismus v Africe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Cesta ke světové válce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Světová válka (světová ekonomika)</vt:lpstr>
      <vt:lpstr>Prezentace aplikace PowerPoint</vt:lpstr>
      <vt:lpstr>Prezentace aplikace PowerPoint</vt:lpstr>
      <vt:lpstr>Strukturální změny</vt:lpstr>
      <vt:lpstr>Prezentace aplikace PowerPoint</vt:lpstr>
      <vt:lpstr>Versaillský systém</vt:lpstr>
      <vt:lpstr>Prezentace aplikace PowerPoint</vt:lpstr>
      <vt:lpstr>Hospodářská krize ve světové ekonomice</vt:lpstr>
      <vt:lpstr>Prezentace aplikace PowerPoint</vt:lpstr>
      <vt:lpstr>Prezentace aplikace PowerPoint</vt:lpstr>
      <vt:lpstr>Prezentace aplikace PowerPoint</vt:lpstr>
      <vt:lpstr>Rozpad evropského koloniálního systému</vt:lpstr>
      <vt:lpstr>Cesta ke druhé válce</vt:lpstr>
      <vt:lpstr>Druhá světová válka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Cesta ke světové válce, eroze evropské pozice ve světové ekonomice a hospodářská krize</dc:title>
  <dc:creator>Oldřich Krpec</dc:creator>
  <cp:lastModifiedBy>Oldřich Krpec</cp:lastModifiedBy>
  <cp:revision>55</cp:revision>
  <cp:lastPrinted>2019-03-30T17:31:50Z</cp:lastPrinted>
  <dcterms:created xsi:type="dcterms:W3CDTF">2014-03-31T10:02:06Z</dcterms:created>
  <dcterms:modified xsi:type="dcterms:W3CDTF">2020-04-07T14:51:38Z</dcterms:modified>
</cp:coreProperties>
</file>