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444" r:id="rId3"/>
    <p:sldId id="398" r:id="rId4"/>
    <p:sldId id="446" r:id="rId5"/>
    <p:sldId id="447" r:id="rId6"/>
    <p:sldId id="464" r:id="rId7"/>
    <p:sldId id="448" r:id="rId8"/>
    <p:sldId id="443" r:id="rId9"/>
    <p:sldId id="465" r:id="rId10"/>
    <p:sldId id="436" r:id="rId11"/>
    <p:sldId id="437" r:id="rId12"/>
    <p:sldId id="466" r:id="rId13"/>
    <p:sldId id="442" r:id="rId14"/>
    <p:sldId id="438" r:id="rId15"/>
    <p:sldId id="439" r:id="rId16"/>
    <p:sldId id="440" r:id="rId17"/>
    <p:sldId id="441" r:id="rId18"/>
    <p:sldId id="450" r:id="rId19"/>
    <p:sldId id="435" r:id="rId20"/>
    <p:sldId id="461" r:id="rId21"/>
    <p:sldId id="462" r:id="rId22"/>
    <p:sldId id="463" r:id="rId23"/>
    <p:sldId id="408" r:id="rId24"/>
    <p:sldId id="406" r:id="rId25"/>
    <p:sldId id="434" r:id="rId26"/>
    <p:sldId id="407" r:id="rId27"/>
    <p:sldId id="399" r:id="rId28"/>
    <p:sldId id="400" r:id="rId29"/>
    <p:sldId id="401" r:id="rId30"/>
    <p:sldId id="410"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8"/>
    <a:srgbClr val="BA0103"/>
    <a:srgbClr val="DF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94768" autoAdjust="0"/>
  </p:normalViewPr>
  <p:slideViewPr>
    <p:cSldViewPr snapToGrid="0" snapToObjects="1">
      <p:cViewPr varScale="1">
        <p:scale>
          <a:sx n="63" d="100"/>
          <a:sy n="63" d="100"/>
        </p:scale>
        <p:origin x="184" y="288"/>
      </p:cViewPr>
      <p:guideLst>
        <p:guide orient="horz" pos="3072"/>
        <p:guide pos="4096"/>
      </p:guideLst>
    </p:cSldViewPr>
  </p:slideViewPr>
  <p:outlineViewPr>
    <p:cViewPr>
      <p:scale>
        <a:sx n="33" d="100"/>
        <a:sy n="33" d="100"/>
      </p:scale>
      <p:origin x="0" y="34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093947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Název a podtitul">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Text názvu</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Text úrovně 1</a:t>
            </a:r>
          </a:p>
          <a:p>
            <a:pPr lvl="1"/>
            <a:r>
              <a:t>Text úrovně 2</a:t>
            </a:r>
          </a:p>
          <a:p>
            <a:pPr lvl="2"/>
            <a:r>
              <a:t>Text úrovně 3</a:t>
            </a:r>
          </a:p>
          <a:p>
            <a:pPr lvl="3"/>
            <a:r>
              <a:t>Text úrovně 4</a:t>
            </a:r>
          </a:p>
          <a:p>
            <a:pPr lvl="4"/>
            <a:r>
              <a:t>Text úrovně 5</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rázdný">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240" y="9040143"/>
            <a:ext cx="3034453" cy="519289"/>
          </a:xfrm>
          <a:prstGeom prst="rect">
            <a:avLst/>
          </a:prstGeom>
        </p:spPr>
        <p:txBody>
          <a:bodyPr/>
          <a:lstStyle/>
          <a:p>
            <a:fld id="{F64921A7-5BEA-42B1-93C5-5442ED051F49}" type="datetimeFigureOut">
              <a:rPr lang="en-US" smtClean="0"/>
              <a:t>3/20/20</a:t>
            </a:fld>
            <a:endParaRPr lang="en-US"/>
          </a:p>
        </p:txBody>
      </p:sp>
      <p:sp>
        <p:nvSpPr>
          <p:cNvPr id="3" name="Footer Placeholder 2"/>
          <p:cNvSpPr>
            <a:spLocks noGrp="1"/>
          </p:cNvSpPr>
          <p:nvPr>
            <p:ph type="ftr" sz="quarter" idx="11"/>
          </p:nvPr>
        </p:nvSpPr>
        <p:spPr>
          <a:xfrm>
            <a:off x="4443307" y="9040143"/>
            <a:ext cx="4118187" cy="519289"/>
          </a:xfrm>
          <a:prstGeom prst="rect">
            <a:avLst/>
          </a:prstGeom>
        </p:spPr>
        <p:txBody>
          <a:bodyPr/>
          <a:lstStyle/>
          <a:p>
            <a:endParaRPr lang="en-US"/>
          </a:p>
        </p:txBody>
      </p:sp>
      <p:sp>
        <p:nvSpPr>
          <p:cNvPr id="4" name="Slide Number Placeholder 3"/>
          <p:cNvSpPr>
            <a:spLocks noGrp="1"/>
          </p:cNvSpPr>
          <p:nvPr>
            <p:ph type="sldNum" sz="quarter" idx="12"/>
          </p:nvPr>
        </p:nvSpPr>
        <p:spPr>
          <a:xfrm>
            <a:off x="6298079" y="9258300"/>
            <a:ext cx="395942" cy="379591"/>
          </a:xfrm>
        </p:spPr>
        <p:txBody>
          <a:bodyPr/>
          <a:lstStyle/>
          <a:p>
            <a:fld id="{15D06958-FEDF-44D4-8E96-711D2449CFAF}" type="slidenum">
              <a:rPr lang="en-US" smtClean="0"/>
              <a:t>‹#›</a:t>
            </a:fld>
            <a:endParaRPr lang="en-US"/>
          </a:p>
        </p:txBody>
      </p:sp>
    </p:spTree>
    <p:extLst>
      <p:ext uri="{BB962C8B-B14F-4D97-AF65-F5344CB8AC3E}">
        <p14:creationId xmlns:p14="http://schemas.microsoft.com/office/powerpoint/2010/main" val="134549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grafie - na šířku">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Text názvu</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Text úrovně 1</a:t>
            </a:r>
          </a:p>
          <a:p>
            <a:pPr lvl="1"/>
            <a:r>
              <a:t>Text úrovně 2</a:t>
            </a:r>
          </a:p>
          <a:p>
            <a:pPr lvl="2"/>
            <a:r>
              <a:t>Text úrovně 3</a:t>
            </a:r>
          </a:p>
          <a:p>
            <a:pPr lvl="3"/>
            <a:r>
              <a:t>Text úrovně 4</a:t>
            </a:r>
          </a:p>
          <a:p>
            <a:pPr lvl="4"/>
            <a:r>
              <a:t>Text úrovně 5</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otografie - na výšku">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Text názvu</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Text úrovně 1</a:t>
            </a:r>
          </a:p>
          <a:p>
            <a:pPr lvl="1"/>
            <a:r>
              <a:t>Text úrovně 2</a:t>
            </a:r>
          </a:p>
          <a:p>
            <a:pPr lvl="2"/>
            <a:r>
              <a:t>Text úrovně 3</a:t>
            </a:r>
          </a:p>
          <a:p>
            <a:pPr lvl="3"/>
            <a:r>
              <a:t>Text úrovně 4</a:t>
            </a:r>
          </a:p>
          <a:p>
            <a:pPr lvl="4"/>
            <a:r>
              <a:t>Text úrovně 5</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Název - nahoře">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Text názvu</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ázev a odrážky">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Text názvu</a:t>
            </a:r>
          </a:p>
        </p:txBody>
      </p:sp>
      <p:sp>
        <p:nvSpPr>
          <p:cNvPr id="71" name="Shape 71"/>
          <p:cNvSpPr>
            <a:spLocks noGrp="1"/>
          </p:cNvSpPr>
          <p:nvPr>
            <p:ph type="body" idx="1"/>
          </p:nvPr>
        </p:nvSpPr>
        <p:spPr>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ázev, odrážky, fotky">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Text názvu</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Text úrovně 1</a:t>
            </a:r>
          </a:p>
          <a:p>
            <a:pPr lvl="1"/>
            <a:r>
              <a:t>Text úrovně 2</a:t>
            </a:r>
          </a:p>
          <a:p>
            <a:pPr lvl="2"/>
            <a:r>
              <a:t>Text úrovně 3</a:t>
            </a:r>
          </a:p>
          <a:p>
            <a:pPr lvl="3"/>
            <a:r>
              <a:t>Text úrovně 4</a:t>
            </a:r>
          </a:p>
          <a:p>
            <a:pPr lvl="4"/>
            <a:r>
              <a:t>Text úrovně 5</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Odrážky">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Fotografie - 3 na výšku">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grafie">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 názvu</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 úrovně 1</a:t>
            </a:r>
          </a:p>
          <a:p>
            <a:pPr lvl="1"/>
            <a:r>
              <a:t>Text úrovně 2</a:t>
            </a:r>
          </a:p>
          <a:p>
            <a:pPr lvl="2"/>
            <a:r>
              <a:t>Text úrovně 3</a:t>
            </a:r>
          </a:p>
          <a:p>
            <a:pPr lvl="3"/>
            <a:r>
              <a:t>Text úrovně 4</a:t>
            </a:r>
          </a:p>
          <a:p>
            <a:pPr lvl="4"/>
            <a:r>
              <a:t>Text úrovně 5</a:t>
            </a:r>
          </a:p>
        </p:txBody>
      </p:sp>
      <p:sp>
        <p:nvSpPr>
          <p:cNvPr id="6" name="Shape 6"/>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dictionary.cambridge.org/dictionary/english/obey" TargetMode="External"/><Relationship Id="rId13" Type="http://schemas.openxmlformats.org/officeDocument/2006/relationships/hyperlink" Target="https://dictionary.cambridge.org/dictionary/english/process" TargetMode="External"/><Relationship Id="rId18" Type="http://schemas.openxmlformats.org/officeDocument/2006/relationships/hyperlink" Target="https://dictionary.cambridge.org/dictionary/english/happen" TargetMode="External"/><Relationship Id="rId3" Type="http://schemas.openxmlformats.org/officeDocument/2006/relationships/hyperlink" Target="https://dictionary.cambridge.org/dictionary/english/government" TargetMode="External"/><Relationship Id="rId7" Type="http://schemas.openxmlformats.org/officeDocument/2006/relationships/hyperlink" Target="https://dictionary.cambridge.org/dictionary/english/condition" TargetMode="External"/><Relationship Id="rId12" Type="http://schemas.openxmlformats.org/officeDocument/2006/relationships/hyperlink" Target="https://dictionary.cambridge.org/dictionary/english/organized" TargetMode="External"/><Relationship Id="rId17" Type="http://schemas.openxmlformats.org/officeDocument/2006/relationships/hyperlink" Target="https://dictionary.cambridge.org/dictionary/english/situation" TargetMode="External"/><Relationship Id="rId2" Type="http://schemas.openxmlformats.org/officeDocument/2006/relationships/hyperlink" Target="https://dictionary.cambridge.org/dictionary/english/rule" TargetMode="External"/><Relationship Id="rId16" Type="http://schemas.openxmlformats.org/officeDocument/2006/relationships/hyperlink" Target="https://dictionary.cambridge.org/dictionary/english/particular" TargetMode="External"/><Relationship Id="rId1" Type="http://schemas.openxmlformats.org/officeDocument/2006/relationships/slideLayout" Target="../slideLayouts/slideLayout5.xml"/><Relationship Id="rId6" Type="http://schemas.openxmlformats.org/officeDocument/2006/relationships/hyperlink" Target="https://dictionary.cambridge.org/dictionary/english/behave" TargetMode="External"/><Relationship Id="rId11" Type="http://schemas.openxmlformats.org/officeDocument/2006/relationships/hyperlink" Target="https://dictionary.cambridge.org/dictionary/english/business" TargetMode="External"/><Relationship Id="rId5" Type="http://schemas.openxmlformats.org/officeDocument/2006/relationships/hyperlink" Target="https://dictionary.cambridge.org/dictionary/english/society" TargetMode="External"/><Relationship Id="rId15" Type="http://schemas.openxmlformats.org/officeDocument/2006/relationships/hyperlink" Target="https://dictionary.cambridge.org/dictionary/english/law" TargetMode="External"/><Relationship Id="rId10" Type="http://schemas.openxmlformats.org/officeDocument/2006/relationships/hyperlink" Target="https://dictionary.cambridge.org/dictionary/english/life" TargetMode="External"/><Relationship Id="rId19" Type="http://schemas.openxmlformats.org/officeDocument/2006/relationships/hyperlink" Target="https://dictionary.cambridge.org/dictionary/english/accepted" TargetMode="External"/><Relationship Id="rId4" Type="http://schemas.openxmlformats.org/officeDocument/2006/relationships/hyperlink" Target="https://dictionary.cambridge.org/dictionary/english/order" TargetMode="External"/><Relationship Id="rId9" Type="http://schemas.openxmlformats.org/officeDocument/2006/relationships/hyperlink" Target="https://dictionary.cambridge.org/dictionary/english/social" TargetMode="External"/><Relationship Id="rId14" Type="http://schemas.openxmlformats.org/officeDocument/2006/relationships/hyperlink" Target="https://dictionary.cambridge.org/dictionary/english/peopl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merriam-webster.com/dictionary/sovereign"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3056"/>
            <a:ext cx="13004800" cy="5066116"/>
          </a:xfrm>
          <a:prstGeom prst="rect">
            <a:avLst/>
          </a:prstGeom>
        </p:spPr>
      </p:pic>
      <p:sp>
        <p:nvSpPr>
          <p:cNvPr id="135" name="Shape 135"/>
          <p:cNvSpPr>
            <a:spLocks noGrp="1"/>
          </p:cNvSpPr>
          <p:nvPr>
            <p:ph type="title"/>
          </p:nvPr>
        </p:nvSpPr>
        <p:spPr>
          <a:xfrm>
            <a:off x="1341327" y="7017486"/>
            <a:ext cx="6335380" cy="1759543"/>
          </a:xfrm>
          <a:prstGeom prst="rect">
            <a:avLst/>
          </a:prstGeom>
        </p:spPr>
        <p:txBody>
          <a:bodyPr>
            <a:normAutofit/>
          </a:bodyPr>
          <a:lstStyle>
            <a:lvl1pPr defTabSz="455675">
              <a:spcBef>
                <a:spcPts val="1200"/>
              </a:spcBef>
              <a:defRPr sz="5460">
                <a:latin typeface="Bodoni SvtyTwo ITC TT-Bold"/>
                <a:ea typeface="Bodoni SvtyTwo ITC TT-Bold"/>
                <a:cs typeface="Bodoni SvtyTwo ITC TT-Bold"/>
                <a:sym typeface="Bodoni SvtyTwo ITC TT-Bold"/>
              </a:defRPr>
            </a:lvl1pPr>
          </a:lstStyle>
          <a:p>
            <a:r>
              <a:rPr lang="en-GB" sz="6000" b="1" dirty="0">
                <a:solidFill>
                  <a:srgbClr val="C00000"/>
                </a:solidFill>
              </a:rPr>
              <a:t>Energy Law: </a:t>
            </a:r>
            <a:br>
              <a:rPr lang="en-GB" sz="6000" b="1" dirty="0">
                <a:solidFill>
                  <a:srgbClr val="C00000"/>
                </a:solidFill>
              </a:rPr>
            </a:br>
            <a:r>
              <a:rPr lang="en-GB" sz="6000" b="1" dirty="0">
                <a:solidFill>
                  <a:srgbClr val="C00000"/>
                </a:solidFill>
              </a:rPr>
              <a:t>EU Energy Law (1)</a:t>
            </a:r>
            <a:endParaRPr lang="en-GB" sz="6000" dirty="0">
              <a:solidFill>
                <a:srgbClr val="C00000"/>
              </a:solidFill>
            </a:endParaRPr>
          </a:p>
        </p:txBody>
      </p:sp>
      <p:sp>
        <p:nvSpPr>
          <p:cNvPr id="8" name="Shape 135"/>
          <p:cNvSpPr txBox="1">
            <a:spLocks/>
          </p:cNvSpPr>
          <p:nvPr/>
        </p:nvSpPr>
        <p:spPr>
          <a:xfrm>
            <a:off x="8612370" y="7017486"/>
            <a:ext cx="3912783" cy="17595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lnSpcReduction="10000"/>
          </a:bodyPr>
          <a:lstStyle>
            <a:lvl1pPr marL="0" marR="0" indent="0" algn="l" defTabSz="455675" rtl="0" latinLnBrk="0">
              <a:lnSpc>
                <a:spcPct val="90000"/>
              </a:lnSpc>
              <a:spcBef>
                <a:spcPts val="1200"/>
              </a:spcBef>
              <a:spcAft>
                <a:spcPts val="0"/>
              </a:spcAft>
              <a:buClrTx/>
              <a:buSzTx/>
              <a:buFontTx/>
              <a:buNone/>
              <a:tabLst/>
              <a:defRPr sz="5460" b="0" i="0" u="none" strike="noStrike" cap="none" spc="0" baseline="0">
                <a:ln>
                  <a:noFill/>
                </a:ln>
                <a:solidFill>
                  <a:srgbClr val="D93E2B"/>
                </a:solidFill>
                <a:uFillTx/>
                <a:latin typeface="Bodoni SvtyTwo ITC TT-Bold"/>
                <a:ea typeface="Bodoni SvtyTwo ITC TT-Bold"/>
                <a:cs typeface="Bodoni SvtyTwo ITC TT-Bold"/>
                <a:sym typeface="Bodoni SvtyTwo ITC TT-Bold"/>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a:lstStyle>
          <a:p>
            <a:pPr hangingPunct="1"/>
            <a:r>
              <a:rPr lang="en-GB" sz="4000" b="1" dirty="0">
                <a:solidFill>
                  <a:srgbClr val="C00000"/>
                </a:solidFill>
              </a:rPr>
              <a:t>Masaryk University</a:t>
            </a:r>
          </a:p>
          <a:p>
            <a:pPr hangingPunct="1"/>
            <a:r>
              <a:rPr lang="en-GB" sz="4000" b="1" dirty="0">
                <a:solidFill>
                  <a:srgbClr val="C00000"/>
                </a:solidFill>
              </a:rPr>
              <a:t>Spring  2020</a:t>
            </a:r>
            <a:endParaRPr lang="en-GB" sz="4000" dirty="0">
              <a:solidFill>
                <a:srgbClr val="C0000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International Law</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algn="just"/>
            <a:r>
              <a:rPr lang="en-GB" sz="2800" b="1" dirty="0"/>
              <a:t>International treaties and organizations</a:t>
            </a:r>
          </a:p>
          <a:p>
            <a:pPr algn="just"/>
            <a:r>
              <a:rPr lang="en-GB" sz="2800" b="1" dirty="0"/>
              <a:t>International treaties heavily influence energy policy adopted at the national level.  </a:t>
            </a:r>
          </a:p>
          <a:p>
            <a:pPr algn="just"/>
            <a:r>
              <a:rPr lang="en-GB" sz="2800" dirty="0"/>
              <a:t>EXAMPLE: International obligations arising from the Kyoto Protocol/Paris Agreement have been translated into national legislation aimed at reducing greenhouse gas emissions, promotion of renewable energy sources. </a:t>
            </a:r>
          </a:p>
          <a:p>
            <a:pPr algn="just"/>
            <a:r>
              <a:rPr lang="en-GB" sz="2800" b="1" dirty="0"/>
              <a:t>WTO Treaties </a:t>
            </a:r>
            <a:r>
              <a:rPr lang="en-GB" sz="2800" dirty="0"/>
              <a:t>(The General Agreement on Tariffs and Trade, The General Agreement on Trade in Services)</a:t>
            </a:r>
          </a:p>
          <a:p>
            <a:pPr algn="just"/>
            <a:r>
              <a:rPr lang="en-GB" sz="2800" b="1" dirty="0"/>
              <a:t>International Investment Agreements </a:t>
            </a:r>
            <a:r>
              <a:rPr lang="en-GB" sz="2800" dirty="0"/>
              <a:t>(bilateral, multilateral).</a:t>
            </a:r>
            <a:endParaRPr lang="en-GB" sz="2800" b="1" dirty="0"/>
          </a:p>
          <a:p>
            <a:pPr algn="just"/>
            <a:endParaRPr lang="en-GB" sz="2800" dirty="0"/>
          </a:p>
        </p:txBody>
      </p:sp>
    </p:spTree>
    <p:extLst>
      <p:ext uri="{BB962C8B-B14F-4D97-AF65-F5344CB8AC3E}">
        <p14:creationId xmlns:p14="http://schemas.microsoft.com/office/powerpoint/2010/main" val="19926184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International Law</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algn="just"/>
            <a:r>
              <a:rPr lang="en-GB" sz="2400" dirty="0"/>
              <a:t>Vienna Convention for the Protection of the Ozone Layer (Vienna, 22 March 1985). </a:t>
            </a:r>
          </a:p>
          <a:p>
            <a:pPr algn="just"/>
            <a:r>
              <a:rPr lang="en-GB" sz="2400" dirty="0"/>
              <a:t>Montreal Protocol on Substances that Deplete the Ozone Layer (Montreal, 16 September 1987). </a:t>
            </a:r>
          </a:p>
          <a:p>
            <a:pPr algn="just"/>
            <a:r>
              <a:rPr lang="en-GB" sz="2400" dirty="0"/>
              <a:t>United Nations Framework Convention on Climate Change (Rio, 9 May 1992). </a:t>
            </a:r>
          </a:p>
          <a:p>
            <a:pPr algn="just"/>
            <a:r>
              <a:rPr lang="en-GB" sz="2400" dirty="0"/>
              <a:t>Kyoto Protocol to the United Nations Framework Convention on Climate Change (Kyoto, 11 December 1977).</a:t>
            </a:r>
          </a:p>
          <a:p>
            <a:pPr algn="just"/>
            <a:r>
              <a:rPr lang="en-GB" sz="2400" dirty="0"/>
              <a:t>Paris Agreement (2015).</a:t>
            </a:r>
          </a:p>
          <a:p>
            <a:pPr algn="just"/>
            <a:r>
              <a:rPr lang="en-GB" sz="2400" dirty="0"/>
              <a:t>Aarhus Convention on Access to Information, Public Participation in Decision-making and Access to Justice in Environmental Matters (Aarhus, 25 June 1988). </a:t>
            </a:r>
          </a:p>
          <a:p>
            <a:pPr algn="just"/>
            <a:r>
              <a:rPr lang="en-GB" sz="2400" dirty="0"/>
              <a:t>Convention on Environmental Impact Assessment in a Transboundary Context (Espoo, 25 February 1991). </a:t>
            </a:r>
          </a:p>
        </p:txBody>
      </p:sp>
    </p:spTree>
    <p:extLst>
      <p:ext uri="{BB962C8B-B14F-4D97-AF65-F5344CB8AC3E}">
        <p14:creationId xmlns:p14="http://schemas.microsoft.com/office/powerpoint/2010/main" val="14171789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508000" y="4107505"/>
            <a:ext cx="11988800" cy="1219200"/>
          </a:xfrm>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NATIONAL LAW dimension</a:t>
            </a:r>
          </a:p>
        </p:txBody>
      </p:sp>
    </p:spTree>
    <p:extLst>
      <p:ext uri="{BB962C8B-B14F-4D97-AF65-F5344CB8AC3E}">
        <p14:creationId xmlns:p14="http://schemas.microsoft.com/office/powerpoint/2010/main" val="51969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National Law</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algn="just"/>
            <a:r>
              <a:rPr lang="en-GB" dirty="0"/>
              <a:t>There are different </a:t>
            </a:r>
            <a:r>
              <a:rPr lang="en-GB" b="1" dirty="0"/>
              <a:t>approaches towards energy regulation</a:t>
            </a:r>
            <a:r>
              <a:rPr lang="en-GB" dirty="0"/>
              <a:t> in the domestic realm which can – depending upon the circumstances.</a:t>
            </a:r>
            <a:endParaRPr lang="en-GB" sz="2800" b="1" dirty="0"/>
          </a:p>
        </p:txBody>
      </p:sp>
    </p:spTree>
    <p:extLst>
      <p:ext uri="{BB962C8B-B14F-4D97-AF65-F5344CB8AC3E}">
        <p14:creationId xmlns:p14="http://schemas.microsoft.com/office/powerpoint/2010/main" val="14473084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National Law</a:t>
            </a:r>
          </a:p>
        </p:txBody>
      </p:sp>
      <p:sp>
        <p:nvSpPr>
          <p:cNvPr id="139" name="Shape 139"/>
          <p:cNvSpPr>
            <a:spLocks noGrp="1"/>
          </p:cNvSpPr>
          <p:nvPr>
            <p:ph type="body" idx="1"/>
          </p:nvPr>
        </p:nvSpPr>
        <p:spPr>
          <a:xfrm>
            <a:off x="508000" y="2616200"/>
            <a:ext cx="11988800" cy="6625534"/>
          </a:xfrm>
          <a:prstGeom prst="rect">
            <a:avLst/>
          </a:prstGeom>
        </p:spPr>
        <p:txBody>
          <a:bodyPr>
            <a:normAutofit fontScale="85000" lnSpcReduction="20000"/>
          </a:bodyPr>
          <a:lstStyle/>
          <a:p>
            <a:pPr marL="0" indent="0" algn="just">
              <a:buNone/>
            </a:pPr>
            <a:r>
              <a:rPr lang="en-GB" sz="2800" dirty="0"/>
              <a:t>There are 4 main elements having significant impact on national energy law.</a:t>
            </a:r>
          </a:p>
          <a:p>
            <a:pPr marL="0" indent="0" algn="just">
              <a:buNone/>
            </a:pPr>
            <a:r>
              <a:rPr lang="en-GB" sz="2800" b="1" i="1" dirty="0"/>
              <a:t>The aim of Government Policy</a:t>
            </a:r>
          </a:p>
          <a:p>
            <a:pPr algn="just"/>
            <a:r>
              <a:rPr lang="en-GB" sz="2800" b="1" dirty="0"/>
              <a:t>Germany:</a:t>
            </a:r>
            <a:r>
              <a:rPr lang="en-GB" sz="2800" dirty="0"/>
              <a:t> With the election of Angela Merkel’s government in 2005, energy policy in Germany changed. The energy policy promoted by her party and government involved a significant emphasis on renewable energy development and the closure of nuclear energy plants—which did receive an impetus after the Fukushima accident in Japan in 2011. </a:t>
            </a:r>
          </a:p>
          <a:p>
            <a:pPr algn="just"/>
            <a:r>
              <a:rPr lang="en-GB" sz="2800" b="1" dirty="0"/>
              <a:t>The United Kingdom: </a:t>
            </a:r>
            <a:r>
              <a:rPr lang="en-GB" sz="2800" dirty="0"/>
              <a:t>The indecision of the UK coalition government elected in May 2010 has delayed new investment in the UK energy sector. It took the first few years of the government for both parties (the Conservatives and the Liberal Democrats) to agree a way forward. This indecision has reduced the interest from investors in the UK energy sector, and there has been little interest in developing new energy infrastructure. </a:t>
            </a:r>
          </a:p>
          <a:p>
            <a:pPr algn="just"/>
            <a:r>
              <a:rPr lang="en-GB" sz="2800" b="1" dirty="0"/>
              <a:t>France:</a:t>
            </a:r>
            <a:r>
              <a:rPr lang="en-GB" sz="2800" dirty="0"/>
              <a:t> Since the election of Francois Hollande of the French socialist party as president of France in May 2012, French energy policy has changed. The previous dominance of nuclear energy within the French energy policy is being reduced and a new emphasis has been placed on renewable energy development, with a planned limit on the use of nuclear energy to 50 per cent of the country’s energy mix by 2025.</a:t>
            </a:r>
            <a:endParaRPr lang="en-GB" sz="2800" b="1" dirty="0"/>
          </a:p>
          <a:p>
            <a:pPr algn="just"/>
            <a:endParaRPr lang="en-GB" sz="2800" dirty="0"/>
          </a:p>
        </p:txBody>
      </p:sp>
    </p:spTree>
    <p:extLst>
      <p:ext uri="{BB962C8B-B14F-4D97-AF65-F5344CB8AC3E}">
        <p14:creationId xmlns:p14="http://schemas.microsoft.com/office/powerpoint/2010/main" val="38342788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National Law</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marL="0" indent="0" algn="just">
              <a:buNone/>
            </a:pPr>
            <a:r>
              <a:rPr lang="en-GB" sz="2400" dirty="0"/>
              <a:t>There are 4 main elements having significant impact on national energy law.</a:t>
            </a:r>
          </a:p>
          <a:p>
            <a:pPr marL="0" indent="0" algn="just">
              <a:buNone/>
            </a:pPr>
            <a:r>
              <a:rPr lang="en-GB" sz="2400" b="1" i="1" dirty="0"/>
              <a:t>Availability of Finance</a:t>
            </a:r>
          </a:p>
          <a:p>
            <a:pPr lvl="1" algn="just"/>
            <a:r>
              <a:rPr lang="en-GB" sz="2400" dirty="0"/>
              <a:t>Obtaining finance for a project has become increasingly difficult and investors are looking for a guaranteed return on their investment.</a:t>
            </a:r>
          </a:p>
          <a:p>
            <a:pPr lvl="1" algn="just"/>
            <a:r>
              <a:rPr lang="en-GB" sz="2400" b="1" dirty="0"/>
              <a:t>Energy projects are traditionally viewed as risky </a:t>
            </a:r>
            <a:r>
              <a:rPr lang="en-GB" sz="2400" dirty="0"/>
              <a:t>due to long construction times, long planning processes. In a time of recession, investors look for  more secure projects. There have been many cases where investors have pulled out from completing major energy projects. </a:t>
            </a:r>
          </a:p>
          <a:p>
            <a:pPr algn="just"/>
            <a:endParaRPr lang="en-GB" sz="2800" dirty="0"/>
          </a:p>
        </p:txBody>
      </p:sp>
    </p:spTree>
    <p:extLst>
      <p:ext uri="{BB962C8B-B14F-4D97-AF65-F5344CB8AC3E}">
        <p14:creationId xmlns:p14="http://schemas.microsoft.com/office/powerpoint/2010/main" val="50413227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National Law</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marL="0" indent="0" algn="just">
              <a:buNone/>
            </a:pPr>
            <a:r>
              <a:rPr lang="en-GB" sz="2400" dirty="0"/>
              <a:t>There are 4 main elements having significant impact on national energy law.</a:t>
            </a:r>
          </a:p>
          <a:p>
            <a:pPr marL="0" indent="0" algn="just">
              <a:buNone/>
            </a:pPr>
            <a:r>
              <a:rPr lang="en-GB" sz="2400" b="1" i="1" dirty="0"/>
              <a:t>Availability of Technology</a:t>
            </a:r>
          </a:p>
          <a:p>
            <a:pPr lvl="1" algn="just"/>
            <a:r>
              <a:rPr lang="en-GB" sz="2400" dirty="0"/>
              <a:t>Advances in the technology for wind turbines and solar energy are having a major impact in many countries. This has resulted in many countries changing their energy law in part to capture these technological benefits from more efficient technology. </a:t>
            </a:r>
          </a:p>
          <a:p>
            <a:pPr lvl="1" algn="just"/>
            <a:r>
              <a:rPr lang="en-GB" sz="2400" dirty="0"/>
              <a:t>EXAMPLE: shale gas/renewables </a:t>
            </a:r>
          </a:p>
        </p:txBody>
      </p:sp>
    </p:spTree>
    <p:extLst>
      <p:ext uri="{BB962C8B-B14F-4D97-AF65-F5344CB8AC3E}">
        <p14:creationId xmlns:p14="http://schemas.microsoft.com/office/powerpoint/2010/main" val="354669447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National Law</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marL="0" indent="0" algn="just">
              <a:buNone/>
            </a:pPr>
            <a:r>
              <a:rPr lang="en-GB" sz="2400" dirty="0"/>
              <a:t>There are 4 main elements having significant impact on national energy law.</a:t>
            </a:r>
          </a:p>
          <a:p>
            <a:pPr marL="0" indent="0" algn="just">
              <a:buNone/>
            </a:pPr>
            <a:r>
              <a:rPr lang="en-GB" sz="2400" b="1" i="1" dirty="0"/>
              <a:t>Societal preferences</a:t>
            </a:r>
          </a:p>
          <a:p>
            <a:pPr lvl="1" algn="just"/>
            <a:r>
              <a:rPr lang="en-GB" sz="2400" dirty="0"/>
              <a:t>Different countries have different societal structures which contribute in part to different societal preferences. In many countries, this emanates from how the culture developed over time. </a:t>
            </a:r>
          </a:p>
          <a:p>
            <a:pPr lvl="1" algn="just"/>
            <a:r>
              <a:rPr lang="en-GB" sz="2400" b="1" dirty="0"/>
              <a:t>EXAMPLE</a:t>
            </a:r>
            <a:r>
              <a:rPr lang="en-GB" sz="2400" dirty="0"/>
              <a:t>: Ireland has a very anti-nuclear stance. The UK/France population views nuclear energy as part of the UK/France energy mix. In Denmark, there has been cross-party political support for the development of wind energy since 1970s. In the USA, certain states have a culture that has developed around their coal-mining industry.</a:t>
            </a:r>
          </a:p>
        </p:txBody>
      </p:sp>
    </p:spTree>
    <p:extLst>
      <p:ext uri="{BB962C8B-B14F-4D97-AF65-F5344CB8AC3E}">
        <p14:creationId xmlns:p14="http://schemas.microsoft.com/office/powerpoint/2010/main" val="32231202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508000" y="4107505"/>
            <a:ext cx="11988800" cy="1219200"/>
          </a:xfrm>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NATIONAL LAW dimension</a:t>
            </a:r>
          </a:p>
        </p:txBody>
      </p:sp>
    </p:spTree>
    <p:extLst>
      <p:ext uri="{BB962C8B-B14F-4D97-AF65-F5344CB8AC3E}">
        <p14:creationId xmlns:p14="http://schemas.microsoft.com/office/powerpoint/2010/main" val="208738870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Constitutional Law/Human Rights</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algn="just"/>
            <a:r>
              <a:rPr lang="en-GB" sz="2000" b="1" dirty="0"/>
              <a:t>A branch of the public law of a state which treats of the organization and frame of government, the organs and powers of sovereignty, the distribution of political and governmental authorities and functions, the fundamental principles which are to regulate the relations of government and subject</a:t>
            </a:r>
            <a:r>
              <a:rPr lang="en-GB" sz="2000" dirty="0"/>
              <a:t>, and which prescribes generally the plan and method according to which the public affairs of the state are to be administered.</a:t>
            </a:r>
          </a:p>
          <a:p>
            <a:pPr algn="just"/>
            <a:r>
              <a:rPr lang="en-GB" sz="2000" b="1" dirty="0"/>
              <a:t>Charters of fundamental rights and freedoms </a:t>
            </a:r>
            <a:r>
              <a:rPr lang="en-GB" sz="2000" dirty="0"/>
              <a:t>are often  considered as a part of the constitutional order.</a:t>
            </a:r>
          </a:p>
          <a:p>
            <a:pPr algn="just"/>
            <a:r>
              <a:rPr lang="en-GB" sz="2000" b="1" dirty="0"/>
              <a:t>Role of constitutional courts</a:t>
            </a:r>
            <a:r>
              <a:rPr lang="en-GB" sz="2000" dirty="0"/>
              <a:t> in protecting the fundamental </a:t>
            </a:r>
            <a:r>
              <a:rPr lang="en-GB" sz="2000" b="1" dirty="0"/>
              <a:t>human rights</a:t>
            </a:r>
            <a:r>
              <a:rPr lang="en-GB" sz="2000" dirty="0"/>
              <a:t> of individuals.</a:t>
            </a:r>
          </a:p>
        </p:txBody>
      </p:sp>
    </p:spTree>
    <p:extLst>
      <p:ext uri="{BB962C8B-B14F-4D97-AF65-F5344CB8AC3E}">
        <p14:creationId xmlns:p14="http://schemas.microsoft.com/office/powerpoint/2010/main" val="16880865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Law</a:t>
            </a:r>
          </a:p>
        </p:txBody>
      </p:sp>
      <p:sp>
        <p:nvSpPr>
          <p:cNvPr id="139" name="Shape 139"/>
          <p:cNvSpPr>
            <a:spLocks noGrp="1"/>
          </p:cNvSpPr>
          <p:nvPr>
            <p:ph type="body" idx="1"/>
          </p:nvPr>
        </p:nvSpPr>
        <p:spPr>
          <a:xfrm>
            <a:off x="508000" y="2616200"/>
            <a:ext cx="11988800" cy="6625534"/>
          </a:xfrm>
          <a:prstGeom prst="rect">
            <a:avLst/>
          </a:prstGeom>
        </p:spPr>
        <p:txBody>
          <a:bodyPr>
            <a:normAutofit lnSpcReduction="10000"/>
          </a:bodyPr>
          <a:lstStyle/>
          <a:p>
            <a:pPr marL="0" indent="0" algn="just">
              <a:buNone/>
            </a:pPr>
            <a:r>
              <a:rPr lang="en-GB" sz="2800" b="1" dirty="0"/>
              <a:t>Oxford definition: </a:t>
            </a:r>
            <a:r>
              <a:rPr lang="en-GB" sz="2800" dirty="0"/>
              <a:t>a </a:t>
            </a:r>
            <a:r>
              <a:rPr lang="en-GB" sz="2800" dirty="0">
                <a:hlinkClick r:id="rId2" tooltip="rule">
                  <a:extLst>
                    <a:ext uri="{A12FA001-AC4F-418D-AE19-62706E023703}">
                      <ahyp:hlinkClr xmlns:ahyp="http://schemas.microsoft.com/office/drawing/2018/hyperlinkcolor" val="tx"/>
                    </a:ext>
                  </a:extLst>
                </a:hlinkClick>
              </a:rPr>
              <a:t>rule</a:t>
            </a:r>
            <a:r>
              <a:rPr lang="en-GB" sz="2800" dirty="0"/>
              <a:t>, made by a </a:t>
            </a:r>
            <a:r>
              <a:rPr lang="en-GB" sz="2800" dirty="0">
                <a:hlinkClick r:id="rId3" tooltip="government">
                  <a:extLst>
                    <a:ext uri="{A12FA001-AC4F-418D-AE19-62706E023703}">
                      <ahyp:hlinkClr xmlns:ahyp="http://schemas.microsoft.com/office/drawing/2018/hyperlinkcolor" val="tx"/>
                    </a:ext>
                  </a:extLst>
                </a:hlinkClick>
              </a:rPr>
              <a:t>government</a:t>
            </a:r>
            <a:r>
              <a:rPr lang="en-GB" sz="2800" dirty="0"/>
              <a:t>, that is used to </a:t>
            </a:r>
            <a:r>
              <a:rPr lang="en-GB" sz="2800" dirty="0">
                <a:hlinkClick r:id="rId4" tooltip="order">
                  <a:extLst>
                    <a:ext uri="{A12FA001-AC4F-418D-AE19-62706E023703}">
                      <ahyp:hlinkClr xmlns:ahyp="http://schemas.microsoft.com/office/drawing/2018/hyperlinkcolor" val="tx"/>
                    </a:ext>
                  </a:extLst>
                </a:hlinkClick>
              </a:rPr>
              <a:t>order</a:t>
            </a:r>
            <a:r>
              <a:rPr lang="en-GB" sz="2800" dirty="0"/>
              <a:t> the way in which a </a:t>
            </a:r>
            <a:r>
              <a:rPr lang="en-GB" sz="2800" dirty="0">
                <a:hlinkClick r:id="rId5" tooltip="society">
                  <a:extLst>
                    <a:ext uri="{A12FA001-AC4F-418D-AE19-62706E023703}">
                      <ahyp:hlinkClr xmlns:ahyp="http://schemas.microsoft.com/office/drawing/2018/hyperlinkcolor" val="tx"/>
                    </a:ext>
                  </a:extLst>
                </a:hlinkClick>
              </a:rPr>
              <a:t>society</a:t>
            </a:r>
            <a:r>
              <a:rPr lang="en-GB" sz="2800" dirty="0"/>
              <a:t> </a:t>
            </a:r>
            <a:r>
              <a:rPr lang="en-GB" sz="2800" dirty="0">
                <a:hlinkClick r:id="rId6" tooltip="behaves">
                  <a:extLst>
                    <a:ext uri="{A12FA001-AC4F-418D-AE19-62706E023703}">
                      <ahyp:hlinkClr xmlns:ahyp="http://schemas.microsoft.com/office/drawing/2018/hyperlinkcolor" val="tx"/>
                    </a:ext>
                  </a:extLst>
                </a:hlinkClick>
              </a:rPr>
              <a:t>behaves</a:t>
            </a:r>
            <a:r>
              <a:rPr lang="en-GB" sz="2800" dirty="0"/>
              <a:t>. Law and </a:t>
            </a:r>
            <a:r>
              <a:rPr lang="en-GB" sz="2800" dirty="0">
                <a:hlinkClick r:id="rId4" tooltip="order">
                  <a:extLst>
                    <a:ext uri="{A12FA001-AC4F-418D-AE19-62706E023703}">
                      <ahyp:hlinkClr xmlns:ahyp="http://schemas.microsoft.com/office/drawing/2018/hyperlinkcolor" val="tx"/>
                    </a:ext>
                  </a:extLst>
                </a:hlinkClick>
              </a:rPr>
              <a:t>order</a:t>
            </a:r>
            <a:r>
              <a:rPr lang="en-GB" sz="2800" dirty="0"/>
              <a:t> is the </a:t>
            </a:r>
            <a:r>
              <a:rPr lang="en-GB" sz="2800" dirty="0">
                <a:hlinkClick r:id="rId7" tooltip="condition">
                  <a:extLst>
                    <a:ext uri="{A12FA001-AC4F-418D-AE19-62706E023703}">
                      <ahyp:hlinkClr xmlns:ahyp="http://schemas.microsoft.com/office/drawing/2018/hyperlinkcolor" val="tx"/>
                    </a:ext>
                  </a:extLst>
                </a:hlinkClick>
              </a:rPr>
              <a:t>condition</a:t>
            </a:r>
            <a:r>
              <a:rPr lang="en-GB" sz="2800" dirty="0"/>
              <a:t> of a </a:t>
            </a:r>
            <a:r>
              <a:rPr lang="en-GB" sz="2800" dirty="0">
                <a:hlinkClick r:id="rId5" tooltip="society">
                  <a:extLst>
                    <a:ext uri="{A12FA001-AC4F-418D-AE19-62706E023703}">
                      <ahyp:hlinkClr xmlns:ahyp="http://schemas.microsoft.com/office/drawing/2018/hyperlinkcolor" val="tx"/>
                    </a:ext>
                  </a:extLst>
                </a:hlinkClick>
              </a:rPr>
              <a:t>society</a:t>
            </a:r>
            <a:r>
              <a:rPr lang="en-GB" sz="2800" dirty="0"/>
              <a:t> in which laws are </a:t>
            </a:r>
            <a:r>
              <a:rPr lang="en-GB" sz="2800" dirty="0">
                <a:hlinkClick r:id="rId8" tooltip="obeyed">
                  <a:extLst>
                    <a:ext uri="{A12FA001-AC4F-418D-AE19-62706E023703}">
                      <ahyp:hlinkClr xmlns:ahyp="http://schemas.microsoft.com/office/drawing/2018/hyperlinkcolor" val="tx"/>
                    </a:ext>
                  </a:extLst>
                </a:hlinkClick>
              </a:rPr>
              <a:t>obeyed</a:t>
            </a:r>
            <a:r>
              <a:rPr lang="en-GB" sz="2800" dirty="0"/>
              <a:t>, and </a:t>
            </a:r>
            <a:r>
              <a:rPr lang="en-GB" sz="2800" dirty="0">
                <a:hlinkClick r:id="rId9" tooltip="social">
                  <a:extLst>
                    <a:ext uri="{A12FA001-AC4F-418D-AE19-62706E023703}">
                      <ahyp:hlinkClr xmlns:ahyp="http://schemas.microsoft.com/office/drawing/2018/hyperlinkcolor" val="tx"/>
                    </a:ext>
                  </a:extLst>
                </a:hlinkClick>
              </a:rPr>
              <a:t>social</a:t>
            </a:r>
            <a:r>
              <a:rPr lang="en-GB" sz="2800" dirty="0"/>
              <a:t> </a:t>
            </a:r>
            <a:r>
              <a:rPr lang="en-GB" sz="2800" dirty="0">
                <a:hlinkClick r:id="rId10" tooltip="life">
                  <a:extLst>
                    <a:ext uri="{A12FA001-AC4F-418D-AE19-62706E023703}">
                      <ahyp:hlinkClr xmlns:ahyp="http://schemas.microsoft.com/office/drawing/2018/hyperlinkcolor" val="tx"/>
                    </a:ext>
                  </a:extLst>
                </a:hlinkClick>
              </a:rPr>
              <a:t>life</a:t>
            </a:r>
            <a:r>
              <a:rPr lang="en-GB" sz="2800" dirty="0"/>
              <a:t> and </a:t>
            </a:r>
            <a:r>
              <a:rPr lang="en-GB" sz="2800" dirty="0">
                <a:hlinkClick r:id="rId11" tooltip="business">
                  <a:extLst>
                    <a:ext uri="{A12FA001-AC4F-418D-AE19-62706E023703}">
                      <ahyp:hlinkClr xmlns:ahyp="http://schemas.microsoft.com/office/drawing/2018/hyperlinkcolor" val="tx"/>
                    </a:ext>
                  </a:extLst>
                </a:hlinkClick>
              </a:rPr>
              <a:t>business</a:t>
            </a:r>
            <a:r>
              <a:rPr lang="en-GB" sz="2800" dirty="0"/>
              <a:t> go on in an </a:t>
            </a:r>
            <a:r>
              <a:rPr lang="en-GB" sz="2800" dirty="0">
                <a:hlinkClick r:id="rId12" tooltip="organized">
                  <a:extLst>
                    <a:ext uri="{A12FA001-AC4F-418D-AE19-62706E023703}">
                      <ahyp:hlinkClr xmlns:ahyp="http://schemas.microsoft.com/office/drawing/2018/hyperlinkcolor" val="tx"/>
                    </a:ext>
                  </a:extLst>
                </a:hlinkClick>
              </a:rPr>
              <a:t>organized</a:t>
            </a:r>
            <a:r>
              <a:rPr lang="en-GB" sz="2800" dirty="0"/>
              <a:t> way.</a:t>
            </a:r>
          </a:p>
          <a:p>
            <a:r>
              <a:rPr lang="en-GB" b="1" dirty="0"/>
              <a:t>What makes LAW different from other normative systems?</a:t>
            </a:r>
            <a:endParaRPr lang="en-GB" dirty="0"/>
          </a:p>
          <a:p>
            <a:pPr lvl="2"/>
            <a:r>
              <a:rPr lang="en-GB" dirty="0"/>
              <a:t>Adopted by a state (legislative body)</a:t>
            </a:r>
          </a:p>
          <a:p>
            <a:pPr lvl="2"/>
            <a:r>
              <a:rPr lang="en-GB" dirty="0"/>
              <a:t>Legally binding    </a:t>
            </a:r>
          </a:p>
          <a:p>
            <a:pPr lvl="2"/>
            <a:r>
              <a:rPr lang="en-GB" dirty="0"/>
              <a:t>Law enforcement (the </a:t>
            </a:r>
            <a:r>
              <a:rPr lang="en-GB" dirty="0">
                <a:hlinkClick r:id="rId13" tooltip="process">
                  <a:extLst>
                    <a:ext uri="{A12FA001-AC4F-418D-AE19-62706E023703}">
                      <ahyp:hlinkClr xmlns:ahyp="http://schemas.microsoft.com/office/drawing/2018/hyperlinkcolor" val="tx"/>
                    </a:ext>
                  </a:extLst>
                </a:hlinkClick>
              </a:rPr>
              <a:t>process</a:t>
            </a:r>
            <a:r>
              <a:rPr lang="en-GB" dirty="0"/>
              <a:t> of making </a:t>
            </a:r>
            <a:r>
              <a:rPr lang="en-GB" dirty="0">
                <a:hlinkClick r:id="rId14" tooltip="people">
                  <a:extLst>
                    <a:ext uri="{A12FA001-AC4F-418D-AE19-62706E023703}">
                      <ahyp:hlinkClr xmlns:ahyp="http://schemas.microsoft.com/office/drawing/2018/hyperlinkcolor" val="tx"/>
                    </a:ext>
                  </a:extLst>
                </a:hlinkClick>
              </a:rPr>
              <a:t>people</a:t>
            </a:r>
            <a:r>
              <a:rPr lang="en-GB" dirty="0"/>
              <a:t> </a:t>
            </a:r>
            <a:r>
              <a:rPr lang="en-GB" dirty="0">
                <a:hlinkClick r:id="rId8" tooltip="obey">
                  <a:extLst>
                    <a:ext uri="{A12FA001-AC4F-418D-AE19-62706E023703}">
                      <ahyp:hlinkClr xmlns:ahyp="http://schemas.microsoft.com/office/drawing/2018/hyperlinkcolor" val="tx"/>
                    </a:ext>
                  </a:extLst>
                </a:hlinkClick>
              </a:rPr>
              <a:t>obey</a:t>
            </a:r>
            <a:r>
              <a:rPr lang="en-GB" dirty="0"/>
              <a:t> a </a:t>
            </a:r>
            <a:r>
              <a:rPr lang="en-GB" dirty="0">
                <a:hlinkClick r:id="rId15" tooltip="law">
                  <a:extLst>
                    <a:ext uri="{A12FA001-AC4F-418D-AE19-62706E023703}">
                      <ahyp:hlinkClr xmlns:ahyp="http://schemas.microsoft.com/office/drawing/2018/hyperlinkcolor" val="tx"/>
                    </a:ext>
                  </a:extLst>
                </a:hlinkClick>
              </a:rPr>
              <a:t>law</a:t>
            </a:r>
            <a:r>
              <a:rPr lang="en-GB" dirty="0"/>
              <a:t> or </a:t>
            </a:r>
            <a:r>
              <a:rPr lang="en-GB" dirty="0">
                <a:hlinkClick r:id="rId2" tooltip="rule">
                  <a:extLst>
                    <a:ext uri="{A12FA001-AC4F-418D-AE19-62706E023703}">
                      <ahyp:hlinkClr xmlns:ahyp="http://schemas.microsoft.com/office/drawing/2018/hyperlinkcolor" val="tx"/>
                    </a:ext>
                  </a:extLst>
                </a:hlinkClick>
              </a:rPr>
              <a:t>rule</a:t>
            </a:r>
            <a:r>
              <a:rPr lang="en-GB" dirty="0"/>
              <a:t>, or making a </a:t>
            </a:r>
            <a:r>
              <a:rPr lang="en-GB" dirty="0">
                <a:hlinkClick r:id="rId16" tooltip="particular">
                  <a:extLst>
                    <a:ext uri="{A12FA001-AC4F-418D-AE19-62706E023703}">
                      <ahyp:hlinkClr xmlns:ahyp="http://schemas.microsoft.com/office/drawing/2018/hyperlinkcolor" val="tx"/>
                    </a:ext>
                  </a:extLst>
                </a:hlinkClick>
              </a:rPr>
              <a:t>particular</a:t>
            </a:r>
            <a:r>
              <a:rPr lang="en-GB" dirty="0"/>
              <a:t> </a:t>
            </a:r>
            <a:r>
              <a:rPr lang="en-GB" dirty="0">
                <a:hlinkClick r:id="rId17" tooltip="situation">
                  <a:extLst>
                    <a:ext uri="{A12FA001-AC4F-418D-AE19-62706E023703}">
                      <ahyp:hlinkClr xmlns:ahyp="http://schemas.microsoft.com/office/drawing/2018/hyperlinkcolor" val="tx"/>
                    </a:ext>
                  </a:extLst>
                </a:hlinkClick>
              </a:rPr>
              <a:t>situation</a:t>
            </a:r>
            <a:r>
              <a:rPr lang="en-GB" dirty="0"/>
              <a:t> </a:t>
            </a:r>
            <a:r>
              <a:rPr lang="en-GB" dirty="0">
                <a:hlinkClick r:id="rId18" tooltip="happen">
                  <a:extLst>
                    <a:ext uri="{A12FA001-AC4F-418D-AE19-62706E023703}">
                      <ahyp:hlinkClr xmlns:ahyp="http://schemas.microsoft.com/office/drawing/2018/hyperlinkcolor" val="tx"/>
                    </a:ext>
                  </a:extLst>
                </a:hlinkClick>
              </a:rPr>
              <a:t>happen</a:t>
            </a:r>
            <a:r>
              <a:rPr lang="en-GB" dirty="0"/>
              <a:t> or be </a:t>
            </a:r>
            <a:r>
              <a:rPr lang="en-GB" dirty="0">
                <a:hlinkClick r:id="rId19" tooltip="accepted">
                  <a:extLst>
                    <a:ext uri="{A12FA001-AC4F-418D-AE19-62706E023703}">
                      <ahyp:hlinkClr xmlns:ahyp="http://schemas.microsoft.com/office/drawing/2018/hyperlinkcolor" val="tx"/>
                    </a:ext>
                  </a:extLst>
                </a:hlinkClick>
              </a:rPr>
              <a:t>accepted</a:t>
            </a:r>
            <a:r>
              <a:rPr lang="en-GB" dirty="0"/>
              <a:t>)</a:t>
            </a:r>
          </a:p>
        </p:txBody>
      </p:sp>
    </p:spTree>
    <p:extLst>
      <p:ext uri="{BB962C8B-B14F-4D97-AF65-F5344CB8AC3E}">
        <p14:creationId xmlns:p14="http://schemas.microsoft.com/office/powerpoint/2010/main" val="73506408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Constitutional Law/Human Rights</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algn="just"/>
            <a:r>
              <a:rPr lang="en-GB" sz="2000" b="1" dirty="0"/>
              <a:t>Right to property (Charter of Fundamental Rights and Freedoms)</a:t>
            </a:r>
          </a:p>
          <a:p>
            <a:pPr algn="just"/>
            <a:r>
              <a:rPr lang="en-GB" sz="2000" dirty="0"/>
              <a:t>Everyone has the right to own property. Each owner’s property right shall have the same content and enjoy the same protection. </a:t>
            </a:r>
          </a:p>
          <a:p>
            <a:pPr algn="just"/>
            <a:r>
              <a:rPr lang="en-GB" sz="2000" dirty="0"/>
              <a:t>The law shall designate the property necessary for securing the needs of the entire society, the development of the national economy, and the public welfare, which may be owned exclusively by the state, a municipality, or by designated legal persons; the law may also provide that certain items of property may be owned exclusively by citizens or legal persons with their headquarters in the Czech and Slovak Federal Republic.</a:t>
            </a:r>
          </a:p>
          <a:p>
            <a:pPr algn="just"/>
            <a:r>
              <a:rPr lang="en-GB" sz="2000" dirty="0"/>
              <a:t>Expropriation or some other mandatory limitation upon property rights is permitted in the public interest, on the basis of law, and for compensation. Taxes and fees shall be levied only on the basis of law.</a:t>
            </a:r>
          </a:p>
        </p:txBody>
      </p:sp>
    </p:spTree>
    <p:extLst>
      <p:ext uri="{BB962C8B-B14F-4D97-AF65-F5344CB8AC3E}">
        <p14:creationId xmlns:p14="http://schemas.microsoft.com/office/powerpoint/2010/main" val="153415978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Constitutional Law/Human Rights</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algn="just"/>
            <a:r>
              <a:rPr lang="en-GB" sz="2000" b="1" dirty="0"/>
              <a:t>All people are free and equal in their dignity and rights (Charter of Fundamental Rights and Freedoms)</a:t>
            </a:r>
          </a:p>
          <a:p>
            <a:pPr algn="just"/>
            <a:r>
              <a:rPr lang="en-GB" sz="2000" dirty="0"/>
              <a:t>Everyone is guaranteed the enjoyment of her fundamental rights and basic freedoms without regard to gender, race, colour of skin, language, faith and religion, political or other conviction, national or social origin, membership in a national or ethnic minority, property, birth, or other status.</a:t>
            </a:r>
          </a:p>
        </p:txBody>
      </p:sp>
    </p:spTree>
    <p:extLst>
      <p:ext uri="{BB962C8B-B14F-4D97-AF65-F5344CB8AC3E}">
        <p14:creationId xmlns:p14="http://schemas.microsoft.com/office/powerpoint/2010/main" val="9523227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Constitutional Law/Human Rights</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algn="just"/>
            <a:r>
              <a:rPr lang="en-GB" sz="2000" b="1" dirty="0"/>
              <a:t>Right to a fair trial (Charter of Fundamental Rights and Freedoms)</a:t>
            </a:r>
          </a:p>
          <a:p>
            <a:pPr algn="just"/>
            <a:r>
              <a:rPr lang="en-GB" sz="2000" dirty="0"/>
              <a:t>Everyone may assert, through the prescribed procedure, her rights before an independent and impartial court or, in specified cases, before another body.</a:t>
            </a:r>
          </a:p>
        </p:txBody>
      </p:sp>
    </p:spTree>
    <p:extLst>
      <p:ext uri="{BB962C8B-B14F-4D97-AF65-F5344CB8AC3E}">
        <p14:creationId xmlns:p14="http://schemas.microsoft.com/office/powerpoint/2010/main" val="27428848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60129" y="584200"/>
            <a:ext cx="11704320" cy="1524000"/>
          </a:xfrm>
        </p:spPr>
        <p:txBody>
          <a:bodyPr>
            <a:noAutofit/>
          </a:bodyPr>
          <a:lstStyle/>
          <a:p>
            <a:r>
              <a:rPr lang="en-GB" sz="3200" dirty="0">
                <a:latin typeface="Cambria"/>
                <a:cs typeface="Cambria"/>
              </a:rPr>
              <a:t>Constitutional Law: Example (I.)</a:t>
            </a:r>
            <a:endParaRPr lang="en-US" sz="3200" b="1" dirty="0">
              <a:latin typeface="Times New Roman"/>
              <a:cs typeface="Times New Roman"/>
            </a:endParaRPr>
          </a:p>
        </p:txBody>
      </p:sp>
      <p:sp>
        <p:nvSpPr>
          <p:cNvPr id="2" name="Rectangle 1"/>
          <p:cNvSpPr/>
          <p:nvPr/>
        </p:nvSpPr>
        <p:spPr>
          <a:xfrm>
            <a:off x="460129" y="2733464"/>
            <a:ext cx="11704320" cy="3170099"/>
          </a:xfrm>
          <a:prstGeom prst="rect">
            <a:avLst/>
          </a:prstGeom>
        </p:spPr>
        <p:txBody>
          <a:bodyPr wrap="square">
            <a:spAutoFit/>
          </a:bodyPr>
          <a:lstStyle/>
          <a:p>
            <a:pPr algn="l"/>
            <a:r>
              <a:rPr lang="en-US" sz="2000" b="1" dirty="0">
                <a:latin typeface="Times New Roman"/>
                <a:cs typeface="Times New Roman"/>
              </a:rPr>
              <a:t>2007 - European Union Strategy  - </a:t>
            </a:r>
            <a:r>
              <a:rPr lang="en-GB" sz="2000" b="1" dirty="0">
                <a:latin typeface="Times New Roman"/>
                <a:cs typeface="Times New Roman"/>
              </a:rPr>
              <a:t>Energy and Climate Change Objectives for 2020</a:t>
            </a:r>
          </a:p>
          <a:p>
            <a:pPr algn="l"/>
            <a:endParaRPr lang="en-GB" sz="2000" b="1" dirty="0">
              <a:latin typeface="Times New Roman"/>
              <a:cs typeface="Times New Roman"/>
            </a:endParaRPr>
          </a:p>
          <a:p>
            <a:pPr algn="just"/>
            <a:r>
              <a:rPr lang="en-GB" sz="2000" dirty="0">
                <a:latin typeface="Times New Roman"/>
                <a:cs typeface="Times New Roman"/>
              </a:rPr>
              <a:t>Achievement of the goals required a significant deployment of private investments. </a:t>
            </a:r>
          </a:p>
          <a:p>
            <a:pPr algn="just"/>
            <a:r>
              <a:rPr lang="en-GB" sz="2000" dirty="0">
                <a:latin typeface="Times New Roman"/>
                <a:cs typeface="Times New Roman"/>
              </a:rPr>
              <a:t>Characteristics of energy investments: </a:t>
            </a:r>
          </a:p>
          <a:p>
            <a:pPr algn="just"/>
            <a:endParaRPr lang="en-GB" sz="2000" dirty="0">
              <a:latin typeface="Times New Roman"/>
              <a:cs typeface="Times New Roman"/>
            </a:endParaRPr>
          </a:p>
          <a:p>
            <a:pPr marL="457200" indent="-457200" algn="just">
              <a:buFont typeface="Arial" charset="0"/>
              <a:buChar char="•"/>
            </a:pPr>
            <a:r>
              <a:rPr lang="en-GB" sz="2000" dirty="0">
                <a:latin typeface="Times New Roman"/>
                <a:cs typeface="Times New Roman"/>
              </a:rPr>
              <a:t>lower operating costs, </a:t>
            </a:r>
          </a:p>
          <a:p>
            <a:pPr marL="457200" indent="-457200" algn="just">
              <a:buFont typeface="Arial" charset="0"/>
              <a:buChar char="•"/>
            </a:pPr>
            <a:r>
              <a:rPr lang="en-GB" sz="2000" dirty="0">
                <a:latin typeface="Times New Roman"/>
                <a:cs typeface="Times New Roman"/>
              </a:rPr>
              <a:t>but proportionately higher capital costs</a:t>
            </a:r>
          </a:p>
          <a:p>
            <a:pPr algn="just"/>
            <a:endParaRPr lang="en-GB" sz="2000" dirty="0">
              <a:latin typeface="Times New Roman"/>
              <a:cs typeface="Times New Roman"/>
            </a:endParaRPr>
          </a:p>
          <a:p>
            <a:pPr algn="just"/>
            <a:r>
              <a:rPr lang="en-GB" sz="2000" b="1" dirty="0">
                <a:latin typeface="Times New Roman"/>
                <a:cs typeface="Times New Roman"/>
              </a:rPr>
              <a:t>In order to make renewable energy more attractive, EU Member States adopted various measures such as direct or indirect support lowering the costs of capital.</a:t>
            </a:r>
            <a:r>
              <a:rPr lang="cs-CZ" sz="2000" b="1" dirty="0">
                <a:latin typeface="Times New Roman"/>
                <a:cs typeface="Times New Roman"/>
              </a:rPr>
              <a:t> </a:t>
            </a:r>
            <a:endParaRPr lang="en-US" sz="2000" b="1" dirty="0">
              <a:latin typeface="Times New Roman"/>
              <a:cs typeface="Times New Roman"/>
            </a:endParaRPr>
          </a:p>
        </p:txBody>
      </p:sp>
    </p:spTree>
    <p:extLst>
      <p:ext uri="{BB962C8B-B14F-4D97-AF65-F5344CB8AC3E}">
        <p14:creationId xmlns:p14="http://schemas.microsoft.com/office/powerpoint/2010/main" val="750469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Constitutional Law: Example (II.)</a:t>
            </a:r>
          </a:p>
        </p:txBody>
      </p:sp>
      <p:sp>
        <p:nvSpPr>
          <p:cNvPr id="139" name="Shape 139"/>
          <p:cNvSpPr>
            <a:spLocks noGrp="1"/>
          </p:cNvSpPr>
          <p:nvPr>
            <p:ph type="body" idx="1"/>
          </p:nvPr>
        </p:nvSpPr>
        <p:spPr>
          <a:xfrm>
            <a:off x="508000" y="2206487"/>
            <a:ext cx="11988800" cy="7035247"/>
          </a:xfrm>
          <a:prstGeom prst="rect">
            <a:avLst/>
          </a:prstGeom>
        </p:spPr>
        <p:txBody>
          <a:bodyPr>
            <a:normAutofit/>
          </a:bodyPr>
          <a:lstStyle/>
          <a:p>
            <a:pPr marL="0" indent="0" algn="just">
              <a:buNone/>
            </a:pPr>
            <a:endParaRPr lang="en-GB" sz="2800" b="1" dirty="0"/>
          </a:p>
          <a:p>
            <a:pPr marL="0" indent="0" algn="ctr">
              <a:buNone/>
            </a:pPr>
            <a:r>
              <a:rPr lang="en-GB" sz="2800" dirty="0"/>
              <a:t>Long-term unsustainability of support schemes.</a:t>
            </a:r>
          </a:p>
          <a:p>
            <a:pPr marL="0" indent="0" algn="just">
              <a:buNone/>
            </a:pPr>
            <a:endParaRPr lang="en-GB" sz="2800" dirty="0"/>
          </a:p>
          <a:p>
            <a:pPr marL="0" indent="0" algn="just">
              <a:buNone/>
            </a:pPr>
            <a:endParaRPr lang="en-GB" sz="2800" dirty="0"/>
          </a:p>
          <a:p>
            <a:pPr marL="0" indent="0" algn="just">
              <a:buNone/>
            </a:pPr>
            <a:endParaRPr lang="en-GB" sz="2800" b="1" dirty="0"/>
          </a:p>
          <a:p>
            <a:pPr marL="0" indent="0" algn="ctr">
              <a:buNone/>
            </a:pPr>
            <a:r>
              <a:rPr lang="en-GB" sz="2800" b="1" dirty="0"/>
              <a:t>The Czech Republic imposed an obligation to pay a solar levy. </a:t>
            </a:r>
          </a:p>
        </p:txBody>
      </p:sp>
      <p:sp>
        <p:nvSpPr>
          <p:cNvPr id="2" name="Down Arrow 1">
            <a:extLst>
              <a:ext uri="{FF2B5EF4-FFF2-40B4-BE49-F238E27FC236}">
                <a16:creationId xmlns:a16="http://schemas.microsoft.com/office/drawing/2014/main" id="{733D30BE-5ED6-DF49-9105-F4309CE6BE32}"/>
              </a:ext>
            </a:extLst>
          </p:cNvPr>
          <p:cNvSpPr/>
          <p:nvPr/>
        </p:nvSpPr>
        <p:spPr>
          <a:xfrm>
            <a:off x="5803152" y="5243780"/>
            <a:ext cx="1398495" cy="1362636"/>
          </a:xfrm>
          <a:prstGeom prst="downArrow">
            <a:avLst/>
          </a:prstGeom>
          <a:pattFill prst="pct5">
            <a:fgClr>
              <a:schemeClr val="accent1"/>
            </a:fgClr>
            <a:bgClr>
              <a:schemeClr val="bg1"/>
            </a:bgClr>
          </a:patt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Z"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Tree>
    <p:extLst>
      <p:ext uri="{BB962C8B-B14F-4D97-AF65-F5344CB8AC3E}">
        <p14:creationId xmlns:p14="http://schemas.microsoft.com/office/powerpoint/2010/main" val="145176775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2E8584-0EDF-7944-B11B-A04719B146F8}"/>
              </a:ext>
            </a:extLst>
          </p:cNvPr>
          <p:cNvSpPr/>
          <p:nvPr/>
        </p:nvSpPr>
        <p:spPr>
          <a:xfrm>
            <a:off x="508000" y="8086165"/>
            <a:ext cx="10895106" cy="867335"/>
          </a:xfrm>
          <a:prstGeom prst="rect">
            <a:avLst/>
          </a:prstGeom>
          <a:pattFill prst="pct5">
            <a:fgClr>
              <a:schemeClr val="accent1"/>
            </a:fgClr>
            <a:bgClr>
              <a:schemeClr val="bg1"/>
            </a:bgClr>
          </a:patt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Z" sz="3200" b="0" i="0" u="none" strike="noStrike" cap="none" spc="0" normalizeH="0" baseline="0" dirty="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Constitutional Law: Example (III.)</a:t>
            </a:r>
          </a:p>
        </p:txBody>
      </p:sp>
      <p:sp>
        <p:nvSpPr>
          <p:cNvPr id="139" name="Shape 139"/>
          <p:cNvSpPr>
            <a:spLocks noGrp="1"/>
          </p:cNvSpPr>
          <p:nvPr>
            <p:ph type="body" idx="1"/>
          </p:nvPr>
        </p:nvSpPr>
        <p:spPr>
          <a:xfrm>
            <a:off x="508000" y="2206487"/>
            <a:ext cx="11988800" cy="7035247"/>
          </a:xfrm>
          <a:prstGeom prst="rect">
            <a:avLst/>
          </a:prstGeom>
        </p:spPr>
        <p:txBody>
          <a:bodyPr>
            <a:normAutofit fontScale="47500" lnSpcReduction="20000"/>
          </a:bodyPr>
          <a:lstStyle/>
          <a:p>
            <a:pPr marL="0" indent="0">
              <a:buNone/>
            </a:pPr>
            <a:r>
              <a:rPr lang="en-GB" dirty="0"/>
              <a:t>Contested provisions of Act no. 180/2005 Coll. – </a:t>
            </a:r>
            <a:r>
              <a:rPr lang="en-GB" b="1" dirty="0"/>
              <a:t>AMEDMENT</a:t>
            </a:r>
            <a:r>
              <a:rPr lang="en-GB" dirty="0"/>
              <a:t>: </a:t>
            </a:r>
          </a:p>
          <a:p>
            <a:pPr marL="0" indent="0">
              <a:buNone/>
            </a:pPr>
            <a:r>
              <a:rPr lang="en-GB" b="1" dirty="0"/>
              <a:t> PART III LEVY ON SOLAR ELECTRICITY  </a:t>
            </a:r>
          </a:p>
          <a:p>
            <a:pPr marL="0" indent="0">
              <a:buNone/>
            </a:pPr>
            <a:r>
              <a:rPr lang="en-GB" dirty="0"/>
              <a:t>§ 7a Subject matter for the levy on solar electricity </a:t>
            </a:r>
          </a:p>
          <a:p>
            <a:pPr marL="0" indent="0">
              <a:buNone/>
            </a:pPr>
            <a:r>
              <a:rPr lang="en-GB" dirty="0"/>
              <a:t>The subject matter for the levy on solar electricity (the “levy”) is solar electricity produced in the period from 1 January 2011 to 31 December 2013 in a facility put into operation in the period from 1 January 2009 to 31 December 2010.     </a:t>
            </a:r>
          </a:p>
          <a:p>
            <a:pPr marL="0" indent="0">
              <a:buNone/>
            </a:pPr>
            <a:r>
              <a:rPr lang="en-GB" dirty="0"/>
              <a:t>§ 7b Subjects of the levy </a:t>
            </a:r>
          </a:p>
          <a:p>
            <a:pPr marL="0" indent="0">
              <a:buNone/>
            </a:pPr>
            <a:r>
              <a:rPr lang="en-GB" dirty="0"/>
              <a:t>Payers of the levy are producers that produce solar electricity.  Payers of the levy are operators of transmission systems and operators of regional distribution systems.   </a:t>
            </a:r>
          </a:p>
          <a:p>
            <a:pPr marL="0" indent="0">
              <a:buNone/>
            </a:pPr>
            <a:r>
              <a:rPr lang="en-GB" dirty="0"/>
              <a:t>§ 7c Levy basis </a:t>
            </a:r>
          </a:p>
          <a:p>
            <a:pPr marL="0" indent="0">
              <a:buNone/>
            </a:pPr>
            <a:r>
              <a:rPr lang="en-GB" dirty="0"/>
              <a:t>The basis of the levy is the amount, net of value added tax, paid by the levy payer (remitter) in the form of a purchase price or green bonus to the levy payer (remitter) on solar electricity produced in the levy period.     </a:t>
            </a:r>
          </a:p>
          <a:p>
            <a:pPr marL="0" indent="0">
              <a:buNone/>
            </a:pPr>
            <a:r>
              <a:rPr lang="en-GB" dirty="0"/>
              <a:t>§ 7d Exemption from the levy Solar electricity produced in an electric power plant with installed output up to 30 kW, placed on a roof construction or outer wall of a single building connected to the ground through a firm foundation listed in the real estate register is exempt from the levy.     </a:t>
            </a:r>
          </a:p>
          <a:p>
            <a:pPr marL="0" indent="0">
              <a:buNone/>
            </a:pPr>
            <a:r>
              <a:rPr lang="en-GB" b="1" dirty="0">
                <a:solidFill>
                  <a:srgbClr val="FFFEF8"/>
                </a:solidFill>
              </a:rPr>
              <a:t>§ 7e Levy rates </a:t>
            </a:r>
          </a:p>
          <a:p>
            <a:pPr marL="0" indent="0">
              <a:buNone/>
            </a:pPr>
            <a:r>
              <a:rPr lang="en-GB" b="1" dirty="0">
                <a:solidFill>
                  <a:srgbClr val="FFFEF8"/>
                </a:solidFill>
              </a:rPr>
              <a:t>The levy rates from the levy basis are, if paid in the form of  purchase price, 26%,  green bonus, 28%. </a:t>
            </a:r>
          </a:p>
        </p:txBody>
      </p:sp>
      <p:sp>
        <p:nvSpPr>
          <p:cNvPr id="3" name="Left Arrow 2">
            <a:extLst>
              <a:ext uri="{FF2B5EF4-FFF2-40B4-BE49-F238E27FC236}">
                <a16:creationId xmlns:a16="http://schemas.microsoft.com/office/drawing/2014/main" id="{03D9DA1D-D84C-A740-AB5F-DDE89DADCA3E}"/>
              </a:ext>
            </a:extLst>
          </p:cNvPr>
          <p:cNvSpPr/>
          <p:nvPr/>
        </p:nvSpPr>
        <p:spPr>
          <a:xfrm>
            <a:off x="11528611" y="8184776"/>
            <a:ext cx="968189" cy="670112"/>
          </a:xfrm>
          <a:prstGeom prst="leftArrow">
            <a:avLst/>
          </a:prstGeom>
          <a:pattFill prst="pct5">
            <a:fgClr>
              <a:schemeClr val="accent1"/>
            </a:fgClr>
            <a:bgClr>
              <a:schemeClr val="bg1"/>
            </a:bgClr>
          </a:patt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Z"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Tree>
    <p:extLst>
      <p:ext uri="{BB962C8B-B14F-4D97-AF65-F5344CB8AC3E}">
        <p14:creationId xmlns:p14="http://schemas.microsoft.com/office/powerpoint/2010/main" val="79872055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Constitutional Law: Example (IV.)</a:t>
            </a:r>
          </a:p>
        </p:txBody>
      </p:sp>
      <p:sp>
        <p:nvSpPr>
          <p:cNvPr id="139" name="Shape 139"/>
          <p:cNvSpPr>
            <a:spLocks noGrp="1"/>
          </p:cNvSpPr>
          <p:nvPr>
            <p:ph type="body" idx="1"/>
          </p:nvPr>
        </p:nvSpPr>
        <p:spPr>
          <a:xfrm>
            <a:off x="508000" y="2206487"/>
            <a:ext cx="11988800" cy="4911489"/>
          </a:xfrm>
          <a:prstGeom prst="rect">
            <a:avLst/>
          </a:prstGeom>
        </p:spPr>
        <p:txBody>
          <a:bodyPr>
            <a:normAutofit/>
          </a:bodyPr>
          <a:lstStyle/>
          <a:p>
            <a:pPr marL="0" indent="0" algn="just">
              <a:buNone/>
            </a:pPr>
            <a:r>
              <a:rPr lang="en-GB" sz="2000" dirty="0"/>
              <a:t>The petitioners claimed that the statutory provisions were inconsistent:</a:t>
            </a:r>
          </a:p>
          <a:p>
            <a:pPr marL="0" indent="0" algn="just">
              <a:buNone/>
            </a:pPr>
            <a:r>
              <a:rPr lang="en-GB" sz="2000" dirty="0"/>
              <a:t>with the </a:t>
            </a:r>
            <a:r>
              <a:rPr lang="en-GB" sz="2000" b="1" dirty="0"/>
              <a:t>constitutionally guaranteed right to own property under Art. 11 of the Charter of Fundamental Rights and Freedoms</a:t>
            </a:r>
            <a:r>
              <a:rPr lang="en-GB" sz="2000" dirty="0"/>
              <a:t>, with Art. 17 par. 1 of the EU Charter, or </a:t>
            </a:r>
            <a:r>
              <a:rPr lang="en-GB" sz="2000" b="1" dirty="0"/>
              <a:t>the right to protection from interference with peaceful enjoyment of property </a:t>
            </a:r>
            <a:r>
              <a:rPr lang="en-GB" sz="2000" dirty="0"/>
              <a:t>under Art. 1 of the Protocol to the Convention for the Protection of Human Rights and Fundamental Freedoms, </a:t>
            </a:r>
          </a:p>
          <a:p>
            <a:pPr marL="0" indent="0" algn="just">
              <a:buNone/>
            </a:pPr>
            <a:r>
              <a:rPr lang="en-GB" sz="2000" dirty="0"/>
              <a:t>with </a:t>
            </a:r>
            <a:r>
              <a:rPr lang="en-GB" sz="2000" b="1" dirty="0"/>
              <a:t>the right to conduct business under Art. 26 of the Charter of Fundamental Rights and Freedoms</a:t>
            </a:r>
            <a:r>
              <a:rPr lang="en-GB" sz="2000" dirty="0"/>
              <a:t> and Art. 16 of the EU Charter; </a:t>
            </a:r>
          </a:p>
          <a:p>
            <a:pPr marL="0" indent="0" algn="just">
              <a:buNone/>
            </a:pPr>
            <a:r>
              <a:rPr lang="en-GB" sz="2000" dirty="0"/>
              <a:t>with the essential </a:t>
            </a:r>
            <a:r>
              <a:rPr lang="en-GB" sz="2000" b="1" dirty="0"/>
              <a:t>requirements of a democratic, rule of law state under Art. 9 par. 1 of the Constitution, because all the contested provisions of the Act suffered from retroactive effect;</a:t>
            </a:r>
            <a:r>
              <a:rPr lang="en-GB" sz="2000" dirty="0"/>
              <a:t> and </a:t>
            </a:r>
          </a:p>
          <a:p>
            <a:pPr marL="0" indent="0" algn="just">
              <a:buNone/>
            </a:pPr>
            <a:r>
              <a:rPr lang="en-GB" sz="2000" dirty="0"/>
              <a:t>with the </a:t>
            </a:r>
            <a:r>
              <a:rPr lang="en-GB" sz="2000" b="1" dirty="0"/>
              <a:t>constitutional principle of equality before the law </a:t>
            </a:r>
            <a:r>
              <a:rPr lang="en-GB" sz="2000" dirty="0"/>
              <a:t>under Art. 1 and 3 of the Charter of Fundamental Rights and Freedoms.</a:t>
            </a:r>
          </a:p>
        </p:txBody>
      </p:sp>
      <p:sp>
        <p:nvSpPr>
          <p:cNvPr id="2" name="Rectangle 1">
            <a:extLst>
              <a:ext uri="{FF2B5EF4-FFF2-40B4-BE49-F238E27FC236}">
                <a16:creationId xmlns:a16="http://schemas.microsoft.com/office/drawing/2014/main" id="{BE17A90B-CA44-894F-B6CA-F1337C45A54B}"/>
              </a:ext>
            </a:extLst>
          </p:cNvPr>
          <p:cNvSpPr/>
          <p:nvPr/>
        </p:nvSpPr>
        <p:spPr>
          <a:xfrm>
            <a:off x="289859" y="7742912"/>
            <a:ext cx="12425082" cy="841256"/>
          </a:xfrm>
          <a:prstGeom prst="rect">
            <a:avLst/>
          </a:prstGeom>
          <a:pattFill prst="pct5">
            <a:fgClr>
              <a:schemeClr val="accent1"/>
            </a:fgClr>
            <a:bgClr>
              <a:schemeClr val="bg1"/>
            </a:bgClr>
          </a:patt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GB" b="1" dirty="0">
                <a:solidFill>
                  <a:srgbClr val="FFFEF8"/>
                </a:solidFill>
              </a:rPr>
              <a:t>The Constitutional Court found that the contested provisions were not inconsistent with the constitutional order of the Czech Republic.</a:t>
            </a:r>
          </a:p>
        </p:txBody>
      </p:sp>
    </p:spTree>
    <p:extLst>
      <p:ext uri="{BB962C8B-B14F-4D97-AF65-F5344CB8AC3E}">
        <p14:creationId xmlns:p14="http://schemas.microsoft.com/office/powerpoint/2010/main" val="115647923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Administrative Law</a:t>
            </a:r>
          </a:p>
        </p:txBody>
      </p:sp>
      <p:sp>
        <p:nvSpPr>
          <p:cNvPr id="139" name="Shape 139"/>
          <p:cNvSpPr>
            <a:spLocks noGrp="1"/>
          </p:cNvSpPr>
          <p:nvPr>
            <p:ph type="body" idx="1"/>
          </p:nvPr>
        </p:nvSpPr>
        <p:spPr>
          <a:xfrm>
            <a:off x="508000" y="2206487"/>
            <a:ext cx="11988800" cy="7035247"/>
          </a:xfrm>
          <a:prstGeom prst="rect">
            <a:avLst/>
          </a:prstGeom>
        </p:spPr>
        <p:txBody>
          <a:bodyPr>
            <a:normAutofit fontScale="55000" lnSpcReduction="20000"/>
          </a:bodyPr>
          <a:lstStyle/>
          <a:p>
            <a:r>
              <a:rPr lang="en-GB" sz="3700" b="1" dirty="0"/>
              <a:t>The legal framework within which public administration is carried out.</a:t>
            </a:r>
          </a:p>
          <a:p>
            <a:r>
              <a:rPr lang="en-GB" sz="3700" b="1" dirty="0"/>
              <a:t>Objectives: energy security, functioning energy market (affordability), environmental protection, </a:t>
            </a:r>
          </a:p>
          <a:p>
            <a:pPr lvl="1"/>
            <a:r>
              <a:rPr lang="en-GB" sz="3700" dirty="0"/>
              <a:t>National regulation.</a:t>
            </a:r>
          </a:p>
          <a:p>
            <a:pPr lvl="1"/>
            <a:r>
              <a:rPr lang="en-GB" sz="3700" dirty="0"/>
              <a:t>Licences.</a:t>
            </a:r>
          </a:p>
          <a:p>
            <a:pPr lvl="1"/>
            <a:r>
              <a:rPr lang="en-GB" sz="3700" dirty="0"/>
              <a:t>Environmental impact assessment. </a:t>
            </a:r>
          </a:p>
          <a:p>
            <a:pPr lvl="1"/>
            <a:r>
              <a:rPr lang="en-GB" sz="3700" dirty="0"/>
              <a:t>Price regulation. </a:t>
            </a:r>
          </a:p>
          <a:p>
            <a:r>
              <a:rPr lang="en-GB" b="1" dirty="0"/>
              <a:t>Energy is highly regulated sector. </a:t>
            </a:r>
          </a:p>
          <a:p>
            <a:r>
              <a:rPr lang="en-GB" b="1" dirty="0"/>
              <a:t>General Assembly resolution 1803 (XVII) of 14 December 1962, "Permanent sovereignty over natural resources"</a:t>
            </a:r>
          </a:p>
          <a:p>
            <a:r>
              <a:rPr lang="en-GB" dirty="0"/>
              <a:t>1. The right of peoples and nations to permanent sovereignty over their natural wealth and resources must be exercised in the interest of their national development and of the well-being of the people of the State concerned. </a:t>
            </a:r>
          </a:p>
          <a:p>
            <a:r>
              <a:rPr lang="en-GB" dirty="0"/>
              <a:t>2. The exploration, development and disposition of such resources, as well as the import of the foreign capital required for these purposes, should be in conformity with</a:t>
            </a:r>
            <a:r>
              <a:rPr lang="en-GB" b="1" dirty="0"/>
              <a:t> the rules and conditions which the peoples and nations freely consider to be necessary or desirable with regard to the authorization, restriction or prohibition of such activities.</a:t>
            </a:r>
            <a:br>
              <a:rPr lang="en-GB" dirty="0"/>
            </a:br>
            <a:endParaRPr lang="en-GB" dirty="0"/>
          </a:p>
        </p:txBody>
      </p:sp>
      <p:pic>
        <p:nvPicPr>
          <p:cNvPr id="3" name="Picture 2" descr="A screenshot of a cell phone&#10;&#10;Description automatically generated">
            <a:extLst>
              <a:ext uri="{FF2B5EF4-FFF2-40B4-BE49-F238E27FC236}">
                <a16:creationId xmlns:a16="http://schemas.microsoft.com/office/drawing/2014/main" id="{57855B51-1D30-EA4A-9E20-092769AF8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0" y="3152501"/>
            <a:ext cx="5402729" cy="2862069"/>
          </a:xfrm>
          <a:prstGeom prst="rect">
            <a:avLst/>
          </a:prstGeom>
        </p:spPr>
      </p:pic>
    </p:spTree>
    <p:extLst>
      <p:ext uri="{BB962C8B-B14F-4D97-AF65-F5344CB8AC3E}">
        <p14:creationId xmlns:p14="http://schemas.microsoft.com/office/powerpoint/2010/main" val="63163204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panose="02040503050406030204" pitchFamily="18" charset="0"/>
              </a:rPr>
              <a:t>Business Law/Consumer Protection/Contract Law</a:t>
            </a:r>
            <a:endParaRPr lang="en-GB" sz="3600" dirty="0">
              <a:latin typeface="Cambria" panose="02040503050406030204" pitchFamily="18" charset="0"/>
              <a:cs typeface="Cambria"/>
            </a:endParaRPr>
          </a:p>
        </p:txBody>
      </p:sp>
      <p:sp>
        <p:nvSpPr>
          <p:cNvPr id="139" name="Shape 139"/>
          <p:cNvSpPr>
            <a:spLocks noGrp="1"/>
          </p:cNvSpPr>
          <p:nvPr>
            <p:ph type="body" idx="1"/>
          </p:nvPr>
        </p:nvSpPr>
        <p:spPr>
          <a:xfrm>
            <a:off x="508000" y="2206487"/>
            <a:ext cx="11988800" cy="7035247"/>
          </a:xfrm>
          <a:prstGeom prst="rect">
            <a:avLst/>
          </a:prstGeom>
        </p:spPr>
        <p:txBody>
          <a:bodyPr>
            <a:normAutofit/>
          </a:bodyPr>
          <a:lstStyle/>
          <a:p>
            <a:r>
              <a:rPr lang="en-GB" sz="2800" dirty="0"/>
              <a:t>Contractual disputes (national courts/arbitration).</a:t>
            </a:r>
          </a:p>
          <a:p>
            <a:r>
              <a:rPr lang="en-GB" sz="2800" dirty="0"/>
              <a:t>Interaction between different private actors at the national level.</a:t>
            </a:r>
          </a:p>
          <a:p>
            <a:r>
              <a:rPr lang="en-GB" sz="2800" dirty="0"/>
              <a:t>Energy-related disputes most often concern energy supply, energy pricing.</a:t>
            </a:r>
          </a:p>
        </p:txBody>
      </p:sp>
    </p:spTree>
    <p:extLst>
      <p:ext uri="{BB962C8B-B14F-4D97-AF65-F5344CB8AC3E}">
        <p14:creationId xmlns:p14="http://schemas.microsoft.com/office/powerpoint/2010/main" val="187031378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Private International Law</a:t>
            </a:r>
          </a:p>
        </p:txBody>
      </p:sp>
      <p:sp>
        <p:nvSpPr>
          <p:cNvPr id="139" name="Shape 139"/>
          <p:cNvSpPr>
            <a:spLocks noGrp="1"/>
          </p:cNvSpPr>
          <p:nvPr>
            <p:ph type="body" idx="1"/>
          </p:nvPr>
        </p:nvSpPr>
        <p:spPr>
          <a:xfrm>
            <a:off x="508000" y="2206487"/>
            <a:ext cx="11988800" cy="7035247"/>
          </a:xfrm>
          <a:prstGeom prst="rect">
            <a:avLst/>
          </a:prstGeom>
        </p:spPr>
        <p:txBody>
          <a:bodyPr>
            <a:normAutofit/>
          </a:bodyPr>
          <a:lstStyle/>
          <a:p>
            <a:r>
              <a:rPr lang="en-GB" sz="2000" b="1" dirty="0"/>
              <a:t>Private international law</a:t>
            </a:r>
            <a:r>
              <a:rPr lang="en-GB" sz="2000" dirty="0"/>
              <a:t> is a body of rules used to resolve legal disputes between </a:t>
            </a:r>
            <a:r>
              <a:rPr lang="en-GB" sz="2000" b="1" dirty="0"/>
              <a:t>private</a:t>
            </a:r>
            <a:r>
              <a:rPr lang="en-GB" sz="2000" dirty="0"/>
              <a:t> individuals who cross </a:t>
            </a:r>
            <a:r>
              <a:rPr lang="en-GB" sz="2000" b="1" dirty="0"/>
              <a:t>international</a:t>
            </a:r>
            <a:r>
              <a:rPr lang="en-GB" sz="2000" dirty="0"/>
              <a:t> boundaries.</a:t>
            </a:r>
          </a:p>
          <a:p>
            <a:r>
              <a:rPr lang="en-GB" sz="2000" dirty="0"/>
              <a:t>Example: </a:t>
            </a:r>
            <a:r>
              <a:rPr lang="en-GB" sz="2000" i="1" dirty="0" err="1"/>
              <a:t>Naftogaz</a:t>
            </a:r>
            <a:r>
              <a:rPr lang="en-GB" sz="2000" i="1" dirty="0"/>
              <a:t> v. Gazprom</a:t>
            </a:r>
          </a:p>
          <a:p>
            <a:r>
              <a:rPr lang="en-GB" sz="2000" dirty="0"/>
              <a:t>Private International Law determines:</a:t>
            </a:r>
          </a:p>
          <a:p>
            <a:pPr lvl="1"/>
            <a:r>
              <a:rPr lang="en-GB" sz="2000" b="1" dirty="0"/>
              <a:t>Applicable law.</a:t>
            </a:r>
          </a:p>
          <a:p>
            <a:pPr lvl="1"/>
            <a:r>
              <a:rPr lang="en-GB" sz="2000" b="1" dirty="0"/>
              <a:t>Jurisdiction</a:t>
            </a:r>
            <a:r>
              <a:rPr lang="en-GB" sz="2000" dirty="0"/>
              <a:t>.</a:t>
            </a:r>
          </a:p>
        </p:txBody>
      </p:sp>
    </p:spTree>
    <p:extLst>
      <p:ext uri="{BB962C8B-B14F-4D97-AF65-F5344CB8AC3E}">
        <p14:creationId xmlns:p14="http://schemas.microsoft.com/office/powerpoint/2010/main" val="8458557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Energy Law</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algn="just"/>
            <a:r>
              <a:rPr lang="en-GB" sz="2800" b="1" dirty="0"/>
              <a:t>Energy Law </a:t>
            </a:r>
            <a:r>
              <a:rPr lang="en-GB" sz="2800" dirty="0"/>
              <a:t>concerns the management of energy resources.</a:t>
            </a:r>
          </a:p>
          <a:p>
            <a:pPr algn="just"/>
            <a:r>
              <a:rPr lang="en-GB" sz="2800" b="1" dirty="0"/>
              <a:t>Interdisciplinary</a:t>
            </a:r>
            <a:r>
              <a:rPr lang="en-GB" sz="2800" dirty="0"/>
              <a:t> in its nature – politics, economics, geography, environmental science, engineering. </a:t>
            </a:r>
          </a:p>
          <a:p>
            <a:pPr algn="just"/>
            <a:r>
              <a:rPr lang="en-GB" sz="2800" dirty="0"/>
              <a:t>Energy plays </a:t>
            </a:r>
            <a:r>
              <a:rPr lang="en-GB" sz="2800" b="1" dirty="0"/>
              <a:t>a fundamental role</a:t>
            </a:r>
            <a:r>
              <a:rPr lang="en-GB" sz="2800" dirty="0"/>
              <a:t> in the economy of a country - employment, future economic development, personal health.</a:t>
            </a:r>
          </a:p>
          <a:p>
            <a:pPr algn="just"/>
            <a:r>
              <a:rPr lang="en-GB" sz="2800" dirty="0"/>
              <a:t>Recently, </a:t>
            </a:r>
            <a:r>
              <a:rPr lang="en-GB" sz="2800" b="1" dirty="0"/>
              <a:t>energy security, climate change and energy prices </a:t>
            </a:r>
            <a:r>
              <a:rPr lang="en-GB" sz="2800" dirty="0"/>
              <a:t>draw people’s and government’s attention. </a:t>
            </a:r>
          </a:p>
        </p:txBody>
      </p:sp>
    </p:spTree>
    <p:extLst>
      <p:ext uri="{BB962C8B-B14F-4D97-AF65-F5344CB8AC3E}">
        <p14:creationId xmlns:p14="http://schemas.microsoft.com/office/powerpoint/2010/main" val="156603434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Private International Law (Example I.)</a:t>
            </a:r>
          </a:p>
        </p:txBody>
      </p:sp>
      <p:sp>
        <p:nvSpPr>
          <p:cNvPr id="139" name="Shape 139"/>
          <p:cNvSpPr>
            <a:spLocks noGrp="1"/>
          </p:cNvSpPr>
          <p:nvPr>
            <p:ph type="body" idx="1"/>
          </p:nvPr>
        </p:nvSpPr>
        <p:spPr>
          <a:xfrm>
            <a:off x="381000" y="2206487"/>
            <a:ext cx="11988800" cy="7035247"/>
          </a:xfrm>
          <a:prstGeom prst="rect">
            <a:avLst/>
          </a:prstGeom>
        </p:spPr>
        <p:txBody>
          <a:bodyPr>
            <a:normAutofit fontScale="55000" lnSpcReduction="20000"/>
          </a:bodyPr>
          <a:lstStyle/>
          <a:p>
            <a:pPr algn="just"/>
            <a:r>
              <a:rPr lang="en-GB" b="1" dirty="0" err="1"/>
              <a:t>Naftogaz</a:t>
            </a:r>
            <a:r>
              <a:rPr lang="en-GB" b="1" dirty="0"/>
              <a:t> and Gazprom entered into a long-term contract for the purchase and sale of natural gas for the period 2009-2019 dated 19 January 2009 (the “Gas Sales Contract”).</a:t>
            </a:r>
          </a:p>
          <a:p>
            <a:pPr algn="just"/>
            <a:r>
              <a:rPr lang="en-GB" dirty="0"/>
              <a:t>The contract was governed by Swedish law, with disputes to be resolved by arbitration in accordance with the rules of the </a:t>
            </a:r>
            <a:r>
              <a:rPr lang="en-GB" b="1" dirty="0"/>
              <a:t>Arbitration Institute of the Stockholm Chamber of Commerce</a:t>
            </a:r>
            <a:r>
              <a:rPr lang="en-GB" dirty="0"/>
              <a:t>.</a:t>
            </a:r>
          </a:p>
          <a:p>
            <a:pPr algn="just"/>
            <a:r>
              <a:rPr lang="en-GB" dirty="0"/>
              <a:t>The main issues in dispute between the parties for consideration and determination by the arbitral tribunal were as follows:</a:t>
            </a:r>
          </a:p>
          <a:p>
            <a:pPr lvl="1" algn="just"/>
            <a:r>
              <a:rPr lang="en-GB" dirty="0" err="1"/>
              <a:t>Naftogaz</a:t>
            </a:r>
            <a:r>
              <a:rPr lang="en-GB" dirty="0"/>
              <a:t> claimed an adjustment of the price payable under of the Gas Sales Contract, and retroactive compensation for historic overpayments dating from 2011.</a:t>
            </a:r>
          </a:p>
          <a:p>
            <a:pPr lvl="1" algn="just"/>
            <a:r>
              <a:rPr lang="en-GB" dirty="0" err="1"/>
              <a:t>Naftogaz</a:t>
            </a:r>
            <a:r>
              <a:rPr lang="en-GB" dirty="0"/>
              <a:t> claimed that certain provisions of the Gas Sales Contract should be declared invalid or ineffective - specifically the volume and take-or-pay provision, the destination clause, the unilateral suspension right clause and the mandatory sales clause of the Contract.</a:t>
            </a:r>
          </a:p>
          <a:p>
            <a:pPr lvl="1" algn="just"/>
            <a:r>
              <a:rPr lang="en-GB" dirty="0"/>
              <a:t>Gazprom denied that </a:t>
            </a:r>
            <a:r>
              <a:rPr lang="en-GB" dirty="0" err="1"/>
              <a:t>Naftogaz</a:t>
            </a:r>
            <a:r>
              <a:rPr lang="en-GB" dirty="0"/>
              <a:t> was entitled to relief and counterclaimed for payment of outstanding amounts due for gas delivered and for gas accessible but not off-taken under the take-or-pay provisions, plus interest. </a:t>
            </a:r>
            <a:r>
              <a:rPr lang="en-GB" dirty="0" err="1"/>
              <a:t>Naftogaz</a:t>
            </a:r>
            <a:r>
              <a:rPr lang="en-GB" dirty="0"/>
              <a:t> rejected the counterclaim.</a:t>
            </a:r>
          </a:p>
          <a:p>
            <a:pPr algn="just"/>
            <a:r>
              <a:rPr lang="en-GB" b="1" dirty="0"/>
              <a:t>Tribunal found that:</a:t>
            </a:r>
          </a:p>
          <a:p>
            <a:pPr lvl="1" algn="just"/>
            <a:r>
              <a:rPr lang="en-GB" dirty="0" err="1"/>
              <a:t>Naftogaz</a:t>
            </a:r>
            <a:r>
              <a:rPr lang="en-GB" dirty="0"/>
              <a:t> had a right to price revision.</a:t>
            </a:r>
          </a:p>
        </p:txBody>
      </p:sp>
    </p:spTree>
    <p:extLst>
      <p:ext uri="{BB962C8B-B14F-4D97-AF65-F5344CB8AC3E}">
        <p14:creationId xmlns:p14="http://schemas.microsoft.com/office/powerpoint/2010/main" val="51787457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Energy Law</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algn="just"/>
            <a:r>
              <a:rPr lang="en-GB" sz="2800" b="1" dirty="0"/>
              <a:t>Why do governments tend to regulate energy-related activities and the energy sector?</a:t>
            </a:r>
          </a:p>
          <a:p>
            <a:pPr algn="just"/>
            <a:r>
              <a:rPr lang="en-GB" sz="2800" b="1" dirty="0"/>
              <a:t>1) Permanent sovereignty over natural resources (UN General Assembly Resolution 1803 (XVII), 1962)</a:t>
            </a:r>
          </a:p>
          <a:p>
            <a:pPr lvl="2" algn="just"/>
            <a:r>
              <a:rPr lang="en-GB" sz="2800" dirty="0"/>
              <a:t>“The right of peoples and nations to permanent sovereignty over their natural wealth and resources must be exercised in the interest of their national development and of the well-being of the people of the State concerned.”</a:t>
            </a:r>
          </a:p>
          <a:p>
            <a:pPr marL="0" indent="0" algn="just">
              <a:buNone/>
            </a:pPr>
            <a:endParaRPr lang="en-GB" sz="2800" dirty="0"/>
          </a:p>
        </p:txBody>
      </p:sp>
    </p:spTree>
    <p:extLst>
      <p:ext uri="{BB962C8B-B14F-4D97-AF65-F5344CB8AC3E}">
        <p14:creationId xmlns:p14="http://schemas.microsoft.com/office/powerpoint/2010/main" val="7733092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Energy Law</a:t>
            </a:r>
          </a:p>
        </p:txBody>
      </p:sp>
      <p:sp>
        <p:nvSpPr>
          <p:cNvPr id="139" name="Shape 139"/>
          <p:cNvSpPr>
            <a:spLocks noGrp="1"/>
          </p:cNvSpPr>
          <p:nvPr>
            <p:ph type="body" idx="1"/>
          </p:nvPr>
        </p:nvSpPr>
        <p:spPr>
          <a:xfrm>
            <a:off x="508000" y="2616200"/>
            <a:ext cx="11988800" cy="6625534"/>
          </a:xfrm>
          <a:prstGeom prst="rect">
            <a:avLst/>
          </a:prstGeom>
        </p:spPr>
        <p:txBody>
          <a:bodyPr>
            <a:normAutofit lnSpcReduction="10000"/>
          </a:bodyPr>
          <a:lstStyle/>
          <a:p>
            <a:pPr marL="469900" lvl="1" indent="0" algn="just">
              <a:buNone/>
            </a:pPr>
            <a:r>
              <a:rPr lang="en-GB" sz="2800" b="1" dirty="0"/>
              <a:t>2) Human rights: Health/Environment. </a:t>
            </a:r>
          </a:p>
          <a:p>
            <a:pPr marL="469900" lvl="1" indent="0" algn="just">
              <a:buNone/>
            </a:pPr>
            <a:r>
              <a:rPr lang="en-GB" sz="2800" b="1" dirty="0"/>
              <a:t>World Health Organisation:</a:t>
            </a:r>
          </a:p>
          <a:p>
            <a:pPr marL="469900" lvl="1" indent="0" algn="just">
              <a:buNone/>
            </a:pPr>
            <a:endParaRPr lang="en-GB" dirty="0"/>
          </a:p>
          <a:p>
            <a:pPr marL="469900" lvl="1" indent="0" algn="just">
              <a:buNone/>
            </a:pPr>
            <a:endParaRPr lang="en-GB" dirty="0"/>
          </a:p>
          <a:p>
            <a:pPr marL="469900" lvl="1" indent="0" algn="just">
              <a:buNone/>
            </a:pPr>
            <a:r>
              <a:rPr lang="en-GB" sz="2800" b="1" dirty="0"/>
              <a:t>The Office of the High Commissioner for Human Rights</a:t>
            </a:r>
            <a:r>
              <a:rPr lang="en-GB" dirty="0"/>
              <a:t>: </a:t>
            </a:r>
          </a:p>
          <a:p>
            <a:pPr lvl="2" algn="just"/>
            <a:r>
              <a:rPr lang="en-GB" sz="2400" dirty="0"/>
              <a:t>A safe, clean, healthy and sustainable environment is integral to the full enjoyment of a wide range of human rights, including the rights to life, health, food, water and sanitation.  Without a healthy environment, we are unable to fulfil our aspirations or even live at a level commensurate with minimum standards of human dignity. </a:t>
            </a:r>
          </a:p>
          <a:p>
            <a:pPr lvl="2" algn="just">
              <a:spcBef>
                <a:spcPts val="1200"/>
              </a:spcBef>
            </a:pPr>
            <a:r>
              <a:rPr lang="en-GB" sz="2400" b="1" dirty="0"/>
              <a:t>https://</a:t>
            </a:r>
            <a:r>
              <a:rPr lang="en-GB" sz="2400" b="1" dirty="0" err="1"/>
              <a:t>www.ohchr.org</a:t>
            </a:r>
            <a:r>
              <a:rPr lang="en-GB" sz="2400" b="1" dirty="0"/>
              <a:t>/</a:t>
            </a:r>
            <a:r>
              <a:rPr lang="en-GB" sz="2400" b="1" dirty="0" err="1"/>
              <a:t>en</a:t>
            </a:r>
            <a:r>
              <a:rPr lang="en-GB" sz="2400" b="1" dirty="0"/>
              <a:t>/Issues/environment/</a:t>
            </a:r>
            <a:r>
              <a:rPr lang="en-GB" sz="2400" b="1" dirty="0" err="1"/>
              <a:t>SRenvironment</a:t>
            </a:r>
            <a:r>
              <a:rPr lang="en-GB" sz="2400" b="1" dirty="0"/>
              <a:t>/Pages/</a:t>
            </a:r>
            <a:r>
              <a:rPr lang="en-GB" sz="2400" b="1" dirty="0" err="1"/>
              <a:t>SRenvironmentIndex.aspx</a:t>
            </a:r>
            <a:endParaRPr lang="en-GB" sz="2000" b="1" dirty="0"/>
          </a:p>
          <a:p>
            <a:pPr lvl="1" algn="just"/>
            <a:endParaRPr lang="en-GB" sz="2000" dirty="0"/>
          </a:p>
        </p:txBody>
      </p:sp>
      <p:pic>
        <p:nvPicPr>
          <p:cNvPr id="3" name="Picture 2" descr="A picture containing knife&#10;&#10;Description automatically generated">
            <a:extLst>
              <a:ext uri="{FF2B5EF4-FFF2-40B4-BE49-F238E27FC236}">
                <a16:creationId xmlns:a16="http://schemas.microsoft.com/office/drawing/2014/main" id="{C3919053-43F6-5D45-B972-DA53F1086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542" y="3869847"/>
            <a:ext cx="9955483" cy="1501224"/>
          </a:xfrm>
          <a:prstGeom prst="rect">
            <a:avLst/>
          </a:prstGeom>
        </p:spPr>
      </p:pic>
    </p:spTree>
    <p:extLst>
      <p:ext uri="{BB962C8B-B14F-4D97-AF65-F5344CB8AC3E}">
        <p14:creationId xmlns:p14="http://schemas.microsoft.com/office/powerpoint/2010/main" val="3866978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Energy Law</a:t>
            </a:r>
          </a:p>
        </p:txBody>
      </p:sp>
      <p:sp>
        <p:nvSpPr>
          <p:cNvPr id="139" name="Shape 139"/>
          <p:cNvSpPr>
            <a:spLocks noGrp="1"/>
          </p:cNvSpPr>
          <p:nvPr>
            <p:ph type="body" idx="1"/>
          </p:nvPr>
        </p:nvSpPr>
        <p:spPr>
          <a:xfrm>
            <a:off x="508000" y="2616200"/>
            <a:ext cx="11988800" cy="6625534"/>
          </a:xfrm>
          <a:prstGeom prst="rect">
            <a:avLst/>
          </a:prstGeom>
        </p:spPr>
        <p:txBody>
          <a:bodyPr>
            <a:normAutofit fontScale="92500"/>
          </a:bodyPr>
          <a:lstStyle/>
          <a:p>
            <a:pPr marL="0" indent="0" algn="just">
              <a:buNone/>
            </a:pPr>
            <a:r>
              <a:rPr lang="en-GB" sz="2000" b="1" dirty="0"/>
              <a:t>Are states obliged to provide their own citizens with access to energy? </a:t>
            </a:r>
          </a:p>
          <a:p>
            <a:pPr marL="0" indent="0" algn="just">
              <a:buNone/>
            </a:pPr>
            <a:r>
              <a:rPr lang="en-GB" sz="3300" b="1" dirty="0"/>
              <a:t>A) International Covenant on Economic, Social and Cultural Rights (Article 11)</a:t>
            </a:r>
          </a:p>
          <a:p>
            <a:pPr lvl="1" algn="just"/>
            <a:endParaRPr lang="en-GB" sz="2800" b="1" dirty="0"/>
          </a:p>
          <a:p>
            <a:pPr algn="just"/>
            <a:endParaRPr lang="en-GB" sz="2800" b="1" dirty="0"/>
          </a:p>
          <a:p>
            <a:pPr marL="0" indent="0" algn="just">
              <a:buNone/>
            </a:pPr>
            <a:endParaRPr lang="en-GB" sz="2800" b="1" dirty="0"/>
          </a:p>
          <a:p>
            <a:pPr marL="0" indent="0" algn="just">
              <a:spcBef>
                <a:spcPts val="0"/>
              </a:spcBef>
              <a:buNone/>
            </a:pPr>
            <a:r>
              <a:rPr lang="en-CZ" sz="3300" b="1" dirty="0"/>
              <a:t>B) Convention on the Elimination of All Forms of Discrimination against Women New York, 18 December 1979</a:t>
            </a:r>
            <a:r>
              <a:rPr lang="cs-CZ" sz="3300" b="1" dirty="0"/>
              <a:t> </a:t>
            </a:r>
            <a:r>
              <a:rPr lang="cs-CZ" sz="3400" b="1" dirty="0"/>
              <a:t>(</a:t>
            </a:r>
            <a:r>
              <a:rPr lang="cs-CZ" sz="3400" b="1" dirty="0" err="1"/>
              <a:t>Article</a:t>
            </a:r>
            <a:r>
              <a:rPr lang="cs-CZ" sz="3400" b="1" dirty="0"/>
              <a:t> 14):</a:t>
            </a:r>
          </a:p>
          <a:p>
            <a:pPr marL="0" indent="0" algn="just">
              <a:buNone/>
            </a:pPr>
            <a:r>
              <a:rPr lang="en-GB" i="1" dirty="0"/>
              <a:t>“To enjoy adequate living conditions, particularly in relation to housing, sanitation, electricity and water supply, transport and communications.”</a:t>
            </a:r>
            <a:endParaRPr lang="en-GB" sz="2400" i="1" dirty="0"/>
          </a:p>
        </p:txBody>
      </p:sp>
      <p:pic>
        <p:nvPicPr>
          <p:cNvPr id="5" name="Picture 4" descr="A screenshot of a cell phone&#10;&#10;Description automatically generated">
            <a:extLst>
              <a:ext uri="{FF2B5EF4-FFF2-40B4-BE49-F238E27FC236}">
                <a16:creationId xmlns:a16="http://schemas.microsoft.com/office/drawing/2014/main" id="{13B4BBAF-6500-F84B-8525-257857A72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35" y="4615290"/>
            <a:ext cx="8636000" cy="1313677"/>
          </a:xfrm>
          <a:prstGeom prst="rect">
            <a:avLst/>
          </a:prstGeom>
        </p:spPr>
      </p:pic>
    </p:spTree>
    <p:extLst>
      <p:ext uri="{BB962C8B-B14F-4D97-AF65-F5344CB8AC3E}">
        <p14:creationId xmlns:p14="http://schemas.microsoft.com/office/powerpoint/2010/main" val="26336791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Energy Law</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algn="just"/>
            <a:r>
              <a:rPr lang="en-GB" sz="2800" b="1" dirty="0"/>
              <a:t>Why do governments tend to regulate energy-related activities and the energy sector?</a:t>
            </a:r>
          </a:p>
          <a:p>
            <a:pPr algn="just"/>
            <a:r>
              <a:rPr lang="en-GB" sz="2800" b="1" dirty="0"/>
              <a:t>PRAGMATIC REASONS: </a:t>
            </a:r>
            <a:r>
              <a:rPr lang="en-GB" sz="2400" dirty="0"/>
              <a:t>Energy is the fuel that powers economic growth.</a:t>
            </a:r>
          </a:p>
          <a:p>
            <a:pPr lvl="1" algn="just"/>
            <a:r>
              <a:rPr lang="en-GB" sz="2800" b="1" dirty="0"/>
              <a:t>A) A matter of national security</a:t>
            </a:r>
          </a:p>
          <a:p>
            <a:pPr lvl="1" algn="just"/>
            <a:r>
              <a:rPr lang="en-GB" sz="2800" b="1" dirty="0"/>
              <a:t>B) Energy as a source of wealth </a:t>
            </a:r>
          </a:p>
          <a:p>
            <a:pPr lvl="1" algn="just"/>
            <a:r>
              <a:rPr lang="en-GB" sz="2800" b="1" dirty="0"/>
              <a:t>C) Energy as a driver of national development</a:t>
            </a:r>
          </a:p>
          <a:p>
            <a:pPr lvl="1" algn="just"/>
            <a:r>
              <a:rPr lang="en-GB" sz="2800" b="1" dirty="0"/>
              <a:t>D) Negative environmental impact of energy related activities </a:t>
            </a:r>
          </a:p>
          <a:p>
            <a:pPr lvl="1" algn="just"/>
            <a:r>
              <a:rPr lang="en-GB" sz="2800" b="1" dirty="0"/>
              <a:t>E) Energy access and affordability </a:t>
            </a:r>
          </a:p>
        </p:txBody>
      </p:sp>
    </p:spTree>
    <p:extLst>
      <p:ext uri="{BB962C8B-B14F-4D97-AF65-F5344CB8AC3E}">
        <p14:creationId xmlns:p14="http://schemas.microsoft.com/office/powerpoint/2010/main" val="24635078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Energy Law</a:t>
            </a:r>
          </a:p>
        </p:txBody>
      </p:sp>
      <p:sp>
        <p:nvSpPr>
          <p:cNvPr id="139" name="Shape 139"/>
          <p:cNvSpPr>
            <a:spLocks noGrp="1"/>
          </p:cNvSpPr>
          <p:nvPr>
            <p:ph type="body" idx="1"/>
          </p:nvPr>
        </p:nvSpPr>
        <p:spPr>
          <a:xfrm>
            <a:off x="508000" y="2616200"/>
            <a:ext cx="11988800" cy="6625534"/>
          </a:xfrm>
          <a:prstGeom prst="rect">
            <a:avLst/>
          </a:prstGeom>
        </p:spPr>
        <p:txBody>
          <a:bodyPr>
            <a:normAutofit/>
          </a:bodyPr>
          <a:lstStyle/>
          <a:p>
            <a:pPr marL="0" indent="0" algn="just">
              <a:buNone/>
            </a:pPr>
            <a:r>
              <a:rPr lang="en-GB" sz="2800" b="1" dirty="0"/>
              <a:t>INTERNATIONAL LEVEL</a:t>
            </a:r>
          </a:p>
          <a:p>
            <a:r>
              <a:rPr lang="en-GB" sz="2000" b="1" dirty="0">
                <a:solidFill>
                  <a:schemeClr val="tx1">
                    <a:lumMod val="75000"/>
                  </a:schemeClr>
                </a:solidFill>
              </a:rPr>
              <a:t>“International law, also called public international law or law of nations, the body of legal rules, norms, and standards that apply between </a:t>
            </a:r>
            <a:r>
              <a:rPr lang="en-GB" sz="2000" b="1" u="sng" dirty="0">
                <a:solidFill>
                  <a:schemeClr val="tx1">
                    <a:lumMod val="75000"/>
                  </a:schemeClr>
                </a:solidFill>
                <a:hlinkClick r:id="rId2">
                  <a:extLst>
                    <a:ext uri="{A12FA001-AC4F-418D-AE19-62706E023703}">
                      <ahyp:hlinkClr xmlns:ahyp="http://schemas.microsoft.com/office/drawing/2018/hyperlinkcolor" val="tx"/>
                    </a:ext>
                  </a:extLst>
                </a:hlinkClick>
              </a:rPr>
              <a:t>sovereign</a:t>
            </a:r>
            <a:r>
              <a:rPr lang="en-GB" sz="2000" b="1" dirty="0">
                <a:solidFill>
                  <a:schemeClr val="tx1">
                    <a:lumMod val="75000"/>
                  </a:schemeClr>
                </a:solidFill>
              </a:rPr>
              <a:t> states and other entities that are legally recognised as international actors.”</a:t>
            </a:r>
            <a:endParaRPr lang="en-GB" sz="2000" dirty="0">
              <a:solidFill>
                <a:schemeClr val="tx1">
                  <a:lumMod val="75000"/>
                </a:schemeClr>
              </a:solidFill>
            </a:endParaRPr>
          </a:p>
          <a:p>
            <a:r>
              <a:rPr lang="en-GB" sz="2000" b="1" dirty="0"/>
              <a:t>Objectives: </a:t>
            </a:r>
            <a:r>
              <a:rPr lang="en-GB" sz="2000" dirty="0"/>
              <a:t>peace, international coexistence, international cooperation </a:t>
            </a:r>
          </a:p>
          <a:p>
            <a:pPr marL="0" indent="0" algn="just">
              <a:buNone/>
            </a:pPr>
            <a:endParaRPr lang="en-GB" sz="2800" b="1" dirty="0"/>
          </a:p>
          <a:p>
            <a:pPr marL="0" indent="0" algn="just">
              <a:buNone/>
            </a:pPr>
            <a:r>
              <a:rPr lang="en-GB" sz="2800" b="1" dirty="0"/>
              <a:t>NATIONAL LEVEL</a:t>
            </a:r>
          </a:p>
          <a:p>
            <a:pPr algn="just"/>
            <a:r>
              <a:rPr lang="en-GB" sz="2000" b="1" dirty="0"/>
              <a:t>Constitutional law, Administrative Law, Business Law</a:t>
            </a:r>
          </a:p>
          <a:p>
            <a:pPr algn="just"/>
            <a:r>
              <a:rPr lang="en-GB" sz="2000" b="1" dirty="0"/>
              <a:t>Objective: </a:t>
            </a:r>
            <a:r>
              <a:rPr lang="en-GB" sz="2000" dirty="0"/>
              <a:t>management of energy resources, national development, energy security, functional energy market</a:t>
            </a:r>
          </a:p>
          <a:p>
            <a:pPr marL="0" indent="0" algn="just">
              <a:buNone/>
            </a:pPr>
            <a:endParaRPr lang="en-GB" sz="2800" dirty="0"/>
          </a:p>
        </p:txBody>
      </p:sp>
    </p:spTree>
    <p:extLst>
      <p:ext uri="{BB962C8B-B14F-4D97-AF65-F5344CB8AC3E}">
        <p14:creationId xmlns:p14="http://schemas.microsoft.com/office/powerpoint/2010/main" val="18996650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508000" y="4107505"/>
            <a:ext cx="11988800" cy="1219200"/>
          </a:xfrm>
          <a:prstGeom prst="rect">
            <a:avLst/>
          </a:prstGeom>
        </p:spPr>
        <p:txBody>
          <a:bodyPr>
            <a:normAutofit/>
          </a:bodyPr>
          <a:lstStyle>
            <a:lvl1pPr>
              <a:defRPr>
                <a:latin typeface="Bodoni SvtyTwo ITC TT-Bold"/>
                <a:ea typeface="Bodoni SvtyTwo ITC TT-Bold"/>
                <a:cs typeface="Bodoni SvtyTwo ITC TT-Bold"/>
                <a:sym typeface="Bodoni SvtyTwo ITC TT-Bold"/>
              </a:defRPr>
            </a:lvl1pPr>
          </a:lstStyle>
          <a:p>
            <a:r>
              <a:rPr lang="en-GB" sz="3600" dirty="0">
                <a:latin typeface="Cambria"/>
                <a:cs typeface="Cambria"/>
              </a:rPr>
              <a:t>INTERNATIONAL LAW dimension</a:t>
            </a:r>
          </a:p>
        </p:txBody>
      </p:sp>
    </p:spTree>
    <p:extLst>
      <p:ext uri="{BB962C8B-B14F-4D97-AF65-F5344CB8AC3E}">
        <p14:creationId xmlns:p14="http://schemas.microsoft.com/office/powerpoint/2010/main" val="196638708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9950</TotalTime>
  <Words>2653</Words>
  <Application>Microsoft Macintosh PowerPoint</Application>
  <PresentationFormat>Custom</PresentationFormat>
  <Paragraphs>171</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Bodoni SvtyTwo ITC TT-Bold</vt:lpstr>
      <vt:lpstr>Bodoni SvtyTwo ITC TT-Book</vt:lpstr>
      <vt:lpstr>Cambria</vt:lpstr>
      <vt:lpstr>Helvetica</vt:lpstr>
      <vt:lpstr>Helvetica Neue</vt:lpstr>
      <vt:lpstr>Palatino</vt:lpstr>
      <vt:lpstr>Times New Roman</vt:lpstr>
      <vt:lpstr>Zapf Dingbats</vt:lpstr>
      <vt:lpstr>New_Template4</vt:lpstr>
      <vt:lpstr>Energy Law:  EU Energy Law (1)</vt:lpstr>
      <vt:lpstr>Law</vt:lpstr>
      <vt:lpstr>Energy Law</vt:lpstr>
      <vt:lpstr>Energy Law</vt:lpstr>
      <vt:lpstr>Energy Law</vt:lpstr>
      <vt:lpstr>Energy Law</vt:lpstr>
      <vt:lpstr>Energy Law</vt:lpstr>
      <vt:lpstr>Energy Law</vt:lpstr>
      <vt:lpstr>INTERNATIONAL LAW dimension</vt:lpstr>
      <vt:lpstr>International Law</vt:lpstr>
      <vt:lpstr>International Law</vt:lpstr>
      <vt:lpstr>NATIONAL LAW dimension</vt:lpstr>
      <vt:lpstr>National Law</vt:lpstr>
      <vt:lpstr>National Law</vt:lpstr>
      <vt:lpstr>National Law</vt:lpstr>
      <vt:lpstr>National Law</vt:lpstr>
      <vt:lpstr>National Law</vt:lpstr>
      <vt:lpstr>NATIONAL LAW dimension</vt:lpstr>
      <vt:lpstr>Constitutional Law/Human Rights</vt:lpstr>
      <vt:lpstr>Constitutional Law/Human Rights</vt:lpstr>
      <vt:lpstr>Constitutional Law/Human Rights</vt:lpstr>
      <vt:lpstr>Constitutional Law/Human Rights</vt:lpstr>
      <vt:lpstr>Constitutional Law: Example (I.)</vt:lpstr>
      <vt:lpstr>Constitutional Law: Example (II.)</vt:lpstr>
      <vt:lpstr>Constitutional Law: Example (III.)</vt:lpstr>
      <vt:lpstr>Constitutional Law: Example (IV.)</vt:lpstr>
      <vt:lpstr>Administrative Law</vt:lpstr>
      <vt:lpstr>Business Law/Consumer Protection/Contract Law</vt:lpstr>
      <vt:lpstr>Private International Law</vt:lpstr>
      <vt:lpstr>Private International Law (Example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Climate Diplomacy: Existing Tools and Proposals </dc:title>
  <cp:lastModifiedBy>Martin Švec</cp:lastModifiedBy>
  <cp:revision>219</cp:revision>
  <dcterms:modified xsi:type="dcterms:W3CDTF">2020-03-20T16:59:07Z</dcterms:modified>
</cp:coreProperties>
</file>