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4" r:id="rId3"/>
    <p:sldMasterId id="2147483687" r:id="rId4"/>
    <p:sldMasterId id="2147483700" r:id="rId5"/>
    <p:sldMasterId id="2147483713" r:id="rId6"/>
  </p:sldMasterIdLst>
  <p:notesMasterIdLst>
    <p:notesMasterId r:id="rId94"/>
  </p:notesMasterIdLst>
  <p:sldIdLst>
    <p:sldId id="256" r:id="rId7"/>
    <p:sldId id="258" r:id="rId8"/>
    <p:sldId id="284" r:id="rId9"/>
    <p:sldId id="285" r:id="rId10"/>
    <p:sldId id="286" r:id="rId11"/>
    <p:sldId id="287" r:id="rId12"/>
    <p:sldId id="268" r:id="rId13"/>
    <p:sldId id="340" r:id="rId14"/>
    <p:sldId id="269" r:id="rId15"/>
    <p:sldId id="291" r:id="rId16"/>
    <p:sldId id="288" r:id="rId17"/>
    <p:sldId id="289" r:id="rId18"/>
    <p:sldId id="270" r:id="rId19"/>
    <p:sldId id="293" r:id="rId20"/>
    <p:sldId id="296" r:id="rId21"/>
    <p:sldId id="298" r:id="rId22"/>
    <p:sldId id="271" r:id="rId23"/>
    <p:sldId id="301" r:id="rId24"/>
    <p:sldId id="303" r:id="rId25"/>
    <p:sldId id="304" r:id="rId26"/>
    <p:sldId id="306" r:id="rId27"/>
    <p:sldId id="307" r:id="rId28"/>
    <p:sldId id="272" r:id="rId29"/>
    <p:sldId id="308" r:id="rId30"/>
    <p:sldId id="309" r:id="rId31"/>
    <p:sldId id="273" r:id="rId32"/>
    <p:sldId id="310" r:id="rId33"/>
    <p:sldId id="311" r:id="rId34"/>
    <p:sldId id="312" r:id="rId35"/>
    <p:sldId id="274" r:id="rId36"/>
    <p:sldId id="314" r:id="rId37"/>
    <p:sldId id="316" r:id="rId38"/>
    <p:sldId id="342" r:id="rId39"/>
    <p:sldId id="259" r:id="rId40"/>
    <p:sldId id="276" r:id="rId41"/>
    <p:sldId id="318" r:id="rId42"/>
    <p:sldId id="319" r:id="rId43"/>
    <p:sldId id="359" r:id="rId44"/>
    <p:sldId id="361" r:id="rId45"/>
    <p:sldId id="362" r:id="rId46"/>
    <p:sldId id="343" r:id="rId47"/>
    <p:sldId id="344" r:id="rId48"/>
    <p:sldId id="321" r:id="rId49"/>
    <p:sldId id="275" r:id="rId50"/>
    <p:sldId id="322" r:id="rId51"/>
    <p:sldId id="277" r:id="rId52"/>
    <p:sldId id="323" r:id="rId53"/>
    <p:sldId id="324" r:id="rId54"/>
    <p:sldId id="325" r:id="rId55"/>
    <p:sldId id="363" r:id="rId56"/>
    <p:sldId id="326" r:id="rId57"/>
    <p:sldId id="278" r:id="rId58"/>
    <p:sldId id="328" r:id="rId59"/>
    <p:sldId id="366" r:id="rId60"/>
    <p:sldId id="364" r:id="rId61"/>
    <p:sldId id="368" r:id="rId62"/>
    <p:sldId id="329" r:id="rId63"/>
    <p:sldId id="279" r:id="rId64"/>
    <p:sldId id="317" r:id="rId65"/>
    <p:sldId id="330" r:id="rId66"/>
    <p:sldId id="331" r:id="rId67"/>
    <p:sldId id="332" r:id="rId68"/>
    <p:sldId id="280" r:id="rId69"/>
    <p:sldId id="372" r:id="rId70"/>
    <p:sldId id="374" r:id="rId71"/>
    <p:sldId id="369" r:id="rId72"/>
    <p:sldId id="371" r:id="rId73"/>
    <p:sldId id="335" r:id="rId74"/>
    <p:sldId id="281" r:id="rId75"/>
    <p:sldId id="347" r:id="rId76"/>
    <p:sldId id="346" r:id="rId77"/>
    <p:sldId id="282" r:id="rId78"/>
    <p:sldId id="339" r:id="rId79"/>
    <p:sldId id="349" r:id="rId80"/>
    <p:sldId id="351" r:id="rId81"/>
    <p:sldId id="355" r:id="rId82"/>
    <p:sldId id="283" r:id="rId83"/>
    <p:sldId id="267" r:id="rId84"/>
    <p:sldId id="358" r:id="rId85"/>
    <p:sldId id="353" r:id="rId86"/>
    <p:sldId id="266" r:id="rId87"/>
    <p:sldId id="260" r:id="rId88"/>
    <p:sldId id="261" r:id="rId89"/>
    <p:sldId id="265" r:id="rId90"/>
    <p:sldId id="264" r:id="rId91"/>
    <p:sldId id="262" r:id="rId92"/>
    <p:sldId id="263" r:id="rId93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875" autoAdjust="0"/>
    <p:restoredTop sz="95494" autoAdjust="0"/>
  </p:normalViewPr>
  <p:slideViewPr>
    <p:cSldViewPr snapToGrid="0">
      <p:cViewPr varScale="1">
        <p:scale>
          <a:sx n="111" d="100"/>
          <a:sy n="111" d="100"/>
        </p:scale>
        <p:origin x="312" y="13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63" Type="http://schemas.openxmlformats.org/officeDocument/2006/relationships/slide" Target="slides/slide57.xml"/><Relationship Id="rId68" Type="http://schemas.openxmlformats.org/officeDocument/2006/relationships/slide" Target="slides/slide62.xml"/><Relationship Id="rId76" Type="http://schemas.openxmlformats.org/officeDocument/2006/relationships/slide" Target="slides/slide70.xml"/><Relationship Id="rId84" Type="http://schemas.openxmlformats.org/officeDocument/2006/relationships/slide" Target="slides/slide78.xml"/><Relationship Id="rId89" Type="http://schemas.openxmlformats.org/officeDocument/2006/relationships/slide" Target="slides/slide83.xml"/><Relationship Id="rId97" Type="http://schemas.openxmlformats.org/officeDocument/2006/relationships/theme" Target="theme/theme1.xml"/><Relationship Id="rId7" Type="http://schemas.openxmlformats.org/officeDocument/2006/relationships/slide" Target="slides/slide1.xml"/><Relationship Id="rId71" Type="http://schemas.openxmlformats.org/officeDocument/2006/relationships/slide" Target="slides/slide65.xml"/><Relationship Id="rId92" Type="http://schemas.openxmlformats.org/officeDocument/2006/relationships/slide" Target="slides/slide8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slide" Target="slides/slide60.xml"/><Relationship Id="rId74" Type="http://schemas.openxmlformats.org/officeDocument/2006/relationships/slide" Target="slides/slide68.xml"/><Relationship Id="rId79" Type="http://schemas.openxmlformats.org/officeDocument/2006/relationships/slide" Target="slides/slide73.xml"/><Relationship Id="rId87" Type="http://schemas.openxmlformats.org/officeDocument/2006/relationships/slide" Target="slides/slide8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5.xml"/><Relationship Id="rId82" Type="http://schemas.openxmlformats.org/officeDocument/2006/relationships/slide" Target="slides/slide76.xml"/><Relationship Id="rId90" Type="http://schemas.openxmlformats.org/officeDocument/2006/relationships/slide" Target="slides/slide84.xml"/><Relationship Id="rId95" Type="http://schemas.openxmlformats.org/officeDocument/2006/relationships/presProps" Target="presProps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slide" Target="slides/slide58.xml"/><Relationship Id="rId69" Type="http://schemas.openxmlformats.org/officeDocument/2006/relationships/slide" Target="slides/slide63.xml"/><Relationship Id="rId77" Type="http://schemas.openxmlformats.org/officeDocument/2006/relationships/slide" Target="slides/slide71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slide" Target="slides/slide66.xml"/><Relationship Id="rId80" Type="http://schemas.openxmlformats.org/officeDocument/2006/relationships/slide" Target="slides/slide74.xml"/><Relationship Id="rId85" Type="http://schemas.openxmlformats.org/officeDocument/2006/relationships/slide" Target="slides/slide79.xml"/><Relationship Id="rId93" Type="http://schemas.openxmlformats.org/officeDocument/2006/relationships/slide" Target="slides/slide87.xml"/><Relationship Id="rId9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slide" Target="slides/slide6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slide" Target="slides/slide64.xml"/><Relationship Id="rId75" Type="http://schemas.openxmlformats.org/officeDocument/2006/relationships/slide" Target="slides/slide69.xml"/><Relationship Id="rId83" Type="http://schemas.openxmlformats.org/officeDocument/2006/relationships/slide" Target="slides/slide77.xml"/><Relationship Id="rId88" Type="http://schemas.openxmlformats.org/officeDocument/2006/relationships/slide" Target="slides/slide82.xml"/><Relationship Id="rId91" Type="http://schemas.openxmlformats.org/officeDocument/2006/relationships/slide" Target="slides/slide85.xml"/><Relationship Id="rId9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73" Type="http://schemas.openxmlformats.org/officeDocument/2006/relationships/slide" Target="slides/slide67.xml"/><Relationship Id="rId78" Type="http://schemas.openxmlformats.org/officeDocument/2006/relationships/slide" Target="slides/slide72.xml"/><Relationship Id="rId81" Type="http://schemas.openxmlformats.org/officeDocument/2006/relationships/slide" Target="slides/slide75.xml"/><Relationship Id="rId86" Type="http://schemas.openxmlformats.org/officeDocument/2006/relationships/slide" Target="slides/slide80.xml"/><Relationship Id="rId94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E094A0-34A2-4C43-B2B7-84D1F174BCA0}" type="datetimeFigureOut">
              <a:rPr lang="cs-CZ" smtClean="0"/>
              <a:t>13. 3. 2020</a:t>
            </a:fld>
            <a:endParaRPr lang="cs-CZ" dirty="0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 dirty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BEED15-7E21-461C-A04A-B7171781FE80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357947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09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6099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 smtClean="0"/>
          </a:p>
        </p:txBody>
      </p:sp>
      <p:sp>
        <p:nvSpPr>
          <p:cNvPr id="516100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7EA5397C-5A29-4D37-A19C-0E45BD31A978}" type="slidenum">
              <a:rPr lang="cs-CZ" altLang="cs-CZ" sz="1200" smtClean="0">
                <a:solidFill>
                  <a:prstClr val="black"/>
                </a:solidFill>
              </a:rPr>
              <a:pPr/>
              <a:t>18</a:t>
            </a:fld>
            <a:endParaRPr lang="cs-CZ" altLang="cs-CZ" sz="120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9734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26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3267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 smtClean="0"/>
          </a:p>
        </p:txBody>
      </p:sp>
      <p:sp>
        <p:nvSpPr>
          <p:cNvPr id="523268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7C1C96-CFAD-4701-881E-DD2E09780C08}" type="slidenum">
              <a:rPr lang="cs-CZ" altLang="cs-CZ" sz="1200" smtClean="0"/>
              <a:pPr/>
              <a:t>21</a:t>
            </a:fld>
            <a:endParaRPr lang="cs-CZ" altLang="cs-CZ" sz="1200" smtClean="0"/>
          </a:p>
        </p:txBody>
      </p:sp>
    </p:spTree>
    <p:extLst>
      <p:ext uri="{BB962C8B-B14F-4D97-AF65-F5344CB8AC3E}">
        <p14:creationId xmlns:p14="http://schemas.microsoft.com/office/powerpoint/2010/main" val="42717261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429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6429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 smtClean="0"/>
          </a:p>
        </p:txBody>
      </p:sp>
      <p:sp>
        <p:nvSpPr>
          <p:cNvPr id="116429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03E5386-6FE5-4F84-A8EF-A0C16BD77511}" type="slidenum">
              <a:rPr lang="cs-CZ" altLang="cs-CZ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32</a:t>
            </a:fld>
            <a:endParaRPr lang="cs-CZ" altLang="cs-CZ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74677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53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653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 smtClean="0"/>
          </a:p>
        </p:txBody>
      </p:sp>
      <p:sp>
        <p:nvSpPr>
          <p:cNvPr id="40653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1441CE9B-217B-4CC5-AAAA-62F431D16627}" type="slidenum">
              <a:rPr lang="cs-CZ" altLang="cs-CZ" sz="1200" smtClean="0"/>
              <a:pPr/>
              <a:t>73</a:t>
            </a:fld>
            <a:endParaRPr lang="cs-CZ" altLang="cs-CZ" sz="1200" smtClean="0"/>
          </a:p>
        </p:txBody>
      </p:sp>
    </p:spTree>
    <p:extLst>
      <p:ext uri="{BB962C8B-B14F-4D97-AF65-F5344CB8AC3E}">
        <p14:creationId xmlns:p14="http://schemas.microsoft.com/office/powerpoint/2010/main" val="28494695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39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139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 smtClean="0"/>
          </a:p>
        </p:txBody>
      </p:sp>
      <p:sp>
        <p:nvSpPr>
          <p:cNvPr id="57139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2A2734EA-700A-4181-AFDC-DA12F1509E5F}" type="slidenum">
              <a:rPr lang="cs-CZ" altLang="cs-CZ" sz="1200" smtClean="0">
                <a:solidFill>
                  <a:prstClr val="black"/>
                </a:solidFill>
              </a:rPr>
              <a:pPr/>
              <a:t>74</a:t>
            </a:fld>
            <a:endParaRPr lang="cs-CZ" altLang="cs-CZ" sz="120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097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31C22-37B6-4B96-B67A-B95F163FBB88}" type="datetimeFigureOut">
              <a:rPr lang="cs-CZ" smtClean="0"/>
              <a:t>13. 3. 2020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33C38-EA81-422E-964E-E9E048C2597F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179294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31C22-37B6-4B96-B67A-B95F163FBB88}" type="datetimeFigureOut">
              <a:rPr lang="cs-CZ" smtClean="0"/>
              <a:t>13. 3. 2020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33C38-EA81-422E-964E-E9E048C2597F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2880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31C22-37B6-4B96-B67A-B95F163FBB88}" type="datetimeFigureOut">
              <a:rPr lang="cs-CZ" smtClean="0"/>
              <a:t>13. 3. 2020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33C38-EA81-422E-964E-E9E048C2597F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426550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2925C3-8941-41AF-B152-E745CE1F339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1880022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77E5C4-5876-4593-B5F8-9037218525C8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9944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9C9EE9-4B23-4CC9-9197-A75EB9FE6A82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28567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3246C7-1DDB-42A5-AF8D-2F2CD215406A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7770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6092C4-8384-4CAE-8CDF-F6F7F381F283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86670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C6C0ED-2CD8-4C67-B3E5-DA9F543A5C03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19672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2E7D09-316D-42FE-AA64-FE9DB55AC0B9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28306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78CA3F-71D6-40FE-A354-A933DC6EAAB8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69791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31C22-37B6-4B96-B67A-B95F163FBB88}" type="datetimeFigureOut">
              <a:rPr lang="cs-CZ" smtClean="0"/>
              <a:t>13. 3. 2020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33C38-EA81-422E-964E-E9E048C2597F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708921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568111-48C5-4FD8-B75B-F91DE425101B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54503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dirty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92EEF8-7E99-4F9B-96C3-2A638EEC4C4D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59764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0DF6A2-3D31-4CDA-8A88-2A47248DB7D8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19240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4CFE8E-1389-4992-85FF-3C8AE96E94D3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37992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2925C3-8941-41AF-B152-E745CE1F3397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070463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77E5C4-5876-4593-B5F8-9037218525C8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1869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9C9EE9-4B23-4CC9-9197-A75EB9FE6A82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953353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3246C7-1DDB-42A5-AF8D-2F2CD215406A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086647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6092C4-8384-4CAE-8CDF-F6F7F381F283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34272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C6C0ED-2CD8-4C67-B3E5-DA9F543A5C03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45833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31C22-37B6-4B96-B67A-B95F163FBB88}" type="datetimeFigureOut">
              <a:rPr lang="cs-CZ" smtClean="0"/>
              <a:t>13. 3. 2020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33C38-EA81-422E-964E-E9E048C2597F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3097513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2E7D09-316D-42FE-AA64-FE9DB55AC0B9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842029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78CA3F-71D6-40FE-A354-A933DC6EAAB8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364743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568111-48C5-4FD8-B75B-F91DE425101B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753110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dirty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92EEF8-7E99-4F9B-96C3-2A638EEC4C4D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9710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0DF6A2-3D31-4CDA-8A88-2A47248DB7D8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9070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4CFE8E-1389-4992-85FF-3C8AE96E94D3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98194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2925C3-8941-41AF-B152-E745CE1F3397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62640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77E5C4-5876-4593-B5F8-9037218525C8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13607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9C9EE9-4B23-4CC9-9197-A75EB9FE6A82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474357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3246C7-1DDB-42A5-AF8D-2F2CD215406A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5549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31C22-37B6-4B96-B67A-B95F163FBB88}" type="datetimeFigureOut">
              <a:rPr lang="cs-CZ" smtClean="0"/>
              <a:t>13. 3. 2020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33C38-EA81-422E-964E-E9E048C2597F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6593697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6092C4-8384-4CAE-8CDF-F6F7F381F283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547916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C6C0ED-2CD8-4C67-B3E5-DA9F543A5C03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720936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2E7D09-316D-42FE-AA64-FE9DB55AC0B9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89315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78CA3F-71D6-40FE-A354-A933DC6EAAB8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055852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568111-48C5-4FD8-B75B-F91DE425101B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757133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dirty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92EEF8-7E99-4F9B-96C3-2A638EEC4C4D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543236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0DF6A2-3D31-4CDA-8A88-2A47248DB7D8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82578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4CFE8E-1389-4992-85FF-3C8AE96E94D3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628928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2925C3-8941-41AF-B152-E745CE1F3397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262327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77E5C4-5876-4593-B5F8-9037218525C8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40668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31C22-37B6-4B96-B67A-B95F163FBB88}" type="datetimeFigureOut">
              <a:rPr lang="cs-CZ" smtClean="0"/>
              <a:t>13. 3. 2020</a:t>
            </a:fld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33C38-EA81-422E-964E-E9E048C2597F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6366049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9C9EE9-4B23-4CC9-9197-A75EB9FE6A82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515950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3246C7-1DDB-42A5-AF8D-2F2CD215406A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574654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6092C4-8384-4CAE-8CDF-F6F7F381F283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803580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C6C0ED-2CD8-4C67-B3E5-DA9F543A5C03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073660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2E7D09-316D-42FE-AA64-FE9DB55AC0B9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572670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78CA3F-71D6-40FE-A354-A933DC6EAAB8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131290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568111-48C5-4FD8-B75B-F91DE425101B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059161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dirty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92EEF8-7E99-4F9B-96C3-2A638EEC4C4D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428998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0DF6A2-3D31-4CDA-8A88-2A47248DB7D8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5238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4CFE8E-1389-4992-85FF-3C8AE96E94D3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65665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31C22-37B6-4B96-B67A-B95F163FBB88}" type="datetimeFigureOut">
              <a:rPr lang="cs-CZ" smtClean="0"/>
              <a:t>13. 3. 2020</a:t>
            </a:fld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33C38-EA81-422E-964E-E9E048C2597F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5719357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2925C3-8941-41AF-B152-E745CE1F3397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100434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B8B660-862D-45DC-AFC8-DF9F02A9D66D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643340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8F3E52-D824-4215-89C2-6FE302043930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265489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7C753F-A3CF-40D1-9892-C223425E42E7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510645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8AD68E-4DEF-4032-8986-1C1DCD08BD49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702141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0C3C04-0312-4E29-A312-F90AC15F98B1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584497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22853C-6180-4C50-B5A0-CBFC338DA0A1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181699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4D88BA-F0FB-4A64-8CA8-384471DAA916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108300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B9E179-A970-441F-97BB-E963EFEB4AE2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92327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dirty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15BD72-3000-4C84-BA68-C0E6B7A66CF8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5585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31C22-37B6-4B96-B67A-B95F163FBB88}" type="datetimeFigureOut">
              <a:rPr lang="cs-CZ" smtClean="0"/>
              <a:t>13. 3. 2020</a:t>
            </a:fld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33C38-EA81-422E-964E-E9E048C2597F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9739539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81908F-F65D-4B8D-86EA-711DB5954FB6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464791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CB9907-C163-4453-AA7F-F1DC7263A6A9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942856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6C995B-C16F-4B80-BB7F-7BD123B1A6A7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68534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31C22-37B6-4B96-B67A-B95F163FBB88}" type="datetimeFigureOut">
              <a:rPr lang="cs-CZ" smtClean="0"/>
              <a:t>13. 3. 2020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33C38-EA81-422E-964E-E9E048C2597F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709205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31C22-37B6-4B96-B67A-B95F163FBB88}" type="datetimeFigureOut">
              <a:rPr lang="cs-CZ" smtClean="0"/>
              <a:t>13. 3. 2020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33C38-EA81-422E-964E-E9E048C2597F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027121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331C22-37B6-4B96-B67A-B95F163FBB88}" type="datetimeFigureOut">
              <a:rPr lang="cs-CZ" smtClean="0"/>
              <a:t>13. 3. 2020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E33C38-EA81-422E-964E-E9E048C2597F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46766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6AAE282-E0A2-45BE-A57C-14E427142615}" type="slidenum">
              <a:rPr lang="cs-CZ" altLang="cs-CZ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6702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6AAE282-E0A2-45BE-A57C-14E427142615}" type="slidenum">
              <a:rPr lang="cs-CZ" altLang="cs-CZ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4200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6AAE282-E0A2-45BE-A57C-14E427142615}" type="slidenum">
              <a:rPr lang="cs-CZ" altLang="cs-CZ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771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6AAE282-E0A2-45BE-A57C-14E427142615}" type="slidenum">
              <a:rPr lang="cs-CZ" altLang="cs-CZ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3876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7768781-AE9E-4298-BC27-4FB50F012419}" type="slidenum">
              <a:rPr lang="cs-CZ" altLang="cs-CZ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8771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3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-160421" y="-485056"/>
            <a:ext cx="12512842" cy="2387600"/>
          </a:xfrm>
        </p:spPr>
        <p:txBody>
          <a:bodyPr/>
          <a:lstStyle/>
          <a:p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Dějiny mezinárodních vztahů 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0" y="2735764"/>
            <a:ext cx="12192000" cy="1655762"/>
          </a:xfrm>
        </p:spPr>
        <p:txBody>
          <a:bodyPr>
            <a:normAutofit/>
          </a:bodyPr>
          <a:lstStyle/>
          <a:p>
            <a:r>
              <a:rPr lang="cs-CZ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Dekolonizace – rozpad koloniálních impérií po druhé světové válce  </a:t>
            </a:r>
            <a:endParaRPr lang="cs-CZ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9658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-276045"/>
            <a:ext cx="12491048" cy="1325563"/>
          </a:xfrm>
        </p:spPr>
        <p:txBody>
          <a:bodyPr>
            <a:normAutofit/>
          </a:bodyPr>
          <a:lstStyle/>
          <a:p>
            <a:r>
              <a:rPr lang="cs-CZ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Rozloha nizozemské koloniální říše v porovnání s Evropou</a:t>
            </a:r>
            <a:endParaRPr lang="cs-CZ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272" y="845389"/>
            <a:ext cx="8911086" cy="6012611"/>
          </a:xfrm>
        </p:spPr>
      </p:pic>
    </p:spTree>
    <p:extLst>
      <p:ext uri="{BB962C8B-B14F-4D97-AF65-F5344CB8AC3E}">
        <p14:creationId xmlns:p14="http://schemas.microsoft.com/office/powerpoint/2010/main" val="14516332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Sukarno (1901–1970) byl indonéským prezidentem v letech 1945–1967  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7382" y="1325563"/>
            <a:ext cx="3757235" cy="5532437"/>
          </a:xfrm>
        </p:spPr>
      </p:pic>
    </p:spTree>
    <p:extLst>
      <p:ext uri="{BB962C8B-B14F-4D97-AF65-F5344CB8AC3E}">
        <p14:creationId xmlns:p14="http://schemas.microsoft.com/office/powerpoint/2010/main" val="28213806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676400" y="-299109"/>
            <a:ext cx="10515600" cy="1325563"/>
          </a:xfrm>
        </p:spPr>
        <p:txBody>
          <a:bodyPr/>
          <a:lstStyle/>
          <a:p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Nizozemští vojáci v Indonésii, 1947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908" y="897058"/>
            <a:ext cx="8942054" cy="5960942"/>
          </a:xfrm>
        </p:spPr>
      </p:pic>
    </p:spTree>
    <p:extLst>
      <p:ext uri="{BB962C8B-B14F-4D97-AF65-F5344CB8AC3E}">
        <p14:creationId xmlns:p14="http://schemas.microsoft.com/office/powerpoint/2010/main" val="31177501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26105" y="-324685"/>
            <a:ext cx="12192000" cy="1325563"/>
          </a:xfrm>
        </p:spPr>
        <p:txBody>
          <a:bodyPr/>
          <a:lstStyle/>
          <a:p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Nezávislost Indie a Pákistánu I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815034"/>
            <a:ext cx="12192000" cy="6152147"/>
          </a:xfrm>
        </p:spPr>
        <p:txBody>
          <a:bodyPr>
            <a:normAutofit fontScale="92500" lnSpcReduction="10000"/>
          </a:bodyPr>
          <a:lstStyle/>
          <a:p>
            <a:r>
              <a:rPr lang="cs-CZ" dirty="0" smtClean="0"/>
              <a:t>Velká Británie byla jako první z evropských velmocí ochotná poskytnout svým koloniím nezávislost, včetně britského odchodu z Indie.</a:t>
            </a:r>
          </a:p>
          <a:p>
            <a:r>
              <a:rPr lang="cs-CZ" dirty="0" smtClean="0"/>
              <a:t>V Indii působil od roku 1885 Indický národní kongres (INC), který se postupně stal hlavní politickou silou požadující autonomii a posléze nezávislost. Vlivem Gándhího zde existoval důležitý prvek politiky pasivní rezistence, který získal na významu v období mezi světovými válkami. Politickým vůdcem hnutí </a:t>
            </a:r>
            <a:r>
              <a:rPr lang="cs-CZ" dirty="0"/>
              <a:t>za nezávislost se </a:t>
            </a:r>
            <a:r>
              <a:rPr lang="cs-CZ" dirty="0" smtClean="0"/>
              <a:t>stal Džaváharlál Néhrú. </a:t>
            </a:r>
          </a:p>
          <a:p>
            <a:r>
              <a:rPr lang="cs-CZ" dirty="0" smtClean="0"/>
              <a:t>V průběhu druhé světové války se INC snažil tento proces urychlit. Chtěl přitom využít chtěl obtížnou vojenskou situaci Británie a požadoval okamžitý odchod Britů z Indie.</a:t>
            </a:r>
          </a:p>
          <a:p>
            <a:r>
              <a:rPr lang="cs-CZ" dirty="0" smtClean="0"/>
              <a:t>Británie reagovala uvězněním vedení INC a potlačením projevů nespokojenosti. Tehdejší britský premiér Winston Churchill chtěl udržet britskou vládu nad Indií. </a:t>
            </a:r>
          </a:p>
          <a:p>
            <a:r>
              <a:rPr lang="cs-CZ" dirty="0" smtClean="0"/>
              <a:t>Vedle indického hnutí za nezávislost představoval rostoucí problém také nárůst muslimského nacionalismu a požadavky jeho hlavního reprezentanta – Muslimské ligy. Ta chtěla autonomii a odmítala jakoukoliv formu federace jakožto budoucího státoprávního uspořádání Indie. Tyto požadavky byly INC odmítány a rostlo tak napětí mezi muslimskou a hinduistickou komunitou. Toto vedlo ke stupňujícím se konfliktům a otevřenému propuknutí násilí (např. masakr v Kalkatě v srpnu 1946)   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139552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306" name="Zástupný symbol pro obsah 1"/>
          <p:cNvSpPr>
            <a:spLocks noGrp="1"/>
          </p:cNvSpPr>
          <p:nvPr>
            <p:ph/>
          </p:nvPr>
        </p:nvSpPr>
        <p:spPr>
          <a:xfrm>
            <a:off x="1620836" y="0"/>
            <a:ext cx="8950325" cy="5851525"/>
          </a:xfrm>
        </p:spPr>
        <p:txBody>
          <a:bodyPr>
            <a:normAutofit/>
          </a:bodyPr>
          <a:lstStyle/>
          <a:p>
            <a:r>
              <a:rPr lang="cs-CZ" altLang="cs-CZ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První zasedání INC v Bombaji roku 1885  </a:t>
            </a:r>
          </a:p>
        </p:txBody>
      </p:sp>
      <p:pic>
        <p:nvPicPr>
          <p:cNvPr id="482307" name="Obrázek 2" descr="1st_INC188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0803" y="765176"/>
            <a:ext cx="9250392" cy="6092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01633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402" name="Zástupný symbol pro obsah 1"/>
          <p:cNvSpPr>
            <a:spLocks noGrp="1"/>
          </p:cNvSpPr>
          <p:nvPr>
            <p:ph/>
          </p:nvPr>
        </p:nvSpPr>
        <p:spPr>
          <a:xfrm>
            <a:off x="1927674" y="0"/>
            <a:ext cx="8686800" cy="5851525"/>
          </a:xfrm>
        </p:spPr>
        <p:txBody>
          <a:bodyPr/>
          <a:lstStyle/>
          <a:p>
            <a:r>
              <a:rPr lang="cs-CZ" altLang="cs-CZ" sz="4400" dirty="0"/>
              <a:t> </a:t>
            </a:r>
            <a:r>
              <a:rPr lang="cs-CZ" altLang="cs-CZ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Mahátma Gándhí (1869–1948) </a:t>
            </a:r>
          </a:p>
        </p:txBody>
      </p:sp>
      <p:pic>
        <p:nvPicPr>
          <p:cNvPr id="48640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1622" y="931654"/>
            <a:ext cx="4790505" cy="5926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89871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666" name="Zástupný symbol pro obsah 1"/>
          <p:cNvSpPr>
            <a:spLocks noGrp="1"/>
          </p:cNvSpPr>
          <p:nvPr>
            <p:ph/>
          </p:nvPr>
        </p:nvSpPr>
        <p:spPr>
          <a:xfrm>
            <a:off x="0" y="0"/>
            <a:ext cx="12275388" cy="5851525"/>
          </a:xfrm>
        </p:spPr>
        <p:txBody>
          <a:bodyPr/>
          <a:lstStyle/>
          <a:p>
            <a:pPr algn="ctr"/>
            <a:r>
              <a:rPr lang="cs-CZ" altLang="cs-CZ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Džaváharlál </a:t>
            </a:r>
            <a:r>
              <a:rPr lang="cs-CZ" altLang="cs-CZ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Néhrú (1889–1964) </a:t>
            </a:r>
            <a:r>
              <a:rPr lang="cs-CZ" altLang="cs-CZ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byl v letech 1947–1964 prvním indickým ministerským předsedou </a:t>
            </a:r>
            <a:endParaRPr lang="cs-CZ" altLang="cs-CZ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97667" name="Obrázek 2" descr="nehru_1-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3913" y="1466581"/>
            <a:ext cx="4537075" cy="547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34720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292202" y="-230999"/>
            <a:ext cx="10515600" cy="1325563"/>
          </a:xfrm>
        </p:spPr>
        <p:txBody>
          <a:bodyPr/>
          <a:lstStyle/>
          <a:p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Nezávislost Indie a Pákistánu II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887104"/>
            <a:ext cx="12192000" cy="6496335"/>
          </a:xfrm>
        </p:spPr>
        <p:txBody>
          <a:bodyPr>
            <a:normAutofit fontScale="70000" lnSpcReduction="20000"/>
          </a:bodyPr>
          <a:lstStyle/>
          <a:p>
            <a:r>
              <a:rPr lang="cs-CZ" dirty="0" smtClean="0"/>
              <a:t>Po nástupu labouristické vlády v Británii v čele s C. Attleem roku 1945 došlo ke změně britské pozice. Vláda nebyla nakloněna rostoucím nákladům na udržování Britského impéria (včetně Indie) a eskalace konfliktu mezi muslimy a hinduisty ji vedly ke snaze situaci co nejrychleji vyřešit.</a:t>
            </a:r>
          </a:p>
          <a:p>
            <a:r>
              <a:rPr lang="cs-CZ" dirty="0" smtClean="0"/>
              <a:t>V únoru 1947 premiér Attlee oznámil, že Británie ukončí svou správu v Indii nejpozději do následujícího roku. Toto prohlášení však situaci nezklidnilo a naopak vedlo k další vlně násilností. </a:t>
            </a:r>
          </a:p>
          <a:p>
            <a:r>
              <a:rPr lang="cs-CZ" dirty="0" smtClean="0"/>
              <a:t>Britové se snažili o dosažení co nejrychlejšího termínu předání moci. Nový britský místokrál lord Mountbatten došel k závěru, že jediným řešením je rozdělení země.</a:t>
            </a:r>
          </a:p>
          <a:p>
            <a:r>
              <a:rPr lang="cs-CZ" dirty="0" smtClean="0"/>
              <a:t>Mountbattenova iniciativa urychlila dohodu mezi zástupci Indického národního kongresu a Muslimské ligy o rozdělení země. Britský parlament pak schválil zákon o nezávislosti Indie, který nabyl účinnosti o půlnoci ze 14. na 15. srpen 1947. Vznikla dvě nezávislá dominia Indie a Pákistán, de facto nezávislé státy. Britský král Jiří VI. zůstal jen formálně hlavou státu, ale už neměl titul císaře indického. </a:t>
            </a:r>
          </a:p>
          <a:p>
            <a:r>
              <a:rPr lang="cs-CZ" dirty="0" smtClean="0"/>
              <a:t>Proces předání moci proběhl klidně, ale krátce poté vypukly krvavé nepokoje a masakry napříč Indií i Pákistánem. Ty měly za následek snad až milión mrtvých a 10 miliónů uprchlíků, </a:t>
            </a:r>
            <a:r>
              <a:rPr lang="cs-CZ" dirty="0"/>
              <a:t>Sám Gándhí byl 30. ledna 1948 zavražděn radikálním hinduistou nespokojeným s </a:t>
            </a:r>
            <a:r>
              <a:rPr lang="cs-CZ" dirty="0" smtClean="0"/>
              <a:t>Gándhího benevolentním </a:t>
            </a:r>
            <a:r>
              <a:rPr lang="cs-CZ" dirty="0"/>
              <a:t>přístupem k muslimům. </a:t>
            </a:r>
            <a:r>
              <a:rPr lang="cs-CZ" dirty="0" smtClean="0"/>
              <a:t> Krizovou situaci ukončil teprve návrat lorda Mountbattena, který zprostředkoval jednání mezi znepřátelenými stranami.    </a:t>
            </a:r>
            <a:endParaRPr lang="cs-CZ" dirty="0"/>
          </a:p>
          <a:p>
            <a:r>
              <a:rPr lang="cs-CZ" dirty="0" smtClean="0"/>
              <a:t>Roku 1949 byla přijata indická ústava a 1950 se Indie stala republikou. Pákistán zůstal rozdělen na dvě části – východní (východní Bengálsko) a západní. Bengálci na východě však s podporou Indie postupně požadovali autonomii a v roce 1971 vypukla občanská válka, do níž na straně Bengálců vstoupila Indie. Výsledkem byla porážka Pákistánu a vznik nezávislého státu Bangladéše.  </a:t>
            </a:r>
          </a:p>
          <a:p>
            <a:r>
              <a:rPr lang="cs-CZ" dirty="0" smtClean="0"/>
              <a:t>Nevyřešen zůstal spor o Kašmír, jehož obyvatelstvo je většinově muslimské. Zdejší hinduistický maharážda původně usiloval o nezávislost, ale posléze souhlasil s připojením k Indii. To vyvolalo konflikt, v němž intervenoval Pákistán. Pod patronací OSN byla roku 1949 ustavena demarkační linie ponechávající většinu území Indii, avšak severozápad mohl okupovat Pákistán. Indie odmítala v případě Kašmíru uznat právo národů na sebeurčení.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210971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07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12192000" cy="1143000"/>
          </a:xfrm>
        </p:spPr>
        <p:txBody>
          <a:bodyPr/>
          <a:lstStyle/>
          <a:p>
            <a:pPr eaLnBrk="1" hangingPunct="1"/>
            <a:r>
              <a:rPr lang="cs-CZ" altLang="cs-CZ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Louis, 1. hrabě Mountbatten of Burma (1900–1979</a:t>
            </a:r>
            <a:r>
              <a:rPr lang="cs-CZ" altLang="cs-CZ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byl posledním indickým místokrálem</a:t>
            </a:r>
            <a:endParaRPr lang="cs-CZ" altLang="cs-CZ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5075" name="Picture 5"/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83415" y="1143000"/>
            <a:ext cx="4679950" cy="5715000"/>
          </a:xfrm>
        </p:spPr>
      </p:pic>
    </p:spTree>
    <p:extLst>
      <p:ext uri="{BB962C8B-B14F-4D97-AF65-F5344CB8AC3E}">
        <p14:creationId xmlns:p14="http://schemas.microsoft.com/office/powerpoint/2010/main" val="38794289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170" name="Zástupný symbol pro obsah 1"/>
          <p:cNvSpPr>
            <a:spLocks noGrp="1"/>
          </p:cNvSpPr>
          <p:nvPr>
            <p:ph/>
          </p:nvPr>
        </p:nvSpPr>
        <p:spPr>
          <a:xfrm>
            <a:off x="1992313" y="-100013"/>
            <a:ext cx="8229600" cy="5851526"/>
          </a:xfrm>
        </p:spPr>
        <p:txBody>
          <a:bodyPr/>
          <a:lstStyle/>
          <a:p>
            <a:pPr algn="ctr"/>
            <a:r>
              <a:rPr lang="cs-CZ" alt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Lord Mountbatten jako poslední místokrál Indie a lady Mountbatten (1900–1960)</a:t>
            </a:r>
          </a:p>
        </p:txBody>
      </p:sp>
      <p:pic>
        <p:nvPicPr>
          <p:cNvPr id="519171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213" y="920750"/>
            <a:ext cx="7664450" cy="593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89529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50301" y="-260163"/>
            <a:ext cx="12192000" cy="1325563"/>
          </a:xfrm>
        </p:spPr>
        <p:txBody>
          <a:bodyPr/>
          <a:lstStyle/>
          <a:p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Dekolonizace – základní vymezení 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873371"/>
            <a:ext cx="12192000" cy="5872485"/>
          </a:xfrm>
        </p:spPr>
        <p:txBody>
          <a:bodyPr>
            <a:normAutofit fontScale="92500"/>
          </a:bodyPr>
          <a:lstStyle/>
          <a:p>
            <a:r>
              <a:rPr lang="cs-CZ" b="1" dirty="0" smtClean="0"/>
              <a:t>Dekolonizace </a:t>
            </a:r>
            <a:r>
              <a:rPr lang="cs-CZ" dirty="0" smtClean="0"/>
              <a:t>je termín označující odchod koloniálních velmocí z jednotlivých kontinentů, během něhož dochází k transformaci kolonií na politicky svrchované státy. Může k ní dojít v důsledku boje podmaněného a poraženého národa za svobodu, nebo v důsledku úpadku koloniálních metropolí, které nejsou schopny spravovat obrovský kapitál a území, která nashromáždily. Případně k ní také dochází v důsledku tlaku zvenčí.</a:t>
            </a:r>
          </a:p>
          <a:p>
            <a:r>
              <a:rPr lang="cs-CZ" b="1" dirty="0" smtClean="0"/>
              <a:t>Rozlišujeme tři hlavní vlny dekolonizace:</a:t>
            </a:r>
          </a:p>
          <a:p>
            <a:r>
              <a:rPr lang="cs-CZ" dirty="0" smtClean="0"/>
              <a:t>1. Počátek první vlny dekolonizace představuje americká válka za nezávislost probíhající v letech 1775–1783, která se stala příkladem pro kolonie evropských zemí (zejména Španělska) v Latinské Americe v první čtvrtině 19. století. </a:t>
            </a:r>
          </a:p>
          <a:p>
            <a:r>
              <a:rPr lang="cs-CZ" dirty="0" smtClean="0"/>
              <a:t>2. Druhá vlna dekolonizace spadá do období 20. a 30. let 20. století. Kroky k nezávislosti byly tehdy učiněny v zemích jako Egypt, Sýrie, Irák nebo Filipíny, jakkoliv k vyhlášení samostatnosti došlo v některých případech až po skončení druhé světové války. </a:t>
            </a:r>
          </a:p>
          <a:p>
            <a:r>
              <a:rPr lang="cs-CZ" dirty="0" smtClean="0"/>
              <a:t>3. Třetí vlna dekolonizace začala po skončení druhé světové války a za její definitivní tečku bývá často považován návrat Hong Kongu Číně v roce 1997.   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258877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0194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150" y="0"/>
            <a:ext cx="52403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43301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4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-871268" y="-146649"/>
            <a:ext cx="13140906" cy="1143000"/>
          </a:xfrm>
        </p:spPr>
        <p:txBody>
          <a:bodyPr/>
          <a:lstStyle/>
          <a:p>
            <a:pPr eaLnBrk="1" hangingPunct="1"/>
            <a:r>
              <a:rPr lang="cs-CZ" altLang="cs-CZ" sz="3200" dirty="0"/>
              <a:t>      </a:t>
            </a:r>
            <a:r>
              <a:rPr lang="cs-CZ" altLang="cs-CZ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Indie </a:t>
            </a:r>
            <a:r>
              <a:rPr lang="cs-CZ" altLang="cs-CZ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Pákistán v </a:t>
            </a:r>
            <a:r>
              <a:rPr lang="cs-CZ" altLang="cs-CZ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době vyhlášení nezávislosti 1947</a:t>
            </a:r>
          </a:p>
        </p:txBody>
      </p:sp>
      <p:pic>
        <p:nvPicPr>
          <p:cNvPr id="522243" name="Picture 5" descr="history-of-india5"/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39378" y="897147"/>
            <a:ext cx="6106213" cy="5960853"/>
          </a:xfrm>
        </p:spPr>
      </p:pic>
    </p:spTree>
    <p:extLst>
      <p:ext uri="{BB962C8B-B14F-4D97-AF65-F5344CB8AC3E}">
        <p14:creationId xmlns:p14="http://schemas.microsoft.com/office/powerpoint/2010/main" val="12250834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4261" y="0"/>
            <a:ext cx="59634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960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-330911"/>
            <a:ext cx="12192000" cy="1325563"/>
          </a:xfrm>
        </p:spPr>
        <p:txBody>
          <a:bodyPr/>
          <a:lstStyle/>
          <a:p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Barma (od roku 1989 Myanmar) a Srí Lanka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750626"/>
            <a:ext cx="12192000" cy="6209731"/>
          </a:xfrm>
        </p:spPr>
        <p:txBody>
          <a:bodyPr>
            <a:normAutofit fontScale="85000" lnSpcReduction="20000"/>
          </a:bodyPr>
          <a:lstStyle/>
          <a:p>
            <a:r>
              <a:rPr lang="cs-CZ" dirty="0" smtClean="0"/>
              <a:t>Po vyhlášení indické nezávislosti se pokračující britská koloniální nadvláda jevila neudržitelná i v Barmě a na Cejlonu. </a:t>
            </a:r>
          </a:p>
          <a:p>
            <a:r>
              <a:rPr lang="cs-CZ" dirty="0" smtClean="0"/>
              <a:t>Barmští nacionalisté byli v průběhu druhé světové války původně součástí japonské loutkové vlády, ale ke konci války se přidali na stranu Britů proti Japoncům. Nezávislost byla Barmě nabídnuta už v roce 1946, ale problémem bylo, že nešlo o etnicky jednotný stát (existovaly tam tři hlavní kmenové svazy).</a:t>
            </a:r>
          </a:p>
          <a:p>
            <a:r>
              <a:rPr lang="cs-CZ" dirty="0" smtClean="0"/>
              <a:t>Roku 1947 uznala Británie vůdce kmenového svazu v oblasti Rangúnu za oficiální představitele Barmy výměnou za možnost využívat základny a přístavy v Barmě britskými vojenskými jednotkami. Nezávislost měla být vyhlášena do jednoho roku a oficiálně k tomu došlo 4. ledna 1948. Zbývající kmenová uskupení to využila jako záminku pro separatistický boj proti vládě (1949). </a:t>
            </a:r>
          </a:p>
          <a:p>
            <a:r>
              <a:rPr lang="cs-CZ" dirty="0" smtClean="0"/>
              <a:t>Převrat v roce 1962 nastolil v Barmě autoritativní vládu kombinující prvky extrémního nacionalismu, buddhismu a režimu. </a:t>
            </a:r>
          </a:p>
          <a:p>
            <a:r>
              <a:rPr lang="cs-CZ" dirty="0" smtClean="0"/>
              <a:t>Cejlon (Srí Lanka) měl vlastní samosprávu již od roku 1931, ale hlavní pravomoci nadále zůstávaly v rukou britského guvernéra. Nezávislost získal ostrov roku 1948 a na rozdíl od jiných zemí zde tento proces proběhl mírumilovně. Země byla v následujících desetiletích demokracií, kde se u moci střídaly Sjednocená národní strana a radikálnější Strana svobody Srí Lanky zastupující především zájmy většinových buddhistických Sinhálců.</a:t>
            </a:r>
          </a:p>
          <a:p>
            <a:r>
              <a:rPr lang="cs-CZ" dirty="0" smtClean="0"/>
              <a:t>Vzhledem k politice Strany svobody se vztahy mezi Sinhálci a menšinovými Tamily začaly zhoršovat a původně latentní konflikt se počátkem 80. let změnil v guerillovou válku radikálních Tamilů proti vládě Srí Lanky (došlo k vytvoření organizace Tygři osvobození tamilského Ílamu)   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250844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2144" y="0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cs-CZ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Poslední britský guvernér Barmy Hubert Rance při ceremoniálu vyhlášení nezávislosti 4. ledna 1948</a:t>
            </a:r>
            <a:endParaRPr lang="cs-CZ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0920" y="1535502"/>
            <a:ext cx="7830801" cy="5322498"/>
          </a:xfrm>
        </p:spPr>
      </p:pic>
    </p:spTree>
    <p:extLst>
      <p:ext uri="{BB962C8B-B14F-4D97-AF65-F5344CB8AC3E}">
        <p14:creationId xmlns:p14="http://schemas.microsoft.com/office/powerpoint/2010/main" val="36425506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cs-CZ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Bratr krále Jiřího VI. vévoda z Gloucesteru slavnostně předčítá prohlášení o nezávislosti Ceylonu 4. února 1948 </a:t>
            </a:r>
            <a:endParaRPr lang="cs-CZ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8408" y="1325563"/>
            <a:ext cx="7835184" cy="5532437"/>
          </a:xfrm>
        </p:spPr>
      </p:pic>
    </p:spTree>
    <p:extLst>
      <p:ext uri="{BB962C8B-B14F-4D97-AF65-F5344CB8AC3E}">
        <p14:creationId xmlns:p14="http://schemas.microsoft.com/office/powerpoint/2010/main" val="8893030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-1"/>
            <a:ext cx="12192000" cy="1325563"/>
          </a:xfrm>
        </p:spPr>
        <p:txBody>
          <a:bodyPr/>
          <a:lstStyle/>
          <a:p>
            <a:pPr algn="ctr"/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Potlačení komunistického povstání a nezávislost Malajsie a Singapuru 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325562"/>
            <a:ext cx="12192000" cy="5532437"/>
          </a:xfrm>
        </p:spPr>
        <p:txBody>
          <a:bodyPr>
            <a:normAutofit fontScale="70000" lnSpcReduction="20000"/>
          </a:bodyPr>
          <a:lstStyle/>
          <a:p>
            <a:r>
              <a:rPr lang="cs-CZ" dirty="0" smtClean="0"/>
              <a:t>Před druhou světovou válkou preferovala Británie na Malajském poloostrově uplatňování nepřímé vlády a politiky ve stylu „rozděl a panuj“. </a:t>
            </a:r>
          </a:p>
          <a:p>
            <a:r>
              <a:rPr lang="cs-CZ" dirty="0" smtClean="0"/>
              <a:t>Roku 1946 nicméně labouristická vláda přinutila místní sultány vzdát se dosavadních privilegií a byla vytvořena Malajská unie, v jejímž rámci ztratilo devět polonezávislých sultanátů svou autonomii.  </a:t>
            </a:r>
          </a:p>
          <a:p>
            <a:r>
              <a:rPr lang="cs-CZ" dirty="0" smtClean="0"/>
              <a:t>Tato reforma situaci jen dále zkomplikovala a došlo k radikalizaci Malajců, aniž by to zabránilo šíření komunismu mezi obyvateli čínského původu. </a:t>
            </a:r>
          </a:p>
          <a:p>
            <a:r>
              <a:rPr lang="cs-CZ" dirty="0" smtClean="0"/>
              <a:t>Protijaponské partyzánské hnutí se v průběhu druhé světové války stalo nástrojem komunistů a ti se nyní jeho prostřednictvím snažili využít neklidné atmosféry v zemi a redukce počtu britských jednotek s cílem vyhnat Brity ze země. V letech 1948–1960 pak proběhlo komunistické povstání.</a:t>
            </a:r>
          </a:p>
          <a:p>
            <a:r>
              <a:rPr lang="cs-CZ" dirty="0" smtClean="0"/>
              <a:t>Pro Británii byla Malajsie stále ekonomicky významnou kolonií a v britském obchodu hrál důležitou roli export kaučuku a cínu. Z toho pak plynul britský zájem na odkladu nezávislosti a porážce komunistického povstání.</a:t>
            </a:r>
          </a:p>
          <a:p>
            <a:r>
              <a:rPr lang="cs-CZ" dirty="0" smtClean="0"/>
              <a:t>Roku 1948 byla Malajská unie nahrazena Malajskou federací. Došlo k částečné obnově autonomie tradičních sultanátů a legislativnímu zakotvení zvýhodnění obyvatel malajského původu oproti čínskému etniku. To přineslo nárůst probritské podpory v boji proti malajským komunistům, kteří se rekrutovali převážně z řad čínského obyvatelstva. </a:t>
            </a:r>
          </a:p>
          <a:p>
            <a:r>
              <a:rPr lang="cs-CZ" dirty="0" smtClean="0"/>
              <a:t>Britové zavedli účinnou protipovstaleckou strategii. Využívali dobře vycvičené speciální jednotky, které postupovaly systematicky a dostaly povstalce do izolace v džungli. Vliv komunistů v řadách čínské komunity byl podrýván pozemkovou reformou a přesídlováním do tzv. nových vesnic. </a:t>
            </a:r>
          </a:p>
          <a:p>
            <a:r>
              <a:rPr lang="cs-CZ" dirty="0" smtClean="0"/>
              <a:t>Nezávislost získala Malajsie roku 1957 a 1963 vznikla federace zahrnující rovněž Singapur, Sarawak a Severní Borneo. Rostoucí spory mezi obyvateli Singapuru (zde převažovali etničtí Číňané) a zbytkem Malajsie z důvodu zvýhodnění obyvatel malajského původu vedly v roce 1965 k nezávislosti Singapuru.      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748754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-92076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cs-CZ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Vojáci pluku </a:t>
            </a:r>
            <a:r>
              <a:rPr lang="cs-CZ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Royal Inniskilling Fusiliers </a:t>
            </a:r>
            <a:r>
              <a:rPr lang="cs-CZ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 vyloďují         v Singapuru k potlačení malajského povstání, 1948</a:t>
            </a:r>
            <a:endParaRPr lang="cs-CZ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4333" y="1328468"/>
            <a:ext cx="7269251" cy="5529532"/>
          </a:xfrm>
        </p:spPr>
      </p:pic>
    </p:spTree>
    <p:extLst>
      <p:ext uri="{BB962C8B-B14F-4D97-AF65-F5344CB8AC3E}">
        <p14:creationId xmlns:p14="http://schemas.microsoft.com/office/powerpoint/2010/main" val="20030615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67751" y="-333614"/>
            <a:ext cx="12192000" cy="1325563"/>
          </a:xfrm>
        </p:spPr>
        <p:txBody>
          <a:bodyPr>
            <a:normAutofit/>
          </a:bodyPr>
          <a:lstStyle/>
          <a:p>
            <a:r>
              <a:rPr lang="cs-CZ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Hlídka britských vojáků v malajské džungli, 1957</a:t>
            </a:r>
            <a:endParaRPr lang="cs-CZ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0485" y="759125"/>
            <a:ext cx="5851590" cy="6098875"/>
          </a:xfrm>
        </p:spPr>
      </p:pic>
    </p:spTree>
    <p:extLst>
      <p:ext uri="{BB962C8B-B14F-4D97-AF65-F5344CB8AC3E}">
        <p14:creationId xmlns:p14="http://schemas.microsoft.com/office/powerpoint/2010/main" val="36140082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0" y="-117955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cs-CZ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Ceremoniál vyhlášení nezávislosti Malajsie 31. srpna 1957. Řeční první </a:t>
            </a:r>
            <a:r>
              <a:rPr lang="cs-CZ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malajský premiér Tunku Abdul </a:t>
            </a:r>
            <a:r>
              <a:rPr lang="cs-CZ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Rahman</a:t>
            </a:r>
            <a:endParaRPr lang="cs-CZ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8700" y="1207609"/>
            <a:ext cx="8440636" cy="5650392"/>
          </a:xfrm>
        </p:spPr>
      </p:pic>
    </p:spTree>
    <p:extLst>
      <p:ext uri="{BB962C8B-B14F-4D97-AF65-F5344CB8AC3E}">
        <p14:creationId xmlns:p14="http://schemas.microsoft.com/office/powerpoint/2010/main" val="35055680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84849" y="-324988"/>
            <a:ext cx="10515600" cy="1325563"/>
          </a:xfrm>
        </p:spPr>
        <p:txBody>
          <a:bodyPr/>
          <a:lstStyle/>
          <a:p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Vyhlášení nezávislosti USA v červenci 1776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083" y="698741"/>
            <a:ext cx="9681713" cy="6159259"/>
          </a:xfrm>
        </p:spPr>
      </p:pic>
    </p:spTree>
    <p:extLst>
      <p:ext uri="{BB962C8B-B14F-4D97-AF65-F5344CB8AC3E}">
        <p14:creationId xmlns:p14="http://schemas.microsoft.com/office/powerpoint/2010/main" val="30765633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82890" y="-358207"/>
            <a:ext cx="12192000" cy="1325563"/>
          </a:xfrm>
        </p:spPr>
        <p:txBody>
          <a:bodyPr/>
          <a:lstStyle/>
          <a:p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Dekolonizace britského panství v Africe 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823243"/>
            <a:ext cx="12192000" cy="6121021"/>
          </a:xfrm>
        </p:spPr>
        <p:txBody>
          <a:bodyPr>
            <a:normAutofit fontScale="62500" lnSpcReduction="20000"/>
          </a:bodyPr>
          <a:lstStyle/>
          <a:p>
            <a:r>
              <a:rPr lang="cs-CZ" dirty="0" smtClean="0"/>
              <a:t>Velká Británie věřila, že se s rostoucím tlakem na nezávislost svých kolonií dokáže vypořádat realizací koloniální politiky založené na dvou hlavních pilířích:</a:t>
            </a:r>
          </a:p>
          <a:p>
            <a:r>
              <a:rPr lang="cs-CZ" dirty="0" smtClean="0"/>
              <a:t>a) decentralizace</a:t>
            </a:r>
          </a:p>
          <a:p>
            <a:r>
              <a:rPr lang="cs-CZ" dirty="0" smtClean="0"/>
              <a:t>b) ekonomický rozvoj</a:t>
            </a:r>
          </a:p>
          <a:p>
            <a:r>
              <a:rPr lang="cs-CZ" dirty="0" smtClean="0"/>
              <a:t>Podle britské politiky měly jednotlivé kolonie sledovat vlastní cestu směrem k větší politické autonomii a zapojení místních obyvatel do koloniální vlády fungující v rámci </a:t>
            </a:r>
            <a:r>
              <a:rPr lang="cs-CZ" dirty="0"/>
              <a:t>Britského impéria. Afričané </a:t>
            </a:r>
            <a:r>
              <a:rPr lang="cs-CZ" dirty="0" smtClean="0"/>
              <a:t>mohli </a:t>
            </a:r>
            <a:r>
              <a:rPr lang="cs-CZ" dirty="0"/>
              <a:t>získat minoritní zastoupení v legislativních shromážděních kolonií, ovšem bez časového vymezení trvání celého procesu. Hlavní pravomoci nicméně nadále </a:t>
            </a:r>
            <a:r>
              <a:rPr lang="cs-CZ" dirty="0" smtClean="0"/>
              <a:t>zůstávaly </a:t>
            </a:r>
            <a:r>
              <a:rPr lang="cs-CZ" dirty="0"/>
              <a:t>v rukou guvernérů jednotlivých kolonií</a:t>
            </a:r>
            <a:r>
              <a:rPr lang="cs-CZ" dirty="0" smtClean="0"/>
              <a:t>. Současně byl </a:t>
            </a:r>
            <a:r>
              <a:rPr lang="cs-CZ" dirty="0"/>
              <a:t>kladen důraz na ekonomický rozvoj, aby se jednotlivé kolonie staly ekonomicky produktivnějšími a mohlo dojít ke zlepšení životních podmínek místních obyvatel</a:t>
            </a:r>
            <a:r>
              <a:rPr lang="cs-CZ" dirty="0" smtClean="0"/>
              <a:t>.</a:t>
            </a:r>
          </a:p>
          <a:p>
            <a:r>
              <a:rPr lang="cs-CZ" dirty="0"/>
              <a:t>Britská vláda nicméně brzy </a:t>
            </a:r>
            <a:r>
              <a:rPr lang="cs-CZ" dirty="0" smtClean="0"/>
              <a:t>zjistila, </a:t>
            </a:r>
            <a:r>
              <a:rPr lang="cs-CZ" dirty="0"/>
              <a:t>že není možné udržet politickou participaci Afričanů na lokální úrovni. Rostoucí politický aktivismus v čím dál větší míře </a:t>
            </a:r>
            <a:r>
              <a:rPr lang="cs-CZ" dirty="0" smtClean="0"/>
              <a:t>zachvacoval </a:t>
            </a:r>
            <a:r>
              <a:rPr lang="cs-CZ" dirty="0"/>
              <a:t>přímo koloniální centra a s rostoucím radikalismem jednotlivých místních skupin </a:t>
            </a:r>
            <a:r>
              <a:rPr lang="cs-CZ" dirty="0" smtClean="0"/>
              <a:t>začala Británie </a:t>
            </a:r>
            <a:r>
              <a:rPr lang="cs-CZ" dirty="0"/>
              <a:t>vycházet vstříc místním politikům, jejichž názory byly ještě nedávno považovány za nepřijatelné</a:t>
            </a:r>
            <a:r>
              <a:rPr lang="cs-CZ" dirty="0" smtClean="0"/>
              <a:t>.</a:t>
            </a:r>
          </a:p>
          <a:p>
            <a:r>
              <a:rPr lang="cs-CZ" dirty="0" smtClean="0"/>
              <a:t>Jako příklad lze uvést Ghanu</a:t>
            </a:r>
            <a:r>
              <a:rPr lang="cs-CZ" dirty="0"/>
              <a:t>, kde </a:t>
            </a:r>
            <a:r>
              <a:rPr lang="cs-CZ" dirty="0" smtClean="0"/>
              <a:t>dokázal panafrický </a:t>
            </a:r>
            <a:r>
              <a:rPr lang="cs-CZ" dirty="0"/>
              <a:t>aktivista Kwame </a:t>
            </a:r>
            <a:r>
              <a:rPr lang="cs-CZ" dirty="0" smtClean="0"/>
              <a:t>Nkrumah mobilizovat </a:t>
            </a:r>
            <a:r>
              <a:rPr lang="cs-CZ" dirty="0"/>
              <a:t>velmi rozdílné skupiny </a:t>
            </a:r>
            <a:r>
              <a:rPr lang="cs-CZ" dirty="0" smtClean="0"/>
              <a:t>stoupenců. Na </a:t>
            </a:r>
            <a:r>
              <a:rPr lang="cs-CZ" dirty="0"/>
              <a:t>přelomu 50. let </a:t>
            </a:r>
            <a:r>
              <a:rPr lang="cs-CZ" dirty="0" smtClean="0"/>
              <a:t>se profiloval radikálním </a:t>
            </a:r>
            <a:r>
              <a:rPr lang="cs-CZ" dirty="0"/>
              <a:t>voláním po nezávislosti kolonie, ale současně se </a:t>
            </a:r>
            <a:r>
              <a:rPr lang="cs-CZ" dirty="0" smtClean="0"/>
              <a:t>stavěl </a:t>
            </a:r>
            <a:r>
              <a:rPr lang="cs-CZ" dirty="0"/>
              <a:t>do pozice politika, který zajistí konstituční, mírové řešení a zabrání </a:t>
            </a:r>
            <a:r>
              <a:rPr lang="cs-CZ" dirty="0" smtClean="0"/>
              <a:t>násilnému </a:t>
            </a:r>
            <a:r>
              <a:rPr lang="cs-CZ" dirty="0"/>
              <a:t>konfliktu. Britové jej sice zatkli a uvěznili, avšak po vítězství jeho strany ve volbách v roce 1951 </a:t>
            </a:r>
            <a:r>
              <a:rPr lang="cs-CZ" dirty="0" smtClean="0"/>
              <a:t>došli </a:t>
            </a:r>
            <a:r>
              <a:rPr lang="cs-CZ" dirty="0"/>
              <a:t>k závěru, že </a:t>
            </a:r>
            <a:r>
              <a:rPr lang="cs-CZ" dirty="0" smtClean="0"/>
              <a:t>Nkrumah je </a:t>
            </a:r>
            <a:r>
              <a:rPr lang="cs-CZ" dirty="0"/>
              <a:t>jedinou alternativou k možnému chaosu a ozbrojenému konfliktu. Ghana  </a:t>
            </a:r>
            <a:r>
              <a:rPr lang="cs-CZ" dirty="0" smtClean="0"/>
              <a:t>získala </a:t>
            </a:r>
            <a:r>
              <a:rPr lang="cs-CZ" dirty="0"/>
              <a:t>nezávislost v roce 1957, přičemž z pohledu </a:t>
            </a:r>
            <a:r>
              <a:rPr lang="cs-CZ" dirty="0" smtClean="0"/>
              <a:t>Britů byl Nkrumah v této době oceňován </a:t>
            </a:r>
            <a:r>
              <a:rPr lang="cs-CZ" dirty="0"/>
              <a:t>jako </a:t>
            </a:r>
            <a:r>
              <a:rPr lang="cs-CZ" dirty="0" smtClean="0"/>
              <a:t>umírněný a </a:t>
            </a:r>
            <a:r>
              <a:rPr lang="cs-CZ" dirty="0"/>
              <a:t>modernizaci nakloněný politik</a:t>
            </a:r>
            <a:r>
              <a:rPr lang="cs-CZ" dirty="0" smtClean="0"/>
              <a:t>.</a:t>
            </a:r>
          </a:p>
          <a:p>
            <a:r>
              <a:rPr lang="cs-CZ" dirty="0" smtClean="0"/>
              <a:t>Podobný scénář se opakoval v řadě dalších britských kolonií. Strach z radikálů zde vedl k tomu, že původně krajní varianta řešení v podobě nezávislosti je nyní hodnocena jako umírněná volba.</a:t>
            </a:r>
          </a:p>
          <a:p>
            <a:r>
              <a:rPr lang="cs-CZ" dirty="0" smtClean="0"/>
              <a:t>Současně došli britští politikové v průběhu druhé poloviny 50. let k závěru, že udělení nezávislosti koloniím by mohlo pomoci uchovat britský vliv a posloužit britským zájmům lépe, než nákladné snahy u udržení kontroly nad koloniemi. </a:t>
            </a:r>
          </a:p>
          <a:p>
            <a:r>
              <a:rPr lang="cs-CZ" dirty="0" smtClean="0"/>
              <a:t>Velká většina britských kolonií v Africe nakonec získala nezávislost do poloviny 60. let 20. století (Nigérie, Keňa, Uganda, Tanzanie, Sierra Leone, Zambie).  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046847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31985" y="-359495"/>
            <a:ext cx="12192000" cy="1325563"/>
          </a:xfrm>
        </p:spPr>
        <p:txBody>
          <a:bodyPr/>
          <a:lstStyle/>
          <a:p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Dekolonizace britských území v Africe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237" y="698740"/>
            <a:ext cx="6319224" cy="6159260"/>
          </a:xfrm>
        </p:spPr>
      </p:pic>
    </p:spTree>
    <p:extLst>
      <p:ext uri="{BB962C8B-B14F-4D97-AF65-F5344CB8AC3E}">
        <p14:creationId xmlns:p14="http://schemas.microsoft.com/office/powerpoint/2010/main" val="122623874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326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992313" y="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3200" dirty="0" smtClean="0"/>
              <a:t>                   </a:t>
            </a:r>
            <a:endParaRPr lang="cs-CZ" altLang="cs-CZ" sz="3200" dirty="0"/>
          </a:p>
        </p:txBody>
      </p:sp>
      <p:pic>
        <p:nvPicPr>
          <p:cNvPr id="1163267" name="Picture 5" descr="578px-British_Decolonisation_in_Africa"/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17321" y="0"/>
            <a:ext cx="6547329" cy="6858000"/>
          </a:xfrm>
          <a:noFill/>
        </p:spPr>
      </p:pic>
    </p:spTree>
    <p:extLst>
      <p:ext uri="{BB962C8B-B14F-4D97-AF65-F5344CB8AC3E}">
        <p14:creationId xmlns:p14="http://schemas.microsoft.com/office/powerpoint/2010/main" val="147663463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/>
          <a:lstStyle/>
          <a:p>
            <a:pPr algn="ctr"/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Kwame 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Nkrumah (1909–1972) byl v letech 1960–1966 prvním prezidentem Ghany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394" y="1441746"/>
            <a:ext cx="3628270" cy="5416254"/>
          </a:xfrm>
        </p:spPr>
      </p:pic>
    </p:spTree>
    <p:extLst>
      <p:ext uri="{BB962C8B-B14F-4D97-AF65-F5344CB8AC3E}">
        <p14:creationId xmlns:p14="http://schemas.microsoft.com/office/powerpoint/2010/main" val="345263556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957532" y="-119339"/>
            <a:ext cx="12192000" cy="1143000"/>
          </a:xfrm>
        </p:spPr>
        <p:txBody>
          <a:bodyPr>
            <a:normAutofit/>
          </a:bodyPr>
          <a:lstStyle/>
          <a:p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Zbytky Britského impéria, situace roku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1959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7216"/>
            <a:ext cx="12192000" cy="5435208"/>
          </a:xfrm>
        </p:spPr>
      </p:pic>
    </p:spTree>
    <p:extLst>
      <p:ext uri="{BB962C8B-B14F-4D97-AF65-F5344CB8AC3E}">
        <p14:creationId xmlns:p14="http://schemas.microsoft.com/office/powerpoint/2010/main" val="428441024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917167" y="-329082"/>
            <a:ext cx="10515600" cy="1325563"/>
          </a:xfrm>
        </p:spPr>
        <p:txBody>
          <a:bodyPr/>
          <a:lstStyle/>
          <a:p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Keňa a hnutí Mau Mau I  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638529"/>
            <a:ext cx="12192000" cy="6305735"/>
          </a:xfrm>
        </p:spPr>
        <p:txBody>
          <a:bodyPr>
            <a:noAutofit/>
          </a:bodyPr>
          <a:lstStyle/>
          <a:p>
            <a:r>
              <a:rPr lang="cs-CZ" sz="2400" dirty="0" smtClean="0"/>
              <a:t>V období mezi světovými válkami byla Keňa zemí vyhledávanou britskými zbohatlíky a usazovali se zde i bývalí armádní důstojníci.</a:t>
            </a:r>
            <a:r>
              <a:rPr lang="cs-CZ" sz="2400" i="1" dirty="0" smtClean="0"/>
              <a:t> </a:t>
            </a:r>
            <a:r>
              <a:rPr lang="cs-CZ" sz="2400" dirty="0" smtClean="0"/>
              <a:t>Úzká vrstva bílých obyvatel žila v luxusu díky úrodné půdě a levné práci místního obyvatelstva. To bylo špatně placeno a nedisponovalo volebním právem. </a:t>
            </a:r>
          </a:p>
          <a:p>
            <a:r>
              <a:rPr lang="cs-CZ" sz="2400" dirty="0" smtClean="0"/>
              <a:t>Po druhé světové válce válce narůstal odpor k této situaci. Příslušníci kmene Kikujů zformovali hnutí </a:t>
            </a:r>
            <a:r>
              <a:rPr lang="cs-CZ" sz="2400" i="1" dirty="0" smtClean="0"/>
              <a:t>Land Freedom Army</a:t>
            </a:r>
            <a:r>
              <a:rPr lang="cs-CZ" sz="2400" dirty="0" smtClean="0"/>
              <a:t>, jehož název byl později změněn na Mau Mau. Kikujům vadilo vyvlastňování půdy ze strany koloniálních úřadů, dále nedostatečné politické zastoupení, chudoba a pocit útlaku. V praxi se však jejich boj projevoval brutálními činy vůči bílým osadníkům a také proti lidem, kteří slíbili věrnost britské Koruně. Symbolem hnutí se staly mačety, které jeho příslušníci používali při přepadání farem a vraždění obyvatel. </a:t>
            </a:r>
          </a:p>
          <a:p>
            <a:r>
              <a:rPr lang="cs-CZ" sz="2400" dirty="0" smtClean="0"/>
              <a:t>Britská správa v čele s guvernérem zareagovala v říjnu 1952 vyhlášením výjimečného stavu. Britové doufali, že konflikt rychle ukončí. </a:t>
            </a:r>
          </a:p>
          <a:p>
            <a:r>
              <a:rPr lang="cs-CZ" sz="2400" dirty="0" smtClean="0"/>
              <a:t>Do čela politického boje Keňanů se postavil vůdce Keňského národního svazu Jomo Keyatta, který propagoval mírové prostředky a nenásilí, takže veřejně kritizoval hnutí Mau Mau za jeho brutální činy. Britové však Keyattu stejně podezírali, že je vůdcem tohoto hnutí. Přes absenci důkazů byl proto Kenyatta v listopadu 1952 zatčen a následně odsouzen k sedmi letům vězení. Z hlediska Britů se jednalo o osudovou chybu, protože z Keyatty se stal pro místní lidi mučedník a symbol boje za osvobození Keni od koloniální nadvlády. </a:t>
            </a:r>
          </a:p>
        </p:txBody>
      </p:sp>
    </p:spTree>
    <p:extLst>
      <p:ext uri="{BB962C8B-B14F-4D97-AF65-F5344CB8AC3E}">
        <p14:creationId xmlns:p14="http://schemas.microsoft.com/office/powerpoint/2010/main" val="44351918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1" y="-117864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cs-CZ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Příslušníci pluku </a:t>
            </a:r>
            <a:r>
              <a:rPr lang="cs-CZ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King's African </a:t>
            </a:r>
            <a:r>
              <a:rPr lang="cs-CZ" sz="4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Rifles </a:t>
            </a:r>
            <a:r>
              <a:rPr lang="cs-CZ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 bojové akci proti příslušníkům hnutí Mau Mau </a:t>
            </a:r>
            <a:endParaRPr lang="cs-CZ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4498" y="1207699"/>
            <a:ext cx="7643003" cy="5650301"/>
          </a:xfrm>
        </p:spPr>
      </p:pic>
    </p:spTree>
    <p:extLst>
      <p:ext uri="{BB962C8B-B14F-4D97-AF65-F5344CB8AC3E}">
        <p14:creationId xmlns:p14="http://schemas.microsoft.com/office/powerpoint/2010/main" val="198115284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232913" y="-152460"/>
            <a:ext cx="12611819" cy="1325563"/>
          </a:xfrm>
        </p:spPr>
        <p:txBody>
          <a:bodyPr>
            <a:normAutofit/>
          </a:bodyPr>
          <a:lstStyle/>
          <a:p>
            <a:pPr algn="ctr"/>
            <a:r>
              <a:rPr lang="cs-CZ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Britští vojáci se skupinou zajatců podezřelých z příslušnosti k hnutí Mau Mau</a:t>
            </a:r>
            <a:endParaRPr lang="cs-CZ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3803" y="1173102"/>
            <a:ext cx="7484394" cy="5684897"/>
          </a:xfrm>
        </p:spPr>
      </p:pic>
    </p:spTree>
    <p:extLst>
      <p:ext uri="{BB962C8B-B14F-4D97-AF65-F5344CB8AC3E}">
        <p14:creationId xmlns:p14="http://schemas.microsoft.com/office/powerpoint/2010/main" val="220921906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459966" y="-273229"/>
            <a:ext cx="10515600" cy="1325563"/>
          </a:xfrm>
        </p:spPr>
        <p:txBody>
          <a:bodyPr/>
          <a:lstStyle/>
          <a:p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Keňa a hnutí Mau Mau II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810882"/>
            <a:ext cx="12192000" cy="6047117"/>
          </a:xfrm>
        </p:spPr>
        <p:txBody>
          <a:bodyPr>
            <a:normAutofit fontScale="92500" lnSpcReduction="20000"/>
          </a:bodyPr>
          <a:lstStyle/>
          <a:p>
            <a:r>
              <a:rPr lang="cs-CZ" dirty="0"/>
              <a:t>Útoky Mau Mau mezitím pokračovaly a v prvních měsících roku 1953 došlo k několika případům velmi brutálních vražd britských rodin. Krutě zabíjeni byli i Kikujové loajální koloniální správě.  </a:t>
            </a:r>
          </a:p>
          <a:p>
            <a:r>
              <a:rPr lang="cs-CZ" dirty="0"/>
              <a:t>Britské vojenské jednotky pod velením generála George Erskina odpověděly neméně krutě a v džungli i hornatých oblastech Keni probíhaly tvrdé boje. Britské letectvo shodilo během bojových operací na šest miliónů bomb. </a:t>
            </a:r>
          </a:p>
          <a:p>
            <a:r>
              <a:rPr lang="cs-CZ" dirty="0"/>
              <a:t>Britové pak rozdělili místní obyvatelstvo na dvě skupiny – jednak to, které jim zachovávalo věrnost, a pak ostatní </a:t>
            </a:r>
            <a:r>
              <a:rPr lang="cs-CZ" dirty="0" smtClean="0"/>
              <a:t>osoby podezřelé </a:t>
            </a:r>
            <a:r>
              <a:rPr lang="cs-CZ" dirty="0"/>
              <a:t>z podpory Mau Mau. V dubnu 1954 došlo k rozsáhlé vojenské operaci a desítky tisíc zajatců byly umístěny v britských detenčních táborech, kde panovaly velmi kruté podmínky. Tyto tábory si </a:t>
            </a:r>
            <a:r>
              <a:rPr lang="cs-CZ" dirty="0" smtClean="0"/>
              <a:t>vysloužily </a:t>
            </a:r>
            <a:r>
              <a:rPr lang="cs-CZ" dirty="0"/>
              <a:t>přezdívku „britský Gulag“. </a:t>
            </a:r>
          </a:p>
          <a:p>
            <a:r>
              <a:rPr lang="cs-CZ" dirty="0"/>
              <a:t>Výjimečný stav trval v Keni až do roku 1960. Vojenské operace však skončily již roku 1956 po zatčení vůdce hnutí Mau Mau Dedana Kimathiho, který byl odsouzen k trestu smrti a v únoru 1957 oběšen. </a:t>
            </a:r>
            <a:r>
              <a:rPr lang="cs-CZ" dirty="0" smtClean="0"/>
              <a:t>Do </a:t>
            </a:r>
            <a:r>
              <a:rPr lang="cs-CZ" dirty="0"/>
              <a:t>ledna 1956 bylo oficiálně zabito 10 173 příslušníků hnutí; dalších přes tisíc údajných povstalců skončilo na šibenicích. Brutalita vojenských operací a situace v táborech však značně poškodila pověst Británie ve světě. </a:t>
            </a:r>
          </a:p>
          <a:p>
            <a:r>
              <a:rPr lang="cs-CZ" dirty="0"/>
              <a:t>Roku 1961 byl Jomo Kenyatta propuštěn na svobodu. O dva roky později získala Keňa nezávislost, přičemž Kenyatta se stal premiérem a pak prezidentem.        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2718912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93298" y="-186965"/>
            <a:ext cx="12192000" cy="1325563"/>
          </a:xfrm>
        </p:spPr>
        <p:txBody>
          <a:bodyPr>
            <a:normAutofit/>
          </a:bodyPr>
          <a:lstStyle/>
          <a:p>
            <a:r>
              <a:rPr lang="cs-CZ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Zajatci v jednom z britských detenčních táborů v Keni </a:t>
            </a:r>
            <a:endParaRPr lang="cs-CZ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795" y="940279"/>
            <a:ext cx="8062364" cy="5917721"/>
          </a:xfrm>
        </p:spPr>
      </p:pic>
    </p:spTree>
    <p:extLst>
      <p:ext uri="{BB962C8B-B14F-4D97-AF65-F5344CB8AC3E}">
        <p14:creationId xmlns:p14="http://schemas.microsoft.com/office/powerpoint/2010/main" val="8447025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7804" y="-333616"/>
            <a:ext cx="12192000" cy="1325563"/>
          </a:xfrm>
        </p:spPr>
        <p:txBody>
          <a:bodyPr/>
          <a:lstStyle/>
          <a:p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Španělské kolonie v Americe ve stavu k roku 1808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8325" y="715992"/>
            <a:ext cx="4453804" cy="6142008"/>
          </a:xfrm>
        </p:spPr>
      </p:pic>
    </p:spTree>
    <p:extLst>
      <p:ext uri="{BB962C8B-B14F-4D97-AF65-F5344CB8AC3E}">
        <p14:creationId xmlns:p14="http://schemas.microsoft.com/office/powerpoint/2010/main" val="416717389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6638" y="0"/>
            <a:ext cx="69418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13839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112142" y="0"/>
            <a:ext cx="121920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Vůdce hnutí Mau Mau Dedan Kimathi (1920–1957) po zajetí Brity. Byl popraven oběšením 18. února 1957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1830" y="1423358"/>
            <a:ext cx="4395791" cy="5434642"/>
          </a:xfrm>
        </p:spPr>
      </p:pic>
    </p:spTree>
    <p:extLst>
      <p:ext uri="{BB962C8B-B14F-4D97-AF65-F5344CB8AC3E}">
        <p14:creationId xmlns:p14="http://schemas.microsoft.com/office/powerpoint/2010/main" val="221325898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10550" y="-359494"/>
            <a:ext cx="12192000" cy="1325563"/>
          </a:xfrm>
        </p:spPr>
        <p:txBody>
          <a:bodyPr>
            <a:normAutofit/>
          </a:bodyPr>
          <a:lstStyle/>
          <a:p>
            <a:r>
              <a:rPr lang="cs-CZ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Pomník Dedana Kimathiho v keňském hlavním městě Nairobi </a:t>
            </a:r>
            <a:endParaRPr lang="cs-CZ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459" y="724619"/>
            <a:ext cx="8778659" cy="6133381"/>
          </a:xfrm>
        </p:spPr>
      </p:pic>
    </p:spTree>
    <p:extLst>
      <p:ext uri="{BB962C8B-B14F-4D97-AF65-F5344CB8AC3E}">
        <p14:creationId xmlns:p14="http://schemas.microsoft.com/office/powerpoint/2010/main" val="285875259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-83449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cs-CZ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Jomo Kenyatta (1897–1978) byl v letech 1964–1978 prvním keňským prezidentem </a:t>
            </a:r>
            <a:endParaRPr lang="cs-CZ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685" y="1242114"/>
            <a:ext cx="4442630" cy="5615886"/>
          </a:xfrm>
        </p:spPr>
      </p:pic>
    </p:spTree>
    <p:extLst>
      <p:ext uri="{BB962C8B-B14F-4D97-AF65-F5344CB8AC3E}">
        <p14:creationId xmlns:p14="http://schemas.microsoft.com/office/powerpoint/2010/main" val="344409377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276708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Francouzská koloniální říše v poválečném období, její význam a problémy 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276708"/>
            <a:ext cx="12192000" cy="5581291"/>
          </a:xfrm>
        </p:spPr>
        <p:txBody>
          <a:bodyPr>
            <a:normAutofit fontScale="70000" lnSpcReduction="20000"/>
          </a:bodyPr>
          <a:lstStyle/>
          <a:p>
            <a:r>
              <a:rPr lang="cs-CZ" dirty="0" smtClean="0"/>
              <a:t>V poválečném období z pohledu mnoha francouzských představitelů význam kolonií pro Francii spíše dále rostl. Koloniální říše byla ztotožňována s francouzským velmocenským postavením a národní prestiží. Sloužila jako významný zdroj vojáků a z ekonomického hlediska představovaly kolonie až do roku 1960 největšího obchodního partnera Metropolitní Francie. </a:t>
            </a:r>
          </a:p>
          <a:p>
            <a:r>
              <a:rPr lang="cs-CZ" dirty="0" smtClean="0"/>
              <a:t>Ještě v průběhu druhé světové války (konference v Brazzaville roku 1944) dali francouzští představitelé v čele s Charlesem de Gaullem najevo, že jsou ochotni poskytnout koloniím jen určitou míru autonomie v rámci Francouzské unie a nikoliv nezávislost. V tomto období také pokračovaly snahy o další prosazování politiky asimilace místních obyvatel. </a:t>
            </a:r>
          </a:p>
          <a:p>
            <a:r>
              <a:rPr lang="cs-CZ" dirty="0" smtClean="0"/>
              <a:t>Jednotlivé francouzské vlády sice v poválečném období přicházely s určitými politickými reformami, ale celkově byla míra politické autonomie poskytnuté jednotlivým koloniím dlouho jen minimální. O všech důležitých otázkách rozhodovala nadále Paříž a zástupci francouzské vlády v koloniích. Větší míru autonomie přinesl teprve Defferreho zákon </a:t>
            </a:r>
            <a:r>
              <a:rPr lang="cs-CZ" dirty="0"/>
              <a:t>(</a:t>
            </a:r>
            <a:r>
              <a:rPr lang="cs-CZ" i="1" dirty="0" smtClean="0"/>
              <a:t>Loi-cadre Defferre</a:t>
            </a:r>
            <a:r>
              <a:rPr lang="cs-CZ" dirty="0" smtClean="0"/>
              <a:t>) </a:t>
            </a:r>
            <a:r>
              <a:rPr lang="cs-CZ" dirty="0"/>
              <a:t>z </a:t>
            </a:r>
            <a:r>
              <a:rPr lang="cs-CZ" dirty="0" smtClean="0"/>
              <a:t>roku 1956, který udělil místním legislativním shromážděním pravomoc rozhodovat o rozpočtu. Obyvatelé kolonií také získali všeobecné volební právo do místních orgánů. </a:t>
            </a:r>
          </a:p>
          <a:p>
            <a:r>
              <a:rPr lang="cs-CZ" dirty="0" smtClean="0"/>
              <a:t>Centralizační politika francouzských vlád vyvolala rostoucí nespokojenost místního obyvatelstva, jež bylo rovněž zklamáno tím, že Francie nedostatečně ocenila pomoc poskytnutou ze strany kolonií hnutí Svobodných Francouzů během druhé světové války. </a:t>
            </a:r>
          </a:p>
          <a:p>
            <a:r>
              <a:rPr lang="cs-CZ" dirty="0" smtClean="0"/>
              <a:t>Bezprostředně po skončení druhé světové propukla povstání na území několika kolonií (Alžírsko, Sýrie, Indočína, Madagaskar).</a:t>
            </a:r>
          </a:p>
          <a:p>
            <a:r>
              <a:rPr lang="cs-CZ" dirty="0" smtClean="0"/>
              <a:t>Vzhledem k tlaku ze strany západních Spojenců byla Francie nucena splnit své sliby dané v průběhu druhé světové. Roku 1946 získala nezávislost mandátní území na Blízkém východě (Sýrie, Libanon). Naopak povstání na Madagaskaru a v Alžírsku Francouzi potlačili. Hlavní výzvu pro francouzskou politiku však v tomto období představoval konflikt v Indočíně. 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7680934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45754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731520"/>
            <a:ext cx="12192000" cy="6126480"/>
          </a:xfrm>
        </p:spPr>
        <p:txBody>
          <a:bodyPr>
            <a:normAutofit fontScale="70000" lnSpcReduction="20000"/>
          </a:bodyPr>
          <a:lstStyle/>
          <a:p>
            <a:r>
              <a:rPr lang="cs-CZ" dirty="0" smtClean="0"/>
              <a:t>Francouzská moc na tomto území byla oslabena, a to nejen v důsledku původní spolupráce tamní koloniální správy (oddané režimu ve Vichy), ale i v důsledku přímého uchopení moci a odzbrojení francouzských jednotek Japonskem na počátku roku 1945. </a:t>
            </a:r>
          </a:p>
          <a:p>
            <a:r>
              <a:rPr lang="cs-CZ" dirty="0" smtClean="0"/>
              <a:t>Vývoj během druhé světové války napomohl vzestupu hnutí </a:t>
            </a:r>
            <a:r>
              <a:rPr lang="cs-CZ" dirty="0"/>
              <a:t>Việt Minh </a:t>
            </a:r>
            <a:r>
              <a:rPr lang="cs-CZ" dirty="0" smtClean="0"/>
              <a:t>v čele s Ho Či Minem spojujícího komunistické a nacionalistické proudy. Hnutí využilo porážky Japonska k vyhlášení nezávislé Vietnamské republiky na severu dnešního Vietnamu. </a:t>
            </a:r>
          </a:p>
          <a:p>
            <a:r>
              <a:rPr lang="cs-CZ" dirty="0" smtClean="0"/>
              <a:t>Francie </a:t>
            </a:r>
            <a:r>
              <a:rPr lang="cs-CZ" dirty="0"/>
              <a:t>nebyla ochotná </a:t>
            </a:r>
            <a:r>
              <a:rPr lang="cs-CZ" dirty="0" smtClean="0"/>
              <a:t>vzdát </a:t>
            </a:r>
            <a:r>
              <a:rPr lang="cs-CZ" dirty="0"/>
              <a:t>se kontroly nad </a:t>
            </a:r>
            <a:r>
              <a:rPr lang="cs-CZ" dirty="0" smtClean="0"/>
              <a:t>touto kolonií</a:t>
            </a:r>
            <a:r>
              <a:rPr lang="cs-CZ" dirty="0"/>
              <a:t>, nicméně teprve koncem roku 1946 shromáždila dostatečné </a:t>
            </a:r>
            <a:r>
              <a:rPr lang="cs-CZ" dirty="0" smtClean="0"/>
              <a:t>síly </a:t>
            </a:r>
            <a:r>
              <a:rPr lang="cs-CZ" dirty="0"/>
              <a:t>pro zahájení vojenských operací. </a:t>
            </a:r>
          </a:p>
          <a:p>
            <a:r>
              <a:rPr lang="cs-CZ" dirty="0"/>
              <a:t>Válka, která propukla v prosinci 1946, se postupně stala součástí boje mezi západním a komunistickým blokem. Francouzské vojenské úsilí </a:t>
            </a:r>
            <a:r>
              <a:rPr lang="cs-CZ" dirty="0" smtClean="0"/>
              <a:t>však bylo stále víc </a:t>
            </a:r>
            <a:r>
              <a:rPr lang="cs-CZ" dirty="0"/>
              <a:t>závislé na finanční a technické pomoci poskytované </a:t>
            </a:r>
            <a:r>
              <a:rPr lang="cs-CZ" dirty="0" smtClean="0"/>
              <a:t>od USA</a:t>
            </a:r>
            <a:r>
              <a:rPr lang="cs-CZ" dirty="0"/>
              <a:t>, zatímco Việt Minh </a:t>
            </a:r>
            <a:r>
              <a:rPr lang="cs-CZ" dirty="0" smtClean="0"/>
              <a:t>těžil </a:t>
            </a:r>
            <a:r>
              <a:rPr lang="cs-CZ" dirty="0"/>
              <a:t>z podpory </a:t>
            </a:r>
            <a:r>
              <a:rPr lang="cs-CZ" dirty="0" smtClean="0"/>
              <a:t>komunistické </a:t>
            </a:r>
            <a:r>
              <a:rPr lang="cs-CZ" dirty="0"/>
              <a:t>Číny. Samotné Francii nicméně </a:t>
            </a:r>
            <a:r>
              <a:rPr lang="cs-CZ" dirty="0" smtClean="0"/>
              <a:t>šlo </a:t>
            </a:r>
            <a:r>
              <a:rPr lang="cs-CZ" dirty="0"/>
              <a:t>o udržení kontroly nad východoasijskými koloniemi, nikoliv o boj proti komunismu.</a:t>
            </a:r>
          </a:p>
          <a:p>
            <a:r>
              <a:rPr lang="cs-CZ" dirty="0"/>
              <a:t> Až do série porážek v roce 1950 se Francie </a:t>
            </a:r>
            <a:r>
              <a:rPr lang="cs-CZ" dirty="0" smtClean="0"/>
              <a:t>snažila </a:t>
            </a:r>
            <a:r>
              <a:rPr lang="cs-CZ" dirty="0"/>
              <a:t>v konfliktu zvítězit za nasazení omezeného počtu vojáků </a:t>
            </a:r>
            <a:r>
              <a:rPr lang="cs-CZ" dirty="0" smtClean="0"/>
              <a:t>(zhruba sto </a:t>
            </a:r>
            <a:r>
              <a:rPr lang="cs-CZ" dirty="0"/>
              <a:t>tisíc mužů na území celé Indočíny). Francie </a:t>
            </a:r>
            <a:r>
              <a:rPr lang="cs-CZ" dirty="0" smtClean="0"/>
              <a:t>byla schopna </a:t>
            </a:r>
            <a:r>
              <a:rPr lang="cs-CZ" dirty="0"/>
              <a:t>kontrolovat velká města a hlavní komunikace, avšak venkov </a:t>
            </a:r>
            <a:r>
              <a:rPr lang="cs-CZ" dirty="0" smtClean="0"/>
              <a:t>se nacházel </a:t>
            </a:r>
            <a:r>
              <a:rPr lang="cs-CZ" dirty="0"/>
              <a:t>pevně v rukou Việt </a:t>
            </a:r>
            <a:r>
              <a:rPr lang="cs-CZ" dirty="0" smtClean="0"/>
              <a:t>Minhu.</a:t>
            </a:r>
            <a:endParaRPr lang="cs-CZ" dirty="0"/>
          </a:p>
          <a:p>
            <a:r>
              <a:rPr lang="cs-CZ" dirty="0"/>
              <a:t>V roce 1951 uštědřily posílené a americkými zbraněmi vybavené francouzské jednotky Việt </a:t>
            </a:r>
            <a:r>
              <a:rPr lang="cs-CZ" dirty="0" smtClean="0"/>
              <a:t>Minhu </a:t>
            </a:r>
            <a:r>
              <a:rPr lang="cs-CZ" dirty="0"/>
              <a:t>těžkou porážku, nicméně hnutí i nadále </a:t>
            </a:r>
            <a:r>
              <a:rPr lang="cs-CZ" dirty="0" smtClean="0"/>
              <a:t>kontrolovalo </a:t>
            </a:r>
            <a:r>
              <a:rPr lang="cs-CZ" dirty="0"/>
              <a:t>venkovské oblasti a </a:t>
            </a:r>
            <a:r>
              <a:rPr lang="cs-CZ" dirty="0" smtClean="0"/>
              <a:t>těšilo </a:t>
            </a:r>
            <a:r>
              <a:rPr lang="cs-CZ" dirty="0"/>
              <a:t>se rostoucí podpoře ze strany Číny.</a:t>
            </a:r>
          </a:p>
          <a:p>
            <a:r>
              <a:rPr lang="cs-CZ" dirty="0"/>
              <a:t>Francie postupně </a:t>
            </a:r>
            <a:r>
              <a:rPr lang="cs-CZ" dirty="0" smtClean="0"/>
              <a:t>zaznamenala </a:t>
            </a:r>
            <a:r>
              <a:rPr lang="cs-CZ" dirty="0"/>
              <a:t>další vojenské neúspěchy. Stále se prodlužující se konflikt současně </a:t>
            </a:r>
            <a:r>
              <a:rPr lang="cs-CZ" dirty="0" smtClean="0"/>
              <a:t>vedl </a:t>
            </a:r>
            <a:r>
              <a:rPr lang="cs-CZ" dirty="0"/>
              <a:t>k erozi podpory válce </a:t>
            </a:r>
            <a:r>
              <a:rPr lang="cs-CZ" dirty="0" smtClean="0"/>
              <a:t>ze strany francouzského veřejného mínění. </a:t>
            </a:r>
            <a:r>
              <a:rPr lang="cs-CZ" dirty="0"/>
              <a:t>Po těžké francouzské porážce v bitvě o  Dien Bien Phu (1954) se nová francouzská vláda </a:t>
            </a:r>
            <a:r>
              <a:rPr lang="cs-CZ" dirty="0" smtClean="0"/>
              <a:t>rozhodla </a:t>
            </a:r>
            <a:r>
              <a:rPr lang="cs-CZ" dirty="0"/>
              <a:t>pro okamžité ukončení války a stažení francouzských sil z Indočíny.</a:t>
            </a:r>
          </a:p>
          <a:p>
            <a:r>
              <a:rPr lang="cs-CZ" dirty="0" smtClean="0"/>
              <a:t>Následovala mírová </a:t>
            </a:r>
            <a:r>
              <a:rPr lang="cs-CZ" dirty="0"/>
              <a:t>konference v Ženevě </a:t>
            </a:r>
            <a:r>
              <a:rPr lang="cs-CZ" dirty="0" smtClean="0"/>
              <a:t>ukončená 21</a:t>
            </a:r>
            <a:r>
              <a:rPr lang="cs-CZ" dirty="0"/>
              <a:t>. </a:t>
            </a:r>
            <a:r>
              <a:rPr lang="cs-CZ" dirty="0" smtClean="0"/>
              <a:t>července 1954. Výsledkem </a:t>
            </a:r>
            <a:r>
              <a:rPr lang="cs-CZ" dirty="0"/>
              <a:t>závěrečné dohody </a:t>
            </a:r>
            <a:r>
              <a:rPr lang="cs-CZ" dirty="0" smtClean="0"/>
              <a:t>byl </a:t>
            </a:r>
            <a:r>
              <a:rPr lang="cs-CZ" dirty="0"/>
              <a:t>vznik samostatné Kambodže, Laosu a dvou států na území Vietnamu; </a:t>
            </a:r>
            <a:r>
              <a:rPr lang="cs-CZ" dirty="0" smtClean="0"/>
              <a:t>znamenalo </a:t>
            </a:r>
            <a:r>
              <a:rPr lang="cs-CZ" dirty="0"/>
              <a:t>to konec francouzského koloniálního panství v Indočíně.</a:t>
            </a:r>
          </a:p>
          <a:p>
            <a:endParaRPr 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0" y="-342242"/>
            <a:ext cx="13519030" cy="1325563"/>
          </a:xfrm>
        </p:spPr>
        <p:txBody>
          <a:bodyPr/>
          <a:lstStyle/>
          <a:p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Válka v Indočíně 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2453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474453" y="-307736"/>
            <a:ext cx="13235796" cy="1325563"/>
          </a:xfrm>
        </p:spPr>
        <p:txBody>
          <a:bodyPr>
            <a:normAutofit/>
          </a:bodyPr>
          <a:lstStyle/>
          <a:p>
            <a:pPr algn="ctr"/>
            <a:r>
              <a:rPr lang="cs-CZ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 Či </a:t>
            </a:r>
            <a:r>
              <a:rPr lang="cs-CZ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Min (1890–1969) byl vůdcem vietnamského boje za nezávislost</a:t>
            </a:r>
            <a:endParaRPr lang="cs-CZ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608" y="698650"/>
            <a:ext cx="4591388" cy="6159350"/>
          </a:xfrm>
        </p:spPr>
      </p:pic>
    </p:spTree>
    <p:extLst>
      <p:ext uri="{BB962C8B-B14F-4D97-AF65-F5344CB8AC3E}">
        <p14:creationId xmlns:p14="http://schemas.microsoft.com/office/powerpoint/2010/main" val="106289553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86596" y="-273230"/>
            <a:ext cx="12192000" cy="1325563"/>
          </a:xfrm>
        </p:spPr>
        <p:txBody>
          <a:bodyPr>
            <a:normAutofit/>
          </a:bodyPr>
          <a:lstStyle/>
          <a:p>
            <a:r>
              <a:rPr lang="cs-CZ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Příslušníci francouzské námořní pěchoty v Indočíně </a:t>
            </a:r>
            <a:endParaRPr lang="cs-CZ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305" y="902364"/>
            <a:ext cx="8755812" cy="5708789"/>
          </a:xfrm>
        </p:spPr>
      </p:pic>
    </p:spTree>
    <p:extLst>
      <p:ext uri="{BB962C8B-B14F-4D97-AF65-F5344CB8AC3E}">
        <p14:creationId xmlns:p14="http://schemas.microsoft.com/office/powerpoint/2010/main" val="207959498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6952" y="0"/>
            <a:ext cx="48380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1030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-333614"/>
            <a:ext cx="12192000" cy="1325563"/>
          </a:xfrm>
        </p:spPr>
        <p:txBody>
          <a:bodyPr/>
          <a:lstStyle/>
          <a:p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Vyhlášení nezávislosti Chile 18. února 1818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852" y="698740"/>
            <a:ext cx="9356167" cy="6159260"/>
          </a:xfrm>
        </p:spPr>
      </p:pic>
    </p:spTree>
    <p:extLst>
      <p:ext uri="{BB962C8B-B14F-4D97-AF65-F5344CB8AC3E}">
        <p14:creationId xmlns:p14="http://schemas.microsoft.com/office/powerpoint/2010/main" val="244226955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9282" y="0"/>
            <a:ext cx="45934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17275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61546" y="-310886"/>
            <a:ext cx="12526108" cy="1325563"/>
          </a:xfrm>
        </p:spPr>
        <p:txBody>
          <a:bodyPr>
            <a:normAutofit/>
          </a:bodyPr>
          <a:lstStyle/>
          <a:p>
            <a:r>
              <a:rPr lang="cs-CZ" sz="3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Francouzští vojáci zajatí v bitvě u Dien Bien Phu, květen 1954 </a:t>
            </a:r>
            <a:endParaRPr lang="cs-CZ" sz="3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5647" y="738554"/>
            <a:ext cx="9235607" cy="6119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17812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53845" y="-239051"/>
            <a:ext cx="12192000" cy="1325563"/>
          </a:xfrm>
        </p:spPr>
        <p:txBody>
          <a:bodyPr/>
          <a:lstStyle/>
          <a:p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Válka v Alžírsku 1954–1962, I  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963479"/>
            <a:ext cx="12192000" cy="6161964"/>
          </a:xfrm>
        </p:spPr>
        <p:txBody>
          <a:bodyPr>
            <a:normAutofit fontScale="85000" lnSpcReduction="20000"/>
          </a:bodyPr>
          <a:lstStyle/>
          <a:p>
            <a:r>
              <a:rPr lang="cs-CZ" dirty="0"/>
              <a:t>V červnu 1954 tehdejší francouzský </a:t>
            </a:r>
            <a:r>
              <a:rPr lang="cs-CZ" dirty="0" smtClean="0"/>
              <a:t>premiér Pierre </a:t>
            </a:r>
            <a:r>
              <a:rPr lang="cs-CZ" dirty="0"/>
              <a:t>Mendès France </a:t>
            </a:r>
            <a:r>
              <a:rPr lang="cs-CZ" dirty="0" smtClean="0"/>
              <a:t>během </a:t>
            </a:r>
            <a:r>
              <a:rPr lang="cs-CZ" dirty="0"/>
              <a:t>návštěvy Afriky slíbil Tunisku autonomii a následně umožnil návrat vyhnaného marockého sultána do Maroka. Oba francouzské protektoráty </a:t>
            </a:r>
            <a:r>
              <a:rPr lang="cs-CZ" dirty="0" smtClean="0"/>
              <a:t>získaly </a:t>
            </a:r>
            <a:r>
              <a:rPr lang="cs-CZ" dirty="0"/>
              <a:t>nezávislost jen o něco později.</a:t>
            </a:r>
          </a:p>
          <a:p>
            <a:r>
              <a:rPr lang="cs-CZ" dirty="0"/>
              <a:t>Nacionalisté v Alžírsku </a:t>
            </a:r>
            <a:r>
              <a:rPr lang="cs-CZ" dirty="0" smtClean="0"/>
              <a:t>reagovali </a:t>
            </a:r>
            <a:r>
              <a:rPr lang="cs-CZ" dirty="0"/>
              <a:t>vytvořením Fronty národního osvobození (FLN) a národně osvobozenecké </a:t>
            </a:r>
            <a:r>
              <a:rPr lang="cs-CZ" dirty="0" smtClean="0"/>
              <a:t>armády. Počátkem listopadu 1954 zahájili ozbrojené povstání na jihu země.</a:t>
            </a:r>
            <a:endParaRPr lang="cs-CZ" dirty="0"/>
          </a:p>
          <a:p>
            <a:r>
              <a:rPr lang="cs-CZ" dirty="0"/>
              <a:t>Alžírsko </a:t>
            </a:r>
            <a:r>
              <a:rPr lang="cs-CZ" dirty="0" smtClean="0"/>
              <a:t>nepředstavovalo </a:t>
            </a:r>
            <a:r>
              <a:rPr lang="cs-CZ" dirty="0"/>
              <a:t>standardní </a:t>
            </a:r>
            <a:r>
              <a:rPr lang="cs-CZ" dirty="0" smtClean="0"/>
              <a:t>kolonii. Právně bylo </a:t>
            </a:r>
            <a:r>
              <a:rPr lang="cs-CZ" dirty="0"/>
              <a:t>součástí </a:t>
            </a:r>
            <a:r>
              <a:rPr lang="cs-CZ" dirty="0" smtClean="0"/>
              <a:t>Metropolitní </a:t>
            </a:r>
            <a:r>
              <a:rPr lang="cs-CZ" dirty="0"/>
              <a:t>Francie a poslanci volení na území Alžírska </a:t>
            </a:r>
            <a:r>
              <a:rPr lang="cs-CZ" dirty="0" smtClean="0"/>
              <a:t>zasedali </a:t>
            </a:r>
            <a:r>
              <a:rPr lang="cs-CZ" dirty="0"/>
              <a:t>ve francouzském parlamentu (moc </a:t>
            </a:r>
            <a:r>
              <a:rPr lang="cs-CZ" dirty="0" smtClean="0"/>
              <a:t>se však přitom nacházela v </a:t>
            </a:r>
            <a:r>
              <a:rPr lang="cs-CZ" dirty="0"/>
              <a:t>rukou početné evropské menšiny na úkor původních obyvatel).</a:t>
            </a:r>
          </a:p>
          <a:p>
            <a:r>
              <a:rPr lang="cs-CZ" dirty="0"/>
              <a:t>I s ohledem na to </a:t>
            </a:r>
            <a:r>
              <a:rPr lang="cs-CZ" dirty="0" smtClean="0"/>
              <a:t>byla </a:t>
            </a:r>
            <a:r>
              <a:rPr lang="cs-CZ" dirty="0"/>
              <a:t>pro Francii ztráta Alžírska v tomto období nepřijatelná. Ve snaze povstání potlačit </a:t>
            </a:r>
            <a:r>
              <a:rPr lang="cs-CZ" dirty="0" smtClean="0"/>
              <a:t>svěřila </a:t>
            </a:r>
            <a:r>
              <a:rPr lang="cs-CZ" dirty="0"/>
              <a:t>vláda v Paříži do rukou místních politických a vojenských představitelů mimořádné pravomoci. Podpora povstání v Alžírsku ze strany Egypta </a:t>
            </a:r>
            <a:r>
              <a:rPr lang="cs-CZ" dirty="0" smtClean="0"/>
              <a:t>byla </a:t>
            </a:r>
            <a:r>
              <a:rPr lang="cs-CZ" dirty="0"/>
              <a:t>pro Francii také jedním z hlavních důvodů k účasti na Suezské </a:t>
            </a:r>
            <a:r>
              <a:rPr lang="cs-CZ" dirty="0" smtClean="0"/>
              <a:t>krizi </a:t>
            </a:r>
            <a:r>
              <a:rPr lang="cs-CZ" dirty="0"/>
              <a:t>(1956).</a:t>
            </a:r>
          </a:p>
          <a:p>
            <a:r>
              <a:rPr lang="cs-CZ" dirty="0"/>
              <a:t>Po vlně násilností a teroristických útocích v Alžíru </a:t>
            </a:r>
            <a:r>
              <a:rPr lang="cs-CZ" dirty="0" smtClean="0"/>
              <a:t>byl </a:t>
            </a:r>
            <a:r>
              <a:rPr lang="cs-CZ" dirty="0"/>
              <a:t>velitel 10. výsadkové divize generál Massu v lednu 1957 vybaven mimořádnými pravomocemi k nastolení pořádku ve městě. Jeho protiteroristická kampaň </a:t>
            </a:r>
            <a:r>
              <a:rPr lang="cs-CZ" dirty="0" smtClean="0"/>
              <a:t>byla úspěšná, </a:t>
            </a:r>
            <a:r>
              <a:rPr lang="cs-CZ" dirty="0"/>
              <a:t>ale skutečnost, že se francouzské jednotky uchýlily k týrání a mučení zajatců </a:t>
            </a:r>
            <a:r>
              <a:rPr lang="cs-CZ" dirty="0" smtClean="0"/>
              <a:t>přinesla postupnou ztrátu </a:t>
            </a:r>
            <a:r>
              <a:rPr lang="cs-CZ" dirty="0"/>
              <a:t>podpory ze strany části veřejnosti (formování protiválečné opozice ve Francii).</a:t>
            </a:r>
          </a:p>
          <a:p>
            <a:r>
              <a:rPr lang="cs-CZ" dirty="0"/>
              <a:t>Na straně armády však rostoucí kritika války </a:t>
            </a:r>
            <a:r>
              <a:rPr lang="cs-CZ" dirty="0" smtClean="0"/>
              <a:t>vzbuzovala </a:t>
            </a:r>
            <a:r>
              <a:rPr lang="cs-CZ" dirty="0"/>
              <a:t>obavy z opakování války v Indočíně a ze „zrady“ politiků. </a:t>
            </a:r>
          </a:p>
        </p:txBody>
      </p:sp>
    </p:spTree>
    <p:extLst>
      <p:ext uri="{BB962C8B-B14F-4D97-AF65-F5344CB8AC3E}">
        <p14:creationId xmlns:p14="http://schemas.microsoft.com/office/powerpoint/2010/main" val="85666496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02069" y="-382221"/>
            <a:ext cx="10515600" cy="1325563"/>
          </a:xfrm>
        </p:spPr>
        <p:txBody>
          <a:bodyPr/>
          <a:lstStyle/>
          <a:p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Skupina alžírských povstalců z FLN 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953" y="624254"/>
            <a:ext cx="8921262" cy="6233746"/>
          </a:xfrm>
        </p:spPr>
      </p:pic>
    </p:spTree>
    <p:extLst>
      <p:ext uri="{BB962C8B-B14F-4D97-AF65-F5344CB8AC3E}">
        <p14:creationId xmlns:p14="http://schemas.microsoft.com/office/powerpoint/2010/main" val="230625242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562708" y="-142752"/>
            <a:ext cx="13487399" cy="1325563"/>
          </a:xfrm>
        </p:spPr>
        <p:txBody>
          <a:bodyPr>
            <a:normAutofit/>
          </a:bodyPr>
          <a:lstStyle/>
          <a:p>
            <a:pPr algn="ctr"/>
            <a:r>
              <a:rPr lang="cs-CZ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Generál Jacques Massu (1908–2002) velel během války v Alžírsku francouzské                   10. výsadkové divizi. Jeho vojáci neblaze prosluli svou brutalitou. </a:t>
            </a:r>
            <a:endParaRPr lang="cs-CZ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5694" y="1002323"/>
            <a:ext cx="3950593" cy="5855677"/>
          </a:xfrm>
        </p:spPr>
      </p:pic>
    </p:spTree>
    <p:extLst>
      <p:ext uri="{BB962C8B-B14F-4D97-AF65-F5344CB8AC3E}">
        <p14:creationId xmlns:p14="http://schemas.microsoft.com/office/powerpoint/2010/main" val="104635021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297723" y="-267922"/>
            <a:ext cx="10515600" cy="1325563"/>
          </a:xfrm>
        </p:spPr>
        <p:txBody>
          <a:bodyPr/>
          <a:lstStyle/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Válka v Alžírsku 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1954–1962, II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844062"/>
            <a:ext cx="12192000" cy="6163407"/>
          </a:xfrm>
        </p:spPr>
        <p:txBody>
          <a:bodyPr>
            <a:normAutofit fontScale="85000" lnSpcReduction="20000"/>
          </a:bodyPr>
          <a:lstStyle/>
          <a:p>
            <a:r>
              <a:rPr lang="cs-CZ" dirty="0"/>
              <a:t>Slabost vlády a následná vleklá vládní krize vedly k další radikalizaci francouzských osadníků a armády v Alžírsku. V květnu 1958 došlo v Alžírsku ke vzpouře francouzských sil, jež vyvrcholila pádem francouzské IV. republiky a nástupem de Gaulla k moci (vytvoření francouzské V. republiky).</a:t>
            </a:r>
          </a:p>
          <a:p>
            <a:r>
              <a:rPr lang="cs-CZ" dirty="0"/>
              <a:t>De Gaulle dal souhlas s novou vojenskou kampaní (Challova ofenzíva), ve které zaznamenala Francie značné vojenské úspěchy, ale na diplomatickém poli začala ztrácet podporu. V září 1958 FLN vytvořila prozatímní vládu Alžírské republiky, kterou v následujících měsících uznala řada zemí (zejména státy Arabské ligy).</a:t>
            </a:r>
          </a:p>
          <a:p>
            <a:r>
              <a:rPr lang="cs-CZ" dirty="0"/>
              <a:t>De Gaulle postupně došel k závěru, že je dosavadní situace neudržitelná. Čím dál kritičtěji hodnotil nákladnost války a její negativní dopad na velmocenské postavení Francie ve světě.</a:t>
            </a:r>
          </a:p>
          <a:p>
            <a:r>
              <a:rPr lang="cs-CZ" dirty="0"/>
              <a:t>V průběhu roku 1959 již začal hovořit o sebeurčení Alžírska a v lednu 1961 předložil občanům v referendu ke schválení novou politiku „alžírského Alžírska“ s vlastní vládou, institucemi a zákony. Nová politika byla v referendu jednoznačně schválena a pokus části armádních důstojníků a osadníků v Alžírsku o převrat z dubna 1961 skončil neúspěšně.</a:t>
            </a:r>
          </a:p>
          <a:p>
            <a:r>
              <a:rPr lang="cs-CZ" dirty="0"/>
              <a:t>Jednání o nezávislosti Alžírska byla obnovena v prosinci 1961. Francie se snažila vyjednat uchování práv francouzské menšiny v Alžírsku a udržet území Sahary, nicméně výsledné dohody z Évianu (březen 1962) reflektovaly vyjednávací pozici FLN.</a:t>
            </a:r>
          </a:p>
          <a:p>
            <a:r>
              <a:rPr lang="cs-CZ" dirty="0"/>
              <a:t>Ukončení války bylo doprovázeno vlnou nepokojů a násilí, což přispělo k urychlenému odchodu Francouzů z  Alžírska (z asi jednoho milionu v roce 1954 jich tam roku 1964 zbylo méně než dvě stě tisíc).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2672035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79131" y="0"/>
            <a:ext cx="12192000" cy="1325563"/>
          </a:xfrm>
        </p:spPr>
        <p:txBody>
          <a:bodyPr/>
          <a:lstStyle/>
          <a:p>
            <a:pPr algn="ctr"/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Charles de Gaulle (1890–1940) byl francouzským prezidentem v letech 1959–1969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128" y="1325563"/>
            <a:ext cx="4255482" cy="5532437"/>
          </a:xfrm>
        </p:spPr>
      </p:pic>
    </p:spTree>
    <p:extLst>
      <p:ext uri="{BB962C8B-B14F-4D97-AF65-F5344CB8AC3E}">
        <p14:creationId xmlns:p14="http://schemas.microsoft.com/office/powerpoint/2010/main" val="249568818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16524" y="-434975"/>
            <a:ext cx="12291646" cy="1325563"/>
          </a:xfrm>
        </p:spPr>
        <p:txBody>
          <a:bodyPr>
            <a:normAutofit/>
          </a:bodyPr>
          <a:lstStyle/>
          <a:p>
            <a:r>
              <a:rPr lang="cs-CZ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Bojové operace v průběhu alžírské války za nezávislost </a:t>
            </a:r>
            <a:endParaRPr lang="cs-CZ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234" y="553916"/>
            <a:ext cx="9565830" cy="6304084"/>
          </a:xfrm>
        </p:spPr>
      </p:pic>
    </p:spTree>
    <p:extLst>
      <p:ext uri="{BB962C8B-B14F-4D97-AF65-F5344CB8AC3E}">
        <p14:creationId xmlns:p14="http://schemas.microsoft.com/office/powerpoint/2010/main" val="226345275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/>
          <a:lstStyle/>
          <a:p>
            <a:pPr algn="ctr"/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Dekolonizace francouzské subsaharské a rovníkové Afriky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koncept 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</a:t>
            </a:r>
            <a:r>
              <a:rPr lang="cs-CZ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Françafrique“</a:t>
            </a:r>
            <a:endParaRPr lang="cs-CZ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390436"/>
            <a:ext cx="12192000" cy="5658631"/>
          </a:xfrm>
        </p:spPr>
        <p:txBody>
          <a:bodyPr>
            <a:normAutofit fontScale="77500" lnSpcReduction="20000"/>
          </a:bodyPr>
          <a:lstStyle/>
          <a:p>
            <a:r>
              <a:rPr lang="cs-CZ" dirty="0" smtClean="0"/>
              <a:t>Po </a:t>
            </a:r>
            <a:r>
              <a:rPr lang="cs-CZ" dirty="0"/>
              <a:t>vydaní </a:t>
            </a:r>
            <a:r>
              <a:rPr lang="cs-CZ" dirty="0" smtClean="0"/>
              <a:t>Defferreho </a:t>
            </a:r>
            <a:r>
              <a:rPr lang="cs-CZ" dirty="0"/>
              <a:t>zákona (1956</a:t>
            </a:r>
            <a:r>
              <a:rPr lang="cs-CZ" dirty="0" smtClean="0"/>
              <a:t>) postupně narůstala politická emancipace místního obyvatelstva. </a:t>
            </a:r>
            <a:r>
              <a:rPr lang="cs-CZ" dirty="0"/>
              <a:t>Dalším významným impulzem pro osvobozenecká hnutí se </a:t>
            </a:r>
            <a:r>
              <a:rPr lang="cs-CZ" dirty="0" smtClean="0"/>
              <a:t>stalo </a:t>
            </a:r>
            <a:r>
              <a:rPr lang="cs-CZ" dirty="0"/>
              <a:t>vyhlášení nezávislosti Ghany (1957).</a:t>
            </a:r>
          </a:p>
          <a:p>
            <a:r>
              <a:rPr lang="cs-CZ" dirty="0"/>
              <a:t>Po vyhlášení V. republiky </a:t>
            </a:r>
            <a:r>
              <a:rPr lang="cs-CZ" dirty="0" smtClean="0"/>
              <a:t>byla </a:t>
            </a:r>
            <a:r>
              <a:rPr lang="cs-CZ" dirty="0"/>
              <a:t>přijata nová ústava, kterou se </a:t>
            </a:r>
            <a:r>
              <a:rPr lang="cs-CZ" dirty="0" smtClean="0"/>
              <a:t>měnilo také postavení </a:t>
            </a:r>
            <a:r>
              <a:rPr lang="cs-CZ" dirty="0"/>
              <a:t>francouzských kolonií. V září 1958 se </a:t>
            </a:r>
            <a:r>
              <a:rPr lang="cs-CZ" dirty="0" smtClean="0"/>
              <a:t>na </a:t>
            </a:r>
            <a:r>
              <a:rPr lang="cs-CZ" dirty="0"/>
              <a:t>území kolonií </a:t>
            </a:r>
            <a:r>
              <a:rPr lang="cs-CZ" dirty="0" smtClean="0"/>
              <a:t>konala referenda</a:t>
            </a:r>
            <a:r>
              <a:rPr lang="cs-CZ" dirty="0"/>
              <a:t>, v nichž tamní </a:t>
            </a:r>
            <a:r>
              <a:rPr lang="cs-CZ" dirty="0" smtClean="0"/>
              <a:t>obyvatelé rozhodovali </a:t>
            </a:r>
            <a:r>
              <a:rPr lang="cs-CZ" dirty="0"/>
              <a:t>o dalším </a:t>
            </a:r>
            <a:r>
              <a:rPr lang="cs-CZ" dirty="0" smtClean="0"/>
              <a:t>osudu  </a:t>
            </a:r>
            <a:r>
              <a:rPr lang="cs-CZ" dirty="0"/>
              <a:t>svých </a:t>
            </a:r>
            <a:r>
              <a:rPr lang="cs-CZ" dirty="0" smtClean="0"/>
              <a:t>zemí</a:t>
            </a:r>
            <a:r>
              <a:rPr lang="cs-CZ" dirty="0"/>
              <a:t>. Guinea ihned </a:t>
            </a:r>
            <a:r>
              <a:rPr lang="cs-CZ" dirty="0" smtClean="0"/>
              <a:t>vyhlásila </a:t>
            </a:r>
            <a:r>
              <a:rPr lang="cs-CZ" dirty="0"/>
              <a:t>nezávislost (1958), nicméně ostatní státy </a:t>
            </a:r>
            <a:r>
              <a:rPr lang="cs-CZ" dirty="0" smtClean="0"/>
              <a:t>volily možnost </a:t>
            </a:r>
            <a:r>
              <a:rPr lang="cs-CZ" dirty="0"/>
              <a:t>získání vnitřní autonomie a vlastní vlády v rámci začlenění </a:t>
            </a:r>
            <a:r>
              <a:rPr lang="cs-CZ" dirty="0" smtClean="0"/>
              <a:t>do Francouzského </a:t>
            </a:r>
            <a:r>
              <a:rPr lang="cs-CZ" dirty="0"/>
              <a:t>společenství.</a:t>
            </a:r>
          </a:p>
          <a:p>
            <a:r>
              <a:rPr lang="cs-CZ" dirty="0"/>
              <a:t>Tlak na získání úplné nezávislosti </a:t>
            </a:r>
            <a:r>
              <a:rPr lang="cs-CZ" dirty="0" smtClean="0"/>
              <a:t>pokračoval. Revize </a:t>
            </a:r>
            <a:r>
              <a:rPr lang="cs-CZ" dirty="0"/>
              <a:t>ústavy V. republiky z roku 1960 </a:t>
            </a:r>
            <a:r>
              <a:rPr lang="cs-CZ" dirty="0" smtClean="0"/>
              <a:t>vedla </a:t>
            </a:r>
            <a:r>
              <a:rPr lang="cs-CZ" dirty="0"/>
              <a:t>k okamžitému vyhlášení nezávislosti ze strany naprosté většiny francouzských kolonií.</a:t>
            </a:r>
          </a:p>
          <a:p>
            <a:r>
              <a:rPr lang="cs-CZ" dirty="0"/>
              <a:t>Francie si nicméně i po získání nezávislosti udržela značný vliv v oblasti (koncept </a:t>
            </a:r>
            <a:r>
              <a:rPr lang="cs-CZ" i="1" dirty="0"/>
              <a:t>„</a:t>
            </a:r>
            <a:r>
              <a:rPr lang="cs-CZ" i="1" dirty="0" smtClean="0"/>
              <a:t>Françafrique“ </a:t>
            </a:r>
            <a:r>
              <a:rPr lang="cs-CZ" dirty="0"/>
              <a:t>charakterizující vztahy mezi Francií a jejími bývalými </a:t>
            </a:r>
            <a:r>
              <a:rPr lang="cs-CZ" dirty="0" smtClean="0"/>
              <a:t>koloniemi). </a:t>
            </a:r>
            <a:r>
              <a:rPr lang="cs-CZ" dirty="0"/>
              <a:t>Nové státy </a:t>
            </a:r>
            <a:r>
              <a:rPr lang="cs-CZ" dirty="0" smtClean="0"/>
              <a:t>byly </a:t>
            </a:r>
            <a:r>
              <a:rPr lang="cs-CZ" dirty="0"/>
              <a:t>na Francii silně závislé ekonomicky (většina těchto zemí </a:t>
            </a:r>
            <a:r>
              <a:rPr lang="cs-CZ" dirty="0" smtClean="0"/>
              <a:t>používala </a:t>
            </a:r>
            <a:r>
              <a:rPr lang="cs-CZ" dirty="0"/>
              <a:t>jako měnu africký frank, jehož hodnota </a:t>
            </a:r>
            <a:r>
              <a:rPr lang="cs-CZ" dirty="0" smtClean="0"/>
              <a:t>byla </a:t>
            </a:r>
            <a:r>
              <a:rPr lang="cs-CZ" dirty="0"/>
              <a:t>vázána na francouzský </a:t>
            </a:r>
            <a:r>
              <a:rPr lang="cs-CZ" dirty="0" smtClean="0"/>
              <a:t>frank). Důležitou </a:t>
            </a:r>
            <a:r>
              <a:rPr lang="cs-CZ" dirty="0"/>
              <a:t>roli v politickém a ekonomickém rozvoji nových </a:t>
            </a:r>
            <a:r>
              <a:rPr lang="cs-CZ" dirty="0" smtClean="0"/>
              <a:t>států hráli </a:t>
            </a:r>
            <a:r>
              <a:rPr lang="cs-CZ" dirty="0"/>
              <a:t>francouzští poradci a většina zemí s Francií podepsala smlouvy o obraně a vzájemné vojenské pomoci. </a:t>
            </a:r>
          </a:p>
          <a:p>
            <a:r>
              <a:rPr lang="cs-CZ" dirty="0"/>
              <a:t>Francie v regionu nadále </a:t>
            </a:r>
            <a:r>
              <a:rPr lang="cs-CZ" dirty="0" smtClean="0"/>
              <a:t>udržovala </a:t>
            </a:r>
            <a:r>
              <a:rPr lang="cs-CZ" dirty="0"/>
              <a:t>řadu vojenských základen a v průběhu následujících desetiletí vojensky </a:t>
            </a:r>
            <a:r>
              <a:rPr lang="cs-CZ" dirty="0" smtClean="0"/>
              <a:t>intervenovala </a:t>
            </a:r>
            <a:r>
              <a:rPr lang="cs-CZ" dirty="0"/>
              <a:t>na území řady afrických států (například Gabun, Čad, </a:t>
            </a:r>
            <a:r>
              <a:rPr lang="cs-CZ" dirty="0" smtClean="0"/>
              <a:t>Mauretánie </a:t>
            </a:r>
            <a:r>
              <a:rPr lang="cs-CZ" dirty="0"/>
              <a:t>či Středoafrická </a:t>
            </a:r>
            <a:r>
              <a:rPr lang="cs-CZ" dirty="0" smtClean="0"/>
              <a:t>republika).</a:t>
            </a:r>
            <a:endParaRPr lang="cs-CZ" dirty="0"/>
          </a:p>
          <a:p>
            <a:r>
              <a:rPr lang="cs-CZ" dirty="0"/>
              <a:t>Francouzská politika se </a:t>
            </a:r>
            <a:r>
              <a:rPr lang="cs-CZ" dirty="0" smtClean="0"/>
              <a:t>soustřeďovala </a:t>
            </a:r>
            <a:r>
              <a:rPr lang="cs-CZ" dirty="0"/>
              <a:t>na podporu Francii nakloněných vládnoucích </a:t>
            </a:r>
            <a:r>
              <a:rPr lang="cs-CZ" dirty="0" smtClean="0"/>
              <a:t>režimů </a:t>
            </a:r>
            <a:r>
              <a:rPr lang="cs-CZ" dirty="0"/>
              <a:t>bez ohledu na jejich charakter, a </a:t>
            </a:r>
            <a:r>
              <a:rPr lang="cs-CZ" dirty="0" smtClean="0"/>
              <a:t>snažila </a:t>
            </a:r>
            <a:r>
              <a:rPr lang="cs-CZ" dirty="0"/>
              <a:t>se zabránit šíření vlivu jiných velmocí (včetně </a:t>
            </a:r>
            <a:r>
              <a:rPr lang="cs-CZ" dirty="0" smtClean="0"/>
              <a:t>Sovětského svazu </a:t>
            </a:r>
            <a:r>
              <a:rPr lang="cs-CZ" dirty="0"/>
              <a:t>či </a:t>
            </a:r>
            <a:r>
              <a:rPr lang="cs-CZ" dirty="0" smtClean="0"/>
              <a:t>Spojených států) </a:t>
            </a:r>
            <a:r>
              <a:rPr lang="cs-CZ" dirty="0"/>
              <a:t>na území bývalé francouzské koloniální říše.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8910146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9382" y="0"/>
            <a:ext cx="60532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8194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-117954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cs-CZ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Slavnostní ceremoniál předání Hong Kongu z britské správy pod správu Číny roku 1997</a:t>
            </a:r>
            <a:endParaRPr lang="cs-CZ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0542" y="1052423"/>
            <a:ext cx="8286650" cy="5805577"/>
          </a:xfrm>
        </p:spPr>
      </p:pic>
    </p:spTree>
    <p:extLst>
      <p:ext uri="{BB962C8B-B14F-4D97-AF65-F5344CB8AC3E}">
        <p14:creationId xmlns:p14="http://schemas.microsoft.com/office/powerpoint/2010/main" val="140402751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-161086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cs-CZ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Francouzština je v dnešní Africe stále velmi využívaným jazykem. </a:t>
            </a:r>
            <a:r>
              <a:rPr lang="cs-CZ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Snímek z </a:t>
            </a:r>
            <a:r>
              <a:rPr lang="cs-CZ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Port-Bouët, Pobřeží slonoviny</a:t>
            </a:r>
            <a:endParaRPr lang="cs-CZ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7464" y="1164477"/>
            <a:ext cx="7921925" cy="5693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61617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125" y="0"/>
            <a:ext cx="71437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66126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9079" y="0"/>
            <a:ext cx="68133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64442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328613" y="-274638"/>
            <a:ext cx="12849225" cy="1325563"/>
          </a:xfrm>
        </p:spPr>
        <p:txBody>
          <a:bodyPr>
            <a:normAutofit/>
          </a:bodyPr>
          <a:lstStyle/>
          <a:p>
            <a:pPr algn="ctr"/>
            <a:r>
              <a:rPr lang="cs-CZ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Dekolonizace portugalského koloniálního panství v Africe I</a:t>
            </a:r>
            <a:endParaRPr lang="cs-CZ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871538"/>
            <a:ext cx="12192000" cy="5986462"/>
          </a:xfrm>
        </p:spPr>
        <p:txBody>
          <a:bodyPr>
            <a:normAutofit fontScale="40000" lnSpcReduction="20000"/>
          </a:bodyPr>
          <a:lstStyle/>
          <a:p>
            <a:r>
              <a:rPr lang="cs-CZ" sz="6400" dirty="0"/>
              <a:t>Navzdory dekolonizaci </a:t>
            </a:r>
            <a:r>
              <a:rPr lang="cs-CZ" sz="6400" dirty="0" smtClean="0"/>
              <a:t>britských a </a:t>
            </a:r>
            <a:r>
              <a:rPr lang="cs-CZ" sz="6400" dirty="0"/>
              <a:t>francouzských </a:t>
            </a:r>
            <a:r>
              <a:rPr lang="cs-CZ" sz="6400" dirty="0" smtClean="0"/>
              <a:t>koloniálních </a:t>
            </a:r>
            <a:r>
              <a:rPr lang="cs-CZ" sz="6400" dirty="0"/>
              <a:t>říší a ozbrojeným </a:t>
            </a:r>
            <a:r>
              <a:rPr lang="cs-CZ" sz="6400" dirty="0" smtClean="0"/>
              <a:t>povstáním probíhajícím </a:t>
            </a:r>
            <a:r>
              <a:rPr lang="cs-CZ" sz="6400" dirty="0"/>
              <a:t>na území všech jeho kolonií od 60. </a:t>
            </a:r>
            <a:r>
              <a:rPr lang="cs-CZ" sz="6400" dirty="0" smtClean="0"/>
              <a:t>let, si </a:t>
            </a:r>
            <a:r>
              <a:rPr lang="cs-CZ" sz="6400" dirty="0"/>
              <a:t>Portugalsko dokázalo udržet kontrolu nad jádrem své koloniální říše (Angola, Mosambik, Portugalská Guinea) až do poloviny 70. </a:t>
            </a:r>
            <a:r>
              <a:rPr lang="cs-CZ" sz="6400" dirty="0" smtClean="0"/>
              <a:t>let minulého století.</a:t>
            </a:r>
            <a:endParaRPr lang="cs-CZ" sz="6400" dirty="0"/>
          </a:p>
          <a:p>
            <a:r>
              <a:rPr lang="cs-CZ" sz="6400" dirty="0"/>
              <a:t>Během </a:t>
            </a:r>
            <a:r>
              <a:rPr lang="cs-CZ" sz="6400" dirty="0" smtClean="0"/>
              <a:t>druhé </a:t>
            </a:r>
            <a:r>
              <a:rPr lang="cs-CZ" sz="6400" dirty="0"/>
              <a:t>světové války a v poválečné éře </a:t>
            </a:r>
            <a:r>
              <a:rPr lang="cs-CZ" sz="6400" dirty="0" smtClean="0"/>
              <a:t>byly </a:t>
            </a:r>
            <a:r>
              <a:rPr lang="cs-CZ" sz="6400" dirty="0"/>
              <a:t>portugalské kolonie v Africe důležité pro ekonomický rozvoj země (vývoz cukru, kávy, </a:t>
            </a:r>
            <a:r>
              <a:rPr lang="cs-CZ" sz="6400" dirty="0" smtClean="0"/>
              <a:t>palmového </a:t>
            </a:r>
            <a:r>
              <a:rPr lang="cs-CZ" sz="6400" dirty="0"/>
              <a:t>oleje, diamantů a různých nerostných surovin) a z pohledu Salazarova autoritativního režimu </a:t>
            </a:r>
            <a:r>
              <a:rPr lang="cs-CZ" sz="6400" dirty="0" smtClean="0"/>
              <a:t>měla </a:t>
            </a:r>
            <a:r>
              <a:rPr lang="cs-CZ" sz="6400" dirty="0"/>
              <a:t>pokračující existence koloniální říše </a:t>
            </a:r>
            <a:r>
              <a:rPr lang="cs-CZ" sz="6400" dirty="0" smtClean="0"/>
              <a:t>význam </a:t>
            </a:r>
            <a:r>
              <a:rPr lang="cs-CZ" sz="6400" dirty="0"/>
              <a:t>také pro udržení domácí politické stability.</a:t>
            </a:r>
          </a:p>
          <a:p>
            <a:r>
              <a:rPr lang="cs-CZ" sz="6400" dirty="0"/>
              <a:t>Chudé Portugalsko si </a:t>
            </a:r>
            <a:r>
              <a:rPr lang="cs-CZ" sz="6400" dirty="0" smtClean="0"/>
              <a:t>nemohlo </a:t>
            </a:r>
            <a:r>
              <a:rPr lang="cs-CZ" sz="6400" dirty="0"/>
              <a:t>dovolit realizovat postkoloniální strategii velmocí jako Velká Británie či </a:t>
            </a:r>
            <a:r>
              <a:rPr lang="cs-CZ" sz="6400" dirty="0" smtClean="0"/>
              <a:t>Francie, protože </a:t>
            </a:r>
            <a:r>
              <a:rPr lang="cs-CZ" sz="6400" dirty="0"/>
              <a:t>na rozdíl od nich by nezávislost kolonií znamenala konec jakéhokoliv portugalského vlivu v Africe.</a:t>
            </a:r>
          </a:p>
          <a:p>
            <a:r>
              <a:rPr lang="cs-CZ" sz="6400" dirty="0"/>
              <a:t>Ekonomická výnosnost kolonií </a:t>
            </a:r>
            <a:r>
              <a:rPr lang="cs-CZ" sz="6400" dirty="0" smtClean="0"/>
              <a:t>byla </a:t>
            </a:r>
            <a:r>
              <a:rPr lang="cs-CZ" sz="6400" dirty="0"/>
              <a:t>zvyšována praktickým využíváním nuceného pracovního nasazení místního obyvatelstva, což postupně </a:t>
            </a:r>
            <a:r>
              <a:rPr lang="cs-CZ" sz="6400" dirty="0" smtClean="0"/>
              <a:t>vedlo </a:t>
            </a:r>
            <a:r>
              <a:rPr lang="cs-CZ" sz="6400" dirty="0"/>
              <a:t>k rostoucí nespokojenosti a násilným protestům.</a:t>
            </a:r>
          </a:p>
          <a:p>
            <a:r>
              <a:rPr lang="cs-CZ" sz="6400" dirty="0"/>
              <a:t>Po vstupu do OSN (1956) </a:t>
            </a:r>
            <a:r>
              <a:rPr lang="cs-CZ" sz="6400" dirty="0" smtClean="0"/>
              <a:t>začalo </a:t>
            </a:r>
            <a:r>
              <a:rPr lang="cs-CZ" sz="6400" dirty="0"/>
              <a:t>Portugalsko čelit rostoucímu mezinárodnímu </a:t>
            </a:r>
            <a:r>
              <a:rPr lang="cs-CZ" sz="6400" dirty="0" smtClean="0"/>
              <a:t>tlaku. Brutální </a:t>
            </a:r>
            <a:r>
              <a:rPr lang="cs-CZ" sz="6400" dirty="0"/>
              <a:t>potlačování </a:t>
            </a:r>
            <a:r>
              <a:rPr lang="cs-CZ" sz="6400" dirty="0" smtClean="0"/>
              <a:t>narůstajících </a:t>
            </a:r>
            <a:r>
              <a:rPr lang="cs-CZ" sz="6400" dirty="0"/>
              <a:t>protestů v koloniích pak </a:t>
            </a:r>
            <a:r>
              <a:rPr lang="cs-CZ" sz="6400" dirty="0" smtClean="0"/>
              <a:t>během </a:t>
            </a:r>
            <a:r>
              <a:rPr lang="cs-CZ" sz="6400" dirty="0"/>
              <a:t>60. let </a:t>
            </a:r>
            <a:r>
              <a:rPr lang="cs-CZ" sz="6400" dirty="0" smtClean="0"/>
              <a:t>vedlo </a:t>
            </a:r>
            <a:r>
              <a:rPr lang="cs-CZ" sz="6400" dirty="0"/>
              <a:t>ke kritice a v některých případech i k sankcím ze strany západních spojenců (včetně </a:t>
            </a:r>
            <a:r>
              <a:rPr lang="cs-CZ" sz="6400" dirty="0" smtClean="0"/>
              <a:t>Británie </a:t>
            </a:r>
            <a:r>
              <a:rPr lang="cs-CZ" sz="6400" dirty="0"/>
              <a:t>a USA).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0871735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253" y="0"/>
            <a:ext cx="61414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71553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-161087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cs-CZ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António de Oliveira </a:t>
            </a:r>
            <a:r>
              <a:rPr lang="cs-CZ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Salazar (1889–1970) stál v čele Portugalska v letech 1932–1968 </a:t>
            </a:r>
            <a:endParaRPr lang="cs-CZ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283" y="1164476"/>
            <a:ext cx="4126899" cy="5693524"/>
          </a:xfrm>
        </p:spPr>
      </p:pic>
    </p:spTree>
    <p:extLst>
      <p:ext uri="{BB962C8B-B14F-4D97-AF65-F5344CB8AC3E}">
        <p14:creationId xmlns:p14="http://schemas.microsoft.com/office/powerpoint/2010/main" val="135728381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2143" y="-290482"/>
            <a:ext cx="12192000" cy="1325563"/>
          </a:xfrm>
        </p:spPr>
        <p:txBody>
          <a:bodyPr>
            <a:normAutofit/>
          </a:bodyPr>
          <a:lstStyle/>
          <a:p>
            <a:r>
              <a:rPr lang="cs-CZ" sz="3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Dekolonizace </a:t>
            </a:r>
            <a:r>
              <a:rPr lang="cs-CZ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portugalského koloniálního panství v Africe </a:t>
            </a:r>
            <a:r>
              <a:rPr lang="cs-CZ" sz="3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endParaRPr lang="cs-CZ" sz="3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724618"/>
            <a:ext cx="12192000" cy="6133381"/>
          </a:xfrm>
        </p:spPr>
        <p:txBody>
          <a:bodyPr>
            <a:normAutofit fontScale="85000" lnSpcReduction="20000"/>
          </a:bodyPr>
          <a:lstStyle/>
          <a:p>
            <a:r>
              <a:rPr lang="cs-CZ" dirty="0"/>
              <a:t>V reakci na aktivitu povstaleckých protikoloniálních hnutí Portugalsko postupně navyšovalo své ozbrojené síly v koloniích, což představovalo narůstající zátěž pro zaostalou ekonomiku. V roce 1974 udržovalo Portugalsko (země s 8,7 miliony obyvatel) na území svých afrických kolonií armádu o síle téměř 150 tisíc mužů. V boji proti povstalcům spolupracovalo s Jižní Rhodesií a Jižní Afrikou.</a:t>
            </a:r>
          </a:p>
          <a:p>
            <a:r>
              <a:rPr lang="cs-CZ" dirty="0"/>
              <a:t>Současně se Portugalsko snažilo omezit podporu protikoloniálních hnutí prostřednictvím série reforem. Došlo ke zrušení praxe povinné práce, udělení „plného občanství“ všem obyvatelům a podpoře ekonomického a sociálního rozvoje jednotlivých kolonií.</a:t>
            </a:r>
          </a:p>
          <a:p>
            <a:r>
              <a:rPr lang="cs-CZ" dirty="0"/>
              <a:t>Portugalská strategie přinesla střídavé úspěchy. Na území Portugalské Guineje byla koloniální vláda blízko kolapsu, naopak v Angole došlo v tomto období k relativní pacifikaci povstání. </a:t>
            </a:r>
            <a:r>
              <a:rPr lang="cs-CZ" dirty="0" smtClean="0"/>
              <a:t>        V </a:t>
            </a:r>
            <a:r>
              <a:rPr lang="cs-CZ" dirty="0"/>
              <a:t>Mosambiku povstalci zaznamenali určité úspěchy, ale Portugalsko nadále kontrolovalo všechna hlavní města a ekonomický život kolonie nebyl narušen.</a:t>
            </a:r>
          </a:p>
          <a:p>
            <a:r>
              <a:rPr lang="cs-CZ" dirty="0"/>
              <a:t>Kolonie se nicméně stávaly čím dál tím méně důležité pro portugalskou ekonomiku (orientace na západoevropský trh), Portugalsko se postupně potýkalo s rostoucí levicovou radikalizací ozbrojených sil (zejména mladých důstojníků), které s narůstající měrou sympatizovaly s požadavky na nezávislost kolonií.</a:t>
            </a:r>
          </a:p>
          <a:p>
            <a:r>
              <a:rPr lang="cs-CZ" dirty="0"/>
              <a:t>Pád portugalského autoritářského režimu (tzv. karafiátová revoluce) v dubnu 1974 vedl k urychlenému stažení portugalských jednotek z Afriky a vyhlášení nezávislosti Angoly i Mosambiku (1975). Většina nových států se ale záhy potýkala s politickou nestabilitou a občanskou válkou. Východní Timor v Asii byl po stažení portugalských jednotek po dobu dalších 20 let okupován Indonésií a probíhala zde krutá partyzánská válka.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6199577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74453" y="-264604"/>
            <a:ext cx="12192000" cy="1325563"/>
          </a:xfrm>
        </p:spPr>
        <p:txBody>
          <a:bodyPr>
            <a:normAutofit/>
          </a:bodyPr>
          <a:lstStyle/>
          <a:p>
            <a:r>
              <a:rPr lang="cs-CZ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Rozpad portugalské koloniální říše v 60. a 70. letech </a:t>
            </a:r>
            <a:endParaRPr lang="cs-CZ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87433"/>
            <a:ext cx="12192000" cy="5347368"/>
          </a:xfrm>
        </p:spPr>
      </p:pic>
    </p:spTree>
    <p:extLst>
      <p:ext uri="{BB962C8B-B14F-4D97-AF65-F5344CB8AC3E}">
        <p14:creationId xmlns:p14="http://schemas.microsoft.com/office/powerpoint/2010/main" val="290561473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69344" y="-264604"/>
            <a:ext cx="12192000" cy="1325563"/>
          </a:xfrm>
        </p:spPr>
        <p:txBody>
          <a:bodyPr>
            <a:normAutofit/>
          </a:bodyPr>
          <a:lstStyle/>
          <a:p>
            <a:r>
              <a:rPr lang="cs-CZ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Portugalský voják během bojů s povstalci v Angole</a:t>
            </a:r>
            <a:endParaRPr lang="cs-CZ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469" y="914400"/>
            <a:ext cx="9307902" cy="5943600"/>
          </a:xfrm>
        </p:spPr>
      </p:pic>
    </p:spTree>
    <p:extLst>
      <p:ext uri="{BB962C8B-B14F-4D97-AF65-F5344CB8AC3E}">
        <p14:creationId xmlns:p14="http://schemas.microsoft.com/office/powerpoint/2010/main" val="121952985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/>
          <a:lstStyle/>
          <a:p>
            <a:pPr algn="ctr"/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Pokračující nestabilita v nových státech vzniklých na území bývalých evropských koloniálních říší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437705"/>
            <a:ext cx="12192000" cy="5532437"/>
          </a:xfrm>
        </p:spPr>
        <p:txBody>
          <a:bodyPr>
            <a:normAutofit fontScale="77500" lnSpcReduction="20000"/>
          </a:bodyPr>
          <a:lstStyle/>
          <a:p>
            <a:r>
              <a:rPr lang="cs-CZ" dirty="0"/>
              <a:t>Nové státy se </a:t>
            </a:r>
            <a:r>
              <a:rPr lang="cs-CZ" dirty="0" smtClean="0"/>
              <a:t>potýkaly </a:t>
            </a:r>
            <a:r>
              <a:rPr lang="cs-CZ" dirty="0"/>
              <a:t>s řadou závažných problémů, mezi které </a:t>
            </a:r>
            <a:r>
              <a:rPr lang="cs-CZ" dirty="0" smtClean="0"/>
              <a:t>patřily </a:t>
            </a:r>
            <a:r>
              <a:rPr lang="cs-CZ" dirty="0"/>
              <a:t>například „umělé hranice“ </a:t>
            </a:r>
            <a:r>
              <a:rPr lang="cs-CZ" dirty="0" smtClean="0"/>
              <a:t>(tyto státy </a:t>
            </a:r>
            <a:r>
              <a:rPr lang="cs-CZ" dirty="0"/>
              <a:t>často </a:t>
            </a:r>
            <a:r>
              <a:rPr lang="cs-CZ" dirty="0" smtClean="0"/>
              <a:t>zahrnovaly </a:t>
            </a:r>
            <a:r>
              <a:rPr lang="cs-CZ" dirty="0"/>
              <a:t>etnicky, nábožensky a jazykově velmi odlišné skupiny, které mezi sebou následně </a:t>
            </a:r>
            <a:r>
              <a:rPr lang="cs-CZ" dirty="0" smtClean="0"/>
              <a:t>soupeřily </a:t>
            </a:r>
            <a:r>
              <a:rPr lang="cs-CZ" dirty="0"/>
              <a:t>o moc</a:t>
            </a:r>
            <a:r>
              <a:rPr lang="cs-CZ" dirty="0" smtClean="0"/>
              <a:t>), </a:t>
            </a:r>
            <a:r>
              <a:rPr lang="cs-CZ" dirty="0"/>
              <a:t>či celková nepřipravenost na získání nezávislosti (malý počet dostatečně vzdělaných a schopných lidí k zajištění výkonné vlády a administrativy po odchodu koloniálních představitelů</a:t>
            </a:r>
            <a:r>
              <a:rPr lang="cs-CZ" dirty="0" smtClean="0"/>
              <a:t>).</a:t>
            </a:r>
            <a:endParaRPr lang="cs-CZ" dirty="0"/>
          </a:p>
          <a:p>
            <a:r>
              <a:rPr lang="cs-CZ" dirty="0"/>
              <a:t>Mnozí vůdci protikoloniálních hnutí se </a:t>
            </a:r>
            <a:r>
              <a:rPr lang="cs-CZ" dirty="0" smtClean="0"/>
              <a:t>ukázali </a:t>
            </a:r>
            <a:r>
              <a:rPr lang="cs-CZ" dirty="0"/>
              <a:t>být neschopnými, zkorumpovanými či krutými vládci usilujícími o vlastní obohacení </a:t>
            </a:r>
            <a:r>
              <a:rPr lang="cs-CZ" dirty="0" smtClean="0"/>
              <a:t>a </a:t>
            </a:r>
            <a:r>
              <a:rPr lang="cs-CZ" dirty="0"/>
              <a:t>získání co největší moci na úkor občanů nových států. </a:t>
            </a:r>
          </a:p>
          <a:p>
            <a:r>
              <a:rPr lang="cs-CZ" dirty="0"/>
              <a:t>Některé z nově vzniklých států </a:t>
            </a:r>
            <a:r>
              <a:rPr lang="cs-CZ" dirty="0" smtClean="0"/>
              <a:t>byly </a:t>
            </a:r>
            <a:r>
              <a:rPr lang="cs-CZ" dirty="0"/>
              <a:t>zataženy do konfliktu mezi Západem a komunistickým blokem, </a:t>
            </a:r>
            <a:r>
              <a:rPr lang="cs-CZ" dirty="0" smtClean="0"/>
              <a:t>což v </a:t>
            </a:r>
            <a:r>
              <a:rPr lang="cs-CZ" dirty="0"/>
              <a:t>některých případech </a:t>
            </a:r>
            <a:r>
              <a:rPr lang="cs-CZ" dirty="0" smtClean="0"/>
              <a:t>vyústilo </a:t>
            </a:r>
            <a:r>
              <a:rPr lang="cs-CZ" dirty="0"/>
              <a:t>v ozbrojený konflikt či občanskou válku (například Angola).</a:t>
            </a:r>
          </a:p>
          <a:p>
            <a:r>
              <a:rPr lang="cs-CZ" dirty="0"/>
              <a:t>Ekonomicky </a:t>
            </a:r>
            <a:r>
              <a:rPr lang="cs-CZ" dirty="0" smtClean="0"/>
              <a:t>byly nové </a:t>
            </a:r>
            <a:r>
              <a:rPr lang="cs-CZ" dirty="0"/>
              <a:t>africké státy závislé </a:t>
            </a:r>
            <a:r>
              <a:rPr lang="cs-CZ" dirty="0" smtClean="0"/>
              <a:t>zejména na </a:t>
            </a:r>
            <a:r>
              <a:rPr lang="cs-CZ" dirty="0"/>
              <a:t>primárním sektoru a vývoji světových cen omezeného množství zemědělských komodit či nerostných surovin. </a:t>
            </a:r>
            <a:r>
              <a:rPr lang="cs-CZ" dirty="0" smtClean="0"/>
              <a:t>Potýkaly </a:t>
            </a:r>
            <a:r>
              <a:rPr lang="cs-CZ" dirty="0"/>
              <a:t>se s nedostatečně vyvinutým průmyslem, nedostatkem investic a málo rozvinutou infrastrukturou.</a:t>
            </a:r>
          </a:p>
          <a:p>
            <a:r>
              <a:rPr lang="cs-CZ" dirty="0"/>
              <a:t>Problémem se </a:t>
            </a:r>
            <a:r>
              <a:rPr lang="cs-CZ" dirty="0" smtClean="0"/>
              <a:t>stala </a:t>
            </a:r>
            <a:r>
              <a:rPr lang="cs-CZ" dirty="0"/>
              <a:t>také populační exploze.</a:t>
            </a:r>
          </a:p>
          <a:p>
            <a:r>
              <a:rPr lang="cs-CZ" dirty="0" smtClean="0"/>
              <a:t>Mnohé africké </a:t>
            </a:r>
            <a:r>
              <a:rPr lang="cs-CZ" dirty="0"/>
              <a:t>státy jsou </a:t>
            </a:r>
            <a:r>
              <a:rPr lang="cs-CZ" dirty="0" smtClean="0"/>
              <a:t>dodnes postiženy </a:t>
            </a:r>
            <a:r>
              <a:rPr lang="cs-CZ" dirty="0"/>
              <a:t>vleklou politickou nestabilitou charakterizovanou vojenskými převraty, povstáními a ozbrojenými </a:t>
            </a:r>
            <a:r>
              <a:rPr lang="cs-CZ" dirty="0" smtClean="0"/>
              <a:t>hnutími.</a:t>
            </a:r>
            <a:endParaRPr lang="cs-CZ" dirty="0"/>
          </a:p>
          <a:p>
            <a:r>
              <a:rPr lang="cs-CZ" dirty="0"/>
              <a:t>Mezi nejvýznamnější postkoloniální konflikty v Africe </a:t>
            </a:r>
            <a:r>
              <a:rPr lang="cs-CZ" dirty="0" smtClean="0"/>
              <a:t>patřil </a:t>
            </a:r>
            <a:r>
              <a:rPr lang="cs-CZ" dirty="0"/>
              <a:t>konflikt v Kongu (</a:t>
            </a:r>
            <a:r>
              <a:rPr lang="cs-CZ" dirty="0" smtClean="0"/>
              <a:t>1960–1965</a:t>
            </a:r>
            <a:r>
              <a:rPr lang="cs-CZ" dirty="0"/>
              <a:t>), občanská válka v Nigérii (snaha o nezávislost Biafry, </a:t>
            </a:r>
            <a:r>
              <a:rPr lang="cs-CZ" dirty="0" smtClean="0"/>
              <a:t>1967–1970</a:t>
            </a:r>
            <a:r>
              <a:rPr lang="cs-CZ" dirty="0"/>
              <a:t>), dále například konflikty na území Angoly, </a:t>
            </a:r>
            <a:r>
              <a:rPr lang="cs-CZ" dirty="0" smtClean="0"/>
              <a:t>Súdánu</a:t>
            </a:r>
            <a:r>
              <a:rPr lang="cs-CZ" dirty="0"/>
              <a:t>, Mosambiku, Jižní Rhodesie, Ugandy či Namibie. Hned v několika konfliktech sehrály významnou roli zahraniční síly, včetně jednotek </a:t>
            </a:r>
            <a:r>
              <a:rPr lang="cs-CZ" dirty="0" smtClean="0"/>
              <a:t>z Kuby </a:t>
            </a:r>
            <a:r>
              <a:rPr lang="cs-CZ" dirty="0"/>
              <a:t>(Angola či Etiopie) </a:t>
            </a:r>
            <a:r>
              <a:rPr lang="cs-CZ" dirty="0" smtClean="0"/>
              <a:t>nebo </a:t>
            </a:r>
            <a:r>
              <a:rPr lang="cs-CZ" dirty="0"/>
              <a:t>Jihoafrické republiky.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791908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/>
          <a:lstStyle/>
          <a:p>
            <a:pPr algn="ctr"/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Faktory ovlivňující proces dekolonizace po druhé světové válce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485983"/>
            <a:ext cx="12192000" cy="5532437"/>
          </a:xfrm>
        </p:spPr>
        <p:txBody>
          <a:bodyPr/>
          <a:lstStyle/>
          <a:p>
            <a:r>
              <a:rPr lang="cs-CZ" dirty="0" smtClean="0"/>
              <a:t>1. Hospodářské a vojenské vyčerpání evropských velmocí v důsledku druhé světové války.</a:t>
            </a:r>
          </a:p>
          <a:p>
            <a:r>
              <a:rPr lang="cs-CZ" dirty="0" smtClean="0"/>
              <a:t>2. Japonská politika a počáteční vojenské úspěchy za druhé světové války představovaly významný impulz pro různá hnutí za nezávislost v oblasti Asie.</a:t>
            </a:r>
          </a:p>
          <a:p>
            <a:r>
              <a:rPr lang="cs-CZ" dirty="0" smtClean="0"/>
              <a:t>3. Vznik a rostoucí aktivita místních elit na území jednotlivých kolonií.</a:t>
            </a:r>
          </a:p>
          <a:p>
            <a:r>
              <a:rPr lang="cs-CZ" dirty="0" smtClean="0"/>
              <a:t>4. Působení souboru mezinárodních faktorů, především zakotvení práva na sebeurčení v Chartě OSN, dále podpora procesu dekolonizace ze strany obou supervelmocí USA a SSSR i nově nezávislých států. Situaci ovlivňovala i probíhající studená válka.</a:t>
            </a:r>
          </a:p>
          <a:p>
            <a:r>
              <a:rPr lang="cs-CZ" dirty="0" smtClean="0"/>
              <a:t>5. Pokles významu kolonií pro ekonomický rozvoj evropských států a pro jejich mezinárodní pozici. Kolonie se tak stávají do určité míry spíš přítěží.   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1775423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4758707" y="974784"/>
            <a:ext cx="7973881" cy="7004708"/>
          </a:xfrm>
        </p:spPr>
        <p:txBody>
          <a:bodyPr/>
          <a:lstStyle/>
          <a:p>
            <a:r>
              <a:rPr lang="cs-CZ" dirty="0" smtClean="0"/>
              <a:t>Do značné míry tak vývoj v Africe po skončení koloniálního období potvrdil výrok britského labouristického politika Herberta Morrisona (1888–1965) pronesený za druhé světové války: </a:t>
            </a:r>
            <a:r>
              <a:rPr lang="cs-CZ" i="1" dirty="0" smtClean="0"/>
              <a:t>„Poskytnutí nezávislosti nevyvinutým zemím by bylo něčím podobným, jako kdyby desetileté dítě dostalo patentní klíč, bankovní účet a brokovnici“.  </a:t>
            </a:r>
            <a:r>
              <a:rPr lang="cs-CZ" dirty="0" smtClean="0"/>
              <a:t> </a:t>
            </a:r>
            <a:endParaRPr lang="cs-CZ" dirty="0"/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0241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94225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-152459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cs-CZ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Angola se dodnes potýká s následky krvavé občanské války probíhající v letech 1975–2002. Na snímku rozstřílený hotel ve městě Huambo</a:t>
            </a:r>
            <a:endParaRPr lang="cs-CZ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3892" y="992039"/>
            <a:ext cx="8165881" cy="5865961"/>
          </a:xfrm>
        </p:spPr>
      </p:pic>
    </p:spTree>
    <p:extLst>
      <p:ext uri="{BB962C8B-B14F-4D97-AF65-F5344CB8AC3E}">
        <p14:creationId xmlns:p14="http://schemas.microsoft.com/office/powerpoint/2010/main" val="17575930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71562" y="-329302"/>
            <a:ext cx="12192000" cy="1325563"/>
          </a:xfrm>
        </p:spPr>
        <p:txBody>
          <a:bodyPr/>
          <a:lstStyle/>
          <a:p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Britské Společenství národů 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819509"/>
            <a:ext cx="12192000" cy="6149137"/>
          </a:xfrm>
        </p:spPr>
        <p:txBody>
          <a:bodyPr>
            <a:normAutofit fontScale="77500" lnSpcReduction="20000"/>
          </a:bodyPr>
          <a:lstStyle/>
          <a:p>
            <a:r>
              <a:rPr lang="cs-CZ" dirty="0" smtClean="0"/>
              <a:t>Počátek sahá již do 19. století, když v roce 1867 získala jako první Kanada statut dominia, tedy autonomní oblasti v rámci Britského impéria s vlastní vládou. </a:t>
            </a:r>
          </a:p>
          <a:p>
            <a:r>
              <a:rPr lang="cs-CZ" dirty="0" smtClean="0"/>
              <a:t>V roce 1901 se stala dominiem Austrálie, 1907 Nový Zéland, 1910 Jihoafrická unie a Newfoundland, 1922 po krvavé válce za nezávislost také Irský svobodný stát.  </a:t>
            </a:r>
          </a:p>
          <a:p>
            <a:r>
              <a:rPr lang="cs-CZ" dirty="0" smtClean="0"/>
              <a:t>Dominia byla do určité míry nezávislá, ale zahraniční politika nadále zůstávala v rukou Londýna a platilo zde také britské právo. Když roku 1914 vstoupila Británie do první světové války, válečný stav se automaticky vztahoval také na dominia. </a:t>
            </a:r>
          </a:p>
          <a:p>
            <a:r>
              <a:rPr lang="cs-CZ" dirty="0" smtClean="0"/>
              <a:t>Po první světové válce však již byla dominia uznána za de facto nezávislé válčící státy a jejich zástupci podepsali v červnu 1919 Versailleskou mírovou smlouvu.</a:t>
            </a:r>
          </a:p>
          <a:p>
            <a:r>
              <a:rPr lang="cs-CZ" dirty="0" smtClean="0"/>
              <a:t>Balfourova deklarace z roku 1926 definovala dominia takto: </a:t>
            </a:r>
            <a:r>
              <a:rPr lang="cs-CZ" i="1" dirty="0"/>
              <a:t>„Tyto </a:t>
            </a:r>
            <a:r>
              <a:rPr lang="cs-CZ" i="1" dirty="0" smtClean="0"/>
              <a:t>autonomní </a:t>
            </a:r>
            <a:r>
              <a:rPr lang="cs-CZ" i="1" dirty="0"/>
              <a:t>celky jsou si v podstatě rovny, žádný není podřízen druhému, jedná-li se o jakoukoli záležitost vnitřní nebo zahraniční politiky, ač jsou spojeny společným poddanstvím </a:t>
            </a:r>
            <a:r>
              <a:rPr lang="cs-CZ" i="1" dirty="0" smtClean="0"/>
              <a:t>Koruně </a:t>
            </a:r>
            <a:r>
              <a:rPr lang="cs-CZ" i="1" dirty="0"/>
              <a:t>a jsou sdruženy jako členové </a:t>
            </a:r>
            <a:r>
              <a:rPr lang="cs-CZ" i="1" dirty="0" smtClean="0"/>
              <a:t>Britského impéria“. </a:t>
            </a:r>
            <a:r>
              <a:rPr lang="cs-CZ" dirty="0" smtClean="0"/>
              <a:t>  </a:t>
            </a:r>
          </a:p>
          <a:p>
            <a:r>
              <a:rPr lang="cs-CZ" dirty="0" smtClean="0"/>
              <a:t>V letech 1926 a 1930 proběhly imperiální konference – setkání premiérů dominií s britským premiérem a králem Jiřím V. Volání po větší nezávislosti vedlo v prosinci 1931 k přijetí Westminsterského statutu. Dominia tehdy získala legislativní nezávislost a Británie slíbila, že se už nebude vměšovat do jejich vnitřní politiky. Koruna zůstala jedinou právní vazbou mezi dominii a Británií. Dominia však byla nadále do značné míry závislá na Británii hospodářsky i vojensky. Objevil se také termín Britské Společenství národů. Jednotlivá dominia přijala statut po různě dlouhé době (Kanada ihned, Austrálie 1942, Nový Zéland 1947).  </a:t>
            </a:r>
          </a:p>
          <a:p>
            <a:r>
              <a:rPr lang="cs-CZ" dirty="0" smtClean="0"/>
              <a:t>Za druhé světové války se Británie s dominii více semkla (s výjimkou Irska, které vyhlásilo nezávislost) a válečné úsilí britské armády bylo podporováno početnými kontingenty Kanaďanů, Australanů, Novozélanďanů či Jihoafričanů. 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1597871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50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4891" y="-189781"/>
            <a:ext cx="12787223" cy="1143000"/>
          </a:xfrm>
        </p:spPr>
        <p:txBody>
          <a:bodyPr/>
          <a:lstStyle/>
          <a:p>
            <a:pPr eaLnBrk="1" hangingPunct="1"/>
            <a:r>
              <a:rPr lang="cs-CZ" altLang="cs-CZ" sz="3200" dirty="0"/>
              <a:t>      </a:t>
            </a:r>
            <a:r>
              <a:rPr lang="cs-CZ" altLang="cs-CZ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Britské impérium roku </a:t>
            </a:r>
            <a:r>
              <a:rPr lang="cs-CZ" altLang="cs-CZ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1921 s vyznačením dominií</a:t>
            </a:r>
            <a:endParaRPr lang="cs-CZ" altLang="cs-CZ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5507" name="Picture 5"/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6377"/>
            <a:ext cx="12192000" cy="6081623"/>
          </a:xfrm>
        </p:spPr>
      </p:pic>
    </p:spTree>
    <p:extLst>
      <p:ext uri="{BB962C8B-B14F-4D97-AF65-F5344CB8AC3E}">
        <p14:creationId xmlns:p14="http://schemas.microsoft.com/office/powerpoint/2010/main" val="16871339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370" name="Nadpis 3"/>
          <p:cNvSpPr>
            <a:spLocks noGrp="1"/>
          </p:cNvSpPr>
          <p:nvPr>
            <p:ph type="title"/>
          </p:nvPr>
        </p:nvSpPr>
        <p:spPr>
          <a:xfrm>
            <a:off x="1003539" y="0"/>
            <a:ext cx="12007970" cy="1143000"/>
          </a:xfrm>
        </p:spPr>
        <p:txBody>
          <a:bodyPr/>
          <a:lstStyle/>
          <a:p>
            <a:r>
              <a:rPr lang="cs-CZ" alt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Účastníci imperiální konference roku 1926 </a:t>
            </a:r>
          </a:p>
        </p:txBody>
      </p:sp>
      <p:sp>
        <p:nvSpPr>
          <p:cNvPr id="570371" name="Zástupný symbol pro obsah 1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cs-CZ" altLang="cs-CZ" smtClean="0"/>
              <a:t>Účastníci imperiální konference roku 1926</a:t>
            </a:r>
          </a:p>
        </p:txBody>
      </p:sp>
      <p:sp>
        <p:nvSpPr>
          <p:cNvPr id="570372" name="Zástupný symbol pro obsah 4"/>
          <p:cNvSpPr>
            <a:spLocks noGrp="1"/>
          </p:cNvSpPr>
          <p:nvPr>
            <p:ph sz="half" idx="2"/>
          </p:nvPr>
        </p:nvSpPr>
        <p:spPr>
          <a:xfrm>
            <a:off x="6456362" y="1268413"/>
            <a:ext cx="5735638" cy="4525962"/>
          </a:xfrm>
        </p:spPr>
        <p:txBody>
          <a:bodyPr>
            <a:normAutofit lnSpcReduction="10000"/>
          </a:bodyPr>
          <a:lstStyle/>
          <a:p>
            <a:r>
              <a:rPr lang="cs-CZ" altLang="cs-CZ" sz="2400" b="1" dirty="0"/>
              <a:t>Stojící zleva doprava:</a:t>
            </a:r>
          </a:p>
          <a:p>
            <a:r>
              <a:rPr lang="cs-CZ" altLang="cs-CZ" sz="2400" dirty="0"/>
              <a:t>W. S. Monroe (Newfoundland)</a:t>
            </a:r>
          </a:p>
          <a:p>
            <a:r>
              <a:rPr lang="cs-CZ" altLang="cs-CZ" sz="2400" dirty="0"/>
              <a:t>G. Coates (Nový Zéland)</a:t>
            </a:r>
          </a:p>
          <a:p>
            <a:r>
              <a:rPr lang="cs-CZ" altLang="cs-CZ" sz="2400" dirty="0"/>
              <a:t>S. Bruce (Austrálie)</a:t>
            </a:r>
          </a:p>
          <a:p>
            <a:r>
              <a:rPr lang="cs-CZ" altLang="cs-CZ" sz="2400" dirty="0"/>
              <a:t>J. B. M. Hertzog (</a:t>
            </a:r>
            <a:r>
              <a:rPr lang="cs-CZ" altLang="cs-CZ" sz="2400" dirty="0" smtClean="0"/>
              <a:t>Jihoafrická </a:t>
            </a:r>
            <a:r>
              <a:rPr lang="cs-CZ" altLang="cs-CZ" sz="2400" dirty="0"/>
              <a:t>unie)</a:t>
            </a:r>
          </a:p>
          <a:p>
            <a:r>
              <a:rPr lang="cs-CZ" altLang="cs-CZ" sz="2400" dirty="0"/>
              <a:t>W. T. Cosgrave (Irský </a:t>
            </a:r>
            <a:r>
              <a:rPr lang="cs-CZ" altLang="cs-CZ" sz="2400" dirty="0" smtClean="0"/>
              <a:t>svobodný </a:t>
            </a:r>
            <a:r>
              <a:rPr lang="cs-CZ" altLang="cs-CZ" sz="2400" dirty="0"/>
              <a:t>stát)</a:t>
            </a:r>
          </a:p>
          <a:p>
            <a:r>
              <a:rPr lang="cs-CZ" altLang="cs-CZ" sz="2400" dirty="0"/>
              <a:t>Sedící zleva doprava:</a:t>
            </a:r>
          </a:p>
          <a:p>
            <a:r>
              <a:rPr lang="cs-CZ" altLang="cs-CZ" sz="2400" dirty="0"/>
              <a:t>S. Baldwin (Velká Británie)</a:t>
            </a:r>
          </a:p>
          <a:p>
            <a:r>
              <a:rPr lang="cs-CZ" altLang="cs-CZ" sz="2400" dirty="0"/>
              <a:t>král Jiří V.</a:t>
            </a:r>
          </a:p>
          <a:p>
            <a:r>
              <a:rPr lang="cs-CZ" altLang="cs-CZ" sz="2400" dirty="0"/>
              <a:t>W. L. M. King (Kanada) </a:t>
            </a:r>
          </a:p>
        </p:txBody>
      </p:sp>
      <p:pic>
        <p:nvPicPr>
          <p:cNvPr id="57037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268412"/>
            <a:ext cx="6261513" cy="4857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901677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634" name="Nadpis 1"/>
          <p:cNvSpPr>
            <a:spLocks noGrp="1"/>
          </p:cNvSpPr>
          <p:nvPr>
            <p:ph type="title"/>
          </p:nvPr>
        </p:nvSpPr>
        <p:spPr>
          <a:xfrm>
            <a:off x="0" y="188913"/>
            <a:ext cx="12192000" cy="1143000"/>
          </a:xfrm>
        </p:spPr>
        <p:txBody>
          <a:bodyPr/>
          <a:lstStyle/>
          <a:p>
            <a:r>
              <a:rPr lang="cs-CZ" altLang="cs-CZ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Konference premiérů v květnu 1944: zleva W. L. Mackenzie King (Kanada), J. Smuts (Jižní Afrika), </a:t>
            </a:r>
            <a:r>
              <a:rPr lang="cs-CZ" altLang="cs-CZ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W. Churchill (Británie), </a:t>
            </a:r>
            <a:r>
              <a:rPr lang="cs-CZ" altLang="cs-CZ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P. Fraser (Nový Zéland), J. Curtin (Austrálie)   </a:t>
            </a:r>
          </a:p>
        </p:txBody>
      </p:sp>
      <p:pic>
        <p:nvPicPr>
          <p:cNvPr id="837635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68318" y="1557338"/>
            <a:ext cx="6985000" cy="5300662"/>
          </a:xfrm>
        </p:spPr>
      </p:pic>
    </p:spTree>
    <p:extLst>
      <p:ext uri="{BB962C8B-B14F-4D97-AF65-F5344CB8AC3E}">
        <p14:creationId xmlns:p14="http://schemas.microsoft.com/office/powerpoint/2010/main" val="345075341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7394" name="Nadpis 1"/>
          <p:cNvSpPr>
            <a:spLocks noGrp="1"/>
          </p:cNvSpPr>
          <p:nvPr>
            <p:ph type="title"/>
          </p:nvPr>
        </p:nvSpPr>
        <p:spPr>
          <a:xfrm>
            <a:off x="-94890" y="-237916"/>
            <a:ext cx="12396158" cy="1143000"/>
          </a:xfrm>
        </p:spPr>
        <p:txBody>
          <a:bodyPr/>
          <a:lstStyle/>
          <a:p>
            <a:r>
              <a:rPr lang="cs-CZ" altLang="cs-CZ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Australští vojáci bojující s Japonci na Nové </a:t>
            </a:r>
            <a:r>
              <a:rPr lang="cs-CZ" altLang="cs-CZ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Guinei, 1943 </a:t>
            </a:r>
            <a:endParaRPr lang="cs-CZ" altLang="cs-CZ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27395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17724" y="905084"/>
            <a:ext cx="7906169" cy="5952916"/>
          </a:xfrm>
        </p:spPr>
      </p:pic>
    </p:spTree>
    <p:extLst>
      <p:ext uri="{BB962C8B-B14F-4D97-AF65-F5344CB8AC3E}">
        <p14:creationId xmlns:p14="http://schemas.microsoft.com/office/powerpoint/2010/main" val="322918621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142875" y="-334963"/>
            <a:ext cx="12192000" cy="1325563"/>
          </a:xfrm>
        </p:spPr>
        <p:txBody>
          <a:bodyPr/>
          <a:lstStyle/>
          <a:p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Společenství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národů (</a:t>
            </a:r>
            <a:r>
              <a:rPr lang="cs-CZ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Commonwealth of Nations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828674"/>
            <a:ext cx="12192000" cy="6029325"/>
          </a:xfrm>
        </p:spPr>
        <p:txBody>
          <a:bodyPr>
            <a:normAutofit fontScale="85000" lnSpcReduction="20000"/>
          </a:bodyPr>
          <a:lstStyle/>
          <a:p>
            <a:r>
              <a:rPr lang="cs-CZ" dirty="0" smtClean="0"/>
              <a:t>Roku 1949 proběhla v Londýně konference členů Britského Společenství národů a členství v tomto svazku bylo povoleno monarchiím i republikám. Termín Britské Společenství národů byl nahrazen termínem Společenství národů (</a:t>
            </a:r>
            <a:r>
              <a:rPr lang="cs-CZ" i="1" dirty="0" smtClean="0"/>
              <a:t>Commonwealth of Nations</a:t>
            </a:r>
            <a:r>
              <a:rPr lang="cs-CZ" dirty="0" smtClean="0"/>
              <a:t>). </a:t>
            </a:r>
          </a:p>
          <a:p>
            <a:r>
              <a:rPr lang="cs-CZ" dirty="0"/>
              <a:t>Státy Společenství, které v té době měly statut dominia nebo státy, </a:t>
            </a:r>
            <a:r>
              <a:rPr lang="cs-CZ" dirty="0" smtClean="0"/>
              <a:t>jež </a:t>
            </a:r>
            <a:r>
              <a:rPr lang="cs-CZ" dirty="0"/>
              <a:t>později vyhlásily </a:t>
            </a:r>
            <a:r>
              <a:rPr lang="cs-CZ" dirty="0" smtClean="0"/>
              <a:t>nezávislost, ale </a:t>
            </a:r>
            <a:r>
              <a:rPr lang="cs-CZ" dirty="0"/>
              <a:t>zůstaly v personální unii s Velkou </a:t>
            </a:r>
            <a:r>
              <a:rPr lang="cs-CZ" dirty="0" smtClean="0"/>
              <a:t>Británií s linií následnictví panovníka, </a:t>
            </a:r>
            <a:r>
              <a:rPr lang="cs-CZ" dirty="0"/>
              <a:t>jsou </a:t>
            </a:r>
            <a:r>
              <a:rPr lang="cs-CZ" dirty="0" smtClean="0"/>
              <a:t>nazývány </a:t>
            </a:r>
            <a:r>
              <a:rPr lang="cs-CZ" i="1" dirty="0"/>
              <a:t>Commonwealth </a:t>
            </a:r>
            <a:r>
              <a:rPr lang="cs-CZ" i="1" dirty="0" smtClean="0"/>
              <a:t>realms. </a:t>
            </a:r>
            <a:r>
              <a:rPr lang="cs-CZ" dirty="0" smtClean="0"/>
              <a:t>V současnosti je jich 16. </a:t>
            </a:r>
          </a:p>
          <a:p>
            <a:r>
              <a:rPr lang="cs-CZ" dirty="0" smtClean="0"/>
              <a:t>Většina bývalých britských kolonií získala do konce 60. let samostatnost, avšak jejich členství v </a:t>
            </a:r>
            <a:r>
              <a:rPr lang="cs-CZ" i="1" dirty="0" smtClean="0"/>
              <a:t>Commonwealthu </a:t>
            </a:r>
            <a:r>
              <a:rPr lang="cs-CZ" dirty="0" smtClean="0"/>
              <a:t>obvykle pokračovalo dál. </a:t>
            </a:r>
          </a:p>
          <a:p>
            <a:r>
              <a:rPr lang="cs-CZ" dirty="0" smtClean="0"/>
              <a:t>V průběhu uplynulých desetiletí se členství ve Společenství národů různě měnilo. Některé státy vystoupily nebo jim bylo členství pozastaveno, jiné přistoupily, další se po vystoupení zase vrátily.  </a:t>
            </a:r>
          </a:p>
          <a:p>
            <a:r>
              <a:rPr lang="cs-CZ" dirty="0" smtClean="0"/>
              <a:t>Mezi členskými státy se občas objevily i vážné spory, </a:t>
            </a:r>
            <a:r>
              <a:rPr lang="cs-CZ" dirty="0"/>
              <a:t>například roku 1965 </a:t>
            </a:r>
            <a:r>
              <a:rPr lang="cs-CZ" dirty="0" smtClean="0"/>
              <a:t>proběhla válka </a:t>
            </a:r>
            <a:r>
              <a:rPr lang="cs-CZ" dirty="0"/>
              <a:t>mezi Indií a Pákistánem o </a:t>
            </a:r>
            <a:r>
              <a:rPr lang="cs-CZ" dirty="0" smtClean="0"/>
              <a:t>Kašmír. Obě </a:t>
            </a:r>
            <a:r>
              <a:rPr lang="cs-CZ" dirty="0"/>
              <a:t>země </a:t>
            </a:r>
            <a:r>
              <a:rPr lang="cs-CZ" dirty="0" smtClean="0"/>
              <a:t>ignorovaly </a:t>
            </a:r>
            <a:r>
              <a:rPr lang="cs-CZ" dirty="0"/>
              <a:t>Společenství a raději </a:t>
            </a:r>
            <a:r>
              <a:rPr lang="cs-CZ" dirty="0" smtClean="0"/>
              <a:t>navázaly </a:t>
            </a:r>
            <a:r>
              <a:rPr lang="cs-CZ" dirty="0"/>
              <a:t>spojenectví s nedemokratickými režimy v </a:t>
            </a:r>
            <a:r>
              <a:rPr lang="cs-CZ" dirty="0" smtClean="0"/>
              <a:t>Sovětském svazu a Číně.</a:t>
            </a:r>
          </a:p>
          <a:p>
            <a:r>
              <a:rPr lang="cs-CZ" dirty="0"/>
              <a:t>Dnes </a:t>
            </a:r>
            <a:r>
              <a:rPr lang="cs-CZ" dirty="0" smtClean="0"/>
              <a:t>je Společenství volným sdružením 53 </a:t>
            </a:r>
            <a:r>
              <a:rPr lang="cs-CZ" dirty="0"/>
              <a:t>členských států, </a:t>
            </a:r>
            <a:r>
              <a:rPr lang="cs-CZ" dirty="0" smtClean="0"/>
              <a:t>jejichž </a:t>
            </a:r>
            <a:r>
              <a:rPr lang="cs-CZ" dirty="0"/>
              <a:t>vůdci se schází každé </a:t>
            </a:r>
            <a:r>
              <a:rPr lang="cs-CZ" dirty="0" smtClean="0"/>
              <a:t>dva </a:t>
            </a:r>
            <a:r>
              <a:rPr lang="cs-CZ" dirty="0"/>
              <a:t>roky, aby </a:t>
            </a:r>
            <a:r>
              <a:rPr lang="cs-CZ" dirty="0" smtClean="0"/>
              <a:t>projednali </a:t>
            </a:r>
            <a:r>
              <a:rPr lang="cs-CZ" dirty="0"/>
              <a:t>otázky politické, ekonomické a kulturní spolupráce. Královna </a:t>
            </a:r>
            <a:r>
              <a:rPr lang="cs-CZ" dirty="0" smtClean="0"/>
              <a:t>zůstává </a:t>
            </a:r>
            <a:r>
              <a:rPr lang="cs-CZ" dirty="0"/>
              <a:t>hlavou 16 zemí, pět dalších má své vlastní panovníky, ostatní země jsou republiky. Navenek zastupuje společenství generální </a:t>
            </a:r>
            <a:r>
              <a:rPr lang="cs-CZ" dirty="0" smtClean="0"/>
              <a:t>sekretář. Zejména </a:t>
            </a:r>
            <a:r>
              <a:rPr lang="cs-CZ" dirty="0"/>
              <a:t>ekonomické i kulturní styky jsou dnes pro členské země tím hlavním tahákem. </a:t>
            </a:r>
          </a:p>
        </p:txBody>
      </p:sp>
    </p:spTree>
    <p:extLst>
      <p:ext uri="{BB962C8B-B14F-4D97-AF65-F5344CB8AC3E}">
        <p14:creationId xmlns:p14="http://schemas.microsoft.com/office/powerpoint/2010/main" val="335050096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861088" y="-293553"/>
            <a:ext cx="10515600" cy="1325563"/>
          </a:xfrm>
        </p:spPr>
        <p:txBody>
          <a:bodyPr/>
          <a:lstStyle/>
          <a:p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Členské státy Commonwealthu 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93" y="805912"/>
            <a:ext cx="12065431" cy="6052088"/>
          </a:xfrm>
        </p:spPr>
      </p:pic>
    </p:spTree>
    <p:extLst>
      <p:ext uri="{BB962C8B-B14F-4D97-AF65-F5344CB8AC3E}">
        <p14:creationId xmlns:p14="http://schemas.microsoft.com/office/powerpoint/2010/main" val="236304701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10464" y="-178340"/>
            <a:ext cx="10515600" cy="1325563"/>
          </a:xfrm>
        </p:spPr>
        <p:txBody>
          <a:bodyPr/>
          <a:lstStyle/>
          <a:p>
            <a:r>
              <a:rPr lang="cs-CZ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Commonwealth realms </a:t>
            </a:r>
            <a:endParaRPr lang="cs-CZ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35170"/>
            <a:ext cx="12192000" cy="5822830"/>
          </a:xfrm>
        </p:spPr>
      </p:pic>
    </p:spTree>
    <p:extLst>
      <p:ext uri="{BB962C8B-B14F-4D97-AF65-F5344CB8AC3E}">
        <p14:creationId xmlns:p14="http://schemas.microsoft.com/office/powerpoint/2010/main" val="19279072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103516" y="-419879"/>
            <a:ext cx="12275389" cy="1325563"/>
          </a:xfrm>
        </p:spPr>
        <p:txBody>
          <a:bodyPr/>
          <a:lstStyle/>
          <a:p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Britské impérium bylo největší říší v historii lidstva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5223"/>
            <a:ext cx="12192000" cy="6262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25144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8578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7800" y="0"/>
            <a:ext cx="6756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469945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111071" y="-212405"/>
            <a:ext cx="12414142" cy="1325563"/>
          </a:xfrm>
        </p:spPr>
        <p:txBody>
          <a:bodyPr/>
          <a:lstStyle/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Britská zámořská území (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British Overseas Territories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001014"/>
            <a:ext cx="12192000" cy="6145078"/>
          </a:xfrm>
        </p:spPr>
        <p:txBody>
          <a:bodyPr/>
          <a:lstStyle/>
          <a:p>
            <a:r>
              <a:rPr lang="cs-CZ" dirty="0" smtClean="0"/>
              <a:t>Co dnes zbylo z Britského impéria? Termín kolonie byl v 70. letech velmi nepopulární, takže britský parlament přijal </a:t>
            </a:r>
            <a:r>
              <a:rPr lang="cs-CZ" dirty="0"/>
              <a:t>v roce 1981 </a:t>
            </a:r>
            <a:r>
              <a:rPr lang="cs-CZ" i="1" dirty="0"/>
              <a:t>British </a:t>
            </a:r>
            <a:r>
              <a:rPr lang="cs-CZ" i="1" dirty="0" smtClean="0"/>
              <a:t>Nationality Act</a:t>
            </a:r>
            <a:r>
              <a:rPr lang="cs-CZ" dirty="0" smtClean="0"/>
              <a:t>, který zaváděl pro území pod přímou britskou správou termín Britská </a:t>
            </a:r>
            <a:r>
              <a:rPr lang="cs-CZ" dirty="0"/>
              <a:t>závislá území (</a:t>
            </a:r>
            <a:r>
              <a:rPr lang="cs-CZ" i="1" dirty="0"/>
              <a:t>British </a:t>
            </a:r>
            <a:r>
              <a:rPr lang="cs-CZ" i="1" dirty="0" smtClean="0"/>
              <a:t>Dependent Territories</a:t>
            </a:r>
            <a:r>
              <a:rPr lang="cs-CZ" dirty="0" smtClean="0"/>
              <a:t>).</a:t>
            </a:r>
            <a:r>
              <a:rPr lang="cs-CZ" i="1" dirty="0" smtClean="0"/>
              <a:t> </a:t>
            </a:r>
            <a:r>
              <a:rPr lang="cs-CZ" dirty="0" smtClean="0"/>
              <a:t>Roku 2002 pak přijal </a:t>
            </a:r>
            <a:r>
              <a:rPr lang="cs-CZ" dirty="0"/>
              <a:t>britský parlament </a:t>
            </a:r>
            <a:r>
              <a:rPr lang="cs-CZ" i="1" dirty="0"/>
              <a:t>British Overseas Territories </a:t>
            </a:r>
            <a:r>
              <a:rPr lang="cs-CZ" i="1" dirty="0" smtClean="0"/>
              <a:t>Act; </a:t>
            </a:r>
            <a:r>
              <a:rPr lang="cs-CZ" dirty="0" smtClean="0"/>
              <a:t>od té doby se území zůstávající pod přímou správou Británie nazývají Britská zámořská teritoria. </a:t>
            </a:r>
          </a:p>
          <a:p>
            <a:r>
              <a:rPr lang="cs-CZ" dirty="0"/>
              <a:t>Jedná se o </a:t>
            </a:r>
            <a:r>
              <a:rPr lang="cs-CZ" dirty="0" smtClean="0"/>
              <a:t>tato území: Anguilla, </a:t>
            </a:r>
            <a:r>
              <a:rPr lang="cs-CZ" dirty="0"/>
              <a:t>Bermudy, Turks and </a:t>
            </a:r>
            <a:r>
              <a:rPr lang="cs-CZ" dirty="0" smtClean="0"/>
              <a:t>Caicos, Britská </a:t>
            </a:r>
            <a:r>
              <a:rPr lang="cs-CZ" dirty="0"/>
              <a:t>území v indickém oceánu – </a:t>
            </a:r>
            <a:r>
              <a:rPr lang="cs-CZ" dirty="0" smtClean="0"/>
              <a:t>Čagoské ostrovy s významnou vojenskou základnou </a:t>
            </a:r>
            <a:r>
              <a:rPr lang="cs-CZ" dirty="0"/>
              <a:t>Diego García, </a:t>
            </a:r>
            <a:r>
              <a:rPr lang="cs-CZ" dirty="0" smtClean="0"/>
              <a:t>Britské </a:t>
            </a:r>
            <a:r>
              <a:rPr lang="cs-CZ" dirty="0"/>
              <a:t>panenské ostrovy, Kajmanské ostrovy, Falklandy, Gibraltar, Montserrat, Pitcairn, </a:t>
            </a:r>
            <a:r>
              <a:rPr lang="cs-CZ" dirty="0" smtClean="0"/>
              <a:t>ostrov svaté Heleny + Ascension a Tristan da Cunha, </a:t>
            </a:r>
            <a:r>
              <a:rPr lang="cs-CZ" dirty="0"/>
              <a:t>Jižní </a:t>
            </a:r>
            <a:r>
              <a:rPr lang="cs-CZ" dirty="0" smtClean="0"/>
              <a:t>Georgie, </a:t>
            </a:r>
            <a:r>
              <a:rPr lang="cs-CZ" dirty="0"/>
              <a:t>Jižní Sandwichovy </a:t>
            </a:r>
            <a:r>
              <a:rPr lang="cs-CZ" dirty="0" smtClean="0"/>
              <a:t>ostrovy a Britské antarktické teritorium; Británie dále spravuje suverénní </a:t>
            </a:r>
            <a:r>
              <a:rPr lang="cs-CZ" dirty="0"/>
              <a:t>základny na Kypru Akrotiri a </a:t>
            </a:r>
            <a:r>
              <a:rPr lang="cs-CZ" dirty="0" smtClean="0"/>
              <a:t>Dhekelia.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0612941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4139" y="-325887"/>
            <a:ext cx="13595666" cy="1325563"/>
          </a:xfrm>
        </p:spPr>
        <p:txBody>
          <a:bodyPr>
            <a:normAutofit/>
          </a:bodyPr>
          <a:lstStyle/>
          <a:p>
            <a:r>
              <a:rPr lang="cs-CZ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Britská zámořská území (</a:t>
            </a:r>
            <a:r>
              <a:rPr lang="cs-CZ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British </a:t>
            </a:r>
            <a:r>
              <a:rPr lang="cs-CZ" sz="4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Overseas Territories</a:t>
            </a:r>
            <a:r>
              <a:rPr lang="cs-CZ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cs-CZ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161" y="740979"/>
            <a:ext cx="10494535" cy="6117021"/>
          </a:xfrm>
        </p:spPr>
      </p:pic>
    </p:spTree>
    <p:extLst>
      <p:ext uri="{BB962C8B-B14F-4D97-AF65-F5344CB8AC3E}">
        <p14:creationId xmlns:p14="http://schemas.microsoft.com/office/powerpoint/2010/main" val="253840502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6449" y="0"/>
            <a:ext cx="70991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64464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256" y="0"/>
            <a:ext cx="103845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17758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303283" y="-367971"/>
            <a:ext cx="10515600" cy="1325563"/>
          </a:xfrm>
        </p:spPr>
        <p:txBody>
          <a:bodyPr>
            <a:normAutofit/>
          </a:bodyPr>
          <a:lstStyle/>
          <a:p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Zámořská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Francie (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France </a:t>
            </a:r>
            <a:r>
              <a:rPr lang="cs-CZ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d'outre-mer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878258"/>
            <a:ext cx="12192000" cy="6172200"/>
          </a:xfrm>
        </p:spPr>
        <p:txBody>
          <a:bodyPr>
            <a:normAutofit fontScale="92500" lnSpcReduction="20000"/>
          </a:bodyPr>
          <a:lstStyle/>
          <a:p>
            <a:r>
              <a:rPr lang="cs-CZ" dirty="0" smtClean="0"/>
              <a:t>Také Francie spravuje v současné době zbytky své koloniální říše. Jedná se o území, která spadají pod francouzskou suverenitu, ale přitom neleží v Evropě, tedy v tzv. Metropolitní Francii. Celková rozloha Zámořské </a:t>
            </a:r>
            <a:r>
              <a:rPr lang="cs-CZ" dirty="0"/>
              <a:t>Francie </a:t>
            </a:r>
            <a:r>
              <a:rPr lang="cs-CZ" dirty="0" smtClean="0"/>
              <a:t>činí 111 </a:t>
            </a:r>
            <a:r>
              <a:rPr lang="cs-CZ" dirty="0"/>
              <a:t>729 </a:t>
            </a:r>
            <a:r>
              <a:rPr lang="cs-CZ" dirty="0" smtClean="0"/>
              <a:t>km² a v roce 2010 zde žilo 2 639 </a:t>
            </a:r>
            <a:r>
              <a:rPr lang="cs-CZ" dirty="0"/>
              <a:t>681 </a:t>
            </a:r>
            <a:r>
              <a:rPr lang="cs-CZ" dirty="0" smtClean="0"/>
              <a:t>obyvatel. </a:t>
            </a:r>
          </a:p>
          <a:p>
            <a:r>
              <a:rPr lang="cs-CZ" dirty="0"/>
              <a:t>Podle vztahu zámořského území k Francouzské republice </a:t>
            </a:r>
            <a:r>
              <a:rPr lang="cs-CZ" dirty="0" smtClean="0"/>
              <a:t>rozlišujeme </a:t>
            </a:r>
            <a:r>
              <a:rPr lang="cs-CZ" dirty="0"/>
              <a:t>několik různých druhů právních statusů zámořských území. </a:t>
            </a:r>
            <a:r>
              <a:rPr lang="cs-CZ" dirty="0" smtClean="0"/>
              <a:t>Jedná se o:</a:t>
            </a:r>
            <a:endParaRPr lang="cs-CZ" dirty="0"/>
          </a:p>
          <a:p>
            <a:r>
              <a:rPr lang="cs-CZ" dirty="0" smtClean="0"/>
              <a:t>Zámořské departementy </a:t>
            </a:r>
            <a:r>
              <a:rPr lang="cs-CZ" dirty="0"/>
              <a:t>a </a:t>
            </a:r>
            <a:r>
              <a:rPr lang="cs-CZ" dirty="0" smtClean="0"/>
              <a:t>regiony: </a:t>
            </a:r>
            <a:r>
              <a:rPr lang="cs-CZ" dirty="0"/>
              <a:t>zkratka </a:t>
            </a:r>
            <a:r>
              <a:rPr lang="cs-CZ" dirty="0" smtClean="0"/>
              <a:t>DOM-ROM; tyto oblasti jsou </a:t>
            </a:r>
            <a:r>
              <a:rPr lang="cs-CZ" dirty="0"/>
              <a:t>plně integrovanou součástí Francie.</a:t>
            </a:r>
          </a:p>
          <a:p>
            <a:r>
              <a:rPr lang="cs-CZ" dirty="0" smtClean="0"/>
              <a:t>Zámořská </a:t>
            </a:r>
            <a:r>
              <a:rPr lang="cs-CZ" dirty="0"/>
              <a:t>společenství: zkratka </a:t>
            </a:r>
            <a:r>
              <a:rPr lang="cs-CZ" dirty="0" smtClean="0"/>
              <a:t>COM; mají odlišné </a:t>
            </a:r>
            <a:r>
              <a:rPr lang="cs-CZ" dirty="0"/>
              <a:t>postavení než DOM-ROM, ale </a:t>
            </a:r>
            <a:r>
              <a:rPr lang="cs-CZ" dirty="0" smtClean="0"/>
              <a:t>toto postavení je </a:t>
            </a:r>
            <a:r>
              <a:rPr lang="cs-CZ" dirty="0"/>
              <a:t>hodně podobné funkci departementu.</a:t>
            </a:r>
          </a:p>
          <a:p>
            <a:r>
              <a:rPr lang="cs-CZ" dirty="0" smtClean="0"/>
              <a:t>Společenství </a:t>
            </a:r>
            <a:r>
              <a:rPr lang="cs-CZ" i="1" dirty="0"/>
              <a:t>sui </a:t>
            </a:r>
            <a:r>
              <a:rPr lang="cs-CZ" i="1" dirty="0" smtClean="0"/>
              <a:t>generis: </a:t>
            </a:r>
            <a:r>
              <a:rPr lang="cs-CZ" dirty="0"/>
              <a:t>je obdobou Zámořských společenství, </a:t>
            </a:r>
            <a:r>
              <a:rPr lang="cs-CZ" dirty="0" smtClean="0"/>
              <a:t>disponuje však vyšším stupněm autonomie.</a:t>
            </a:r>
            <a:endParaRPr lang="cs-CZ" dirty="0"/>
          </a:p>
          <a:p>
            <a:r>
              <a:rPr lang="cs-CZ" dirty="0" smtClean="0"/>
              <a:t>Zámořská teritoria: mají </a:t>
            </a:r>
            <a:r>
              <a:rPr lang="cs-CZ" dirty="0"/>
              <a:t>speciální </a:t>
            </a:r>
            <a:r>
              <a:rPr lang="cs-CZ" dirty="0" smtClean="0"/>
              <a:t>postavení, kterým disponují pouze </a:t>
            </a:r>
            <a:r>
              <a:rPr lang="cs-CZ" dirty="0"/>
              <a:t>Francouzská jižní a antarktická </a:t>
            </a:r>
            <a:r>
              <a:rPr lang="cs-CZ" dirty="0" smtClean="0"/>
              <a:t>území.</a:t>
            </a:r>
            <a:endParaRPr lang="cs-CZ" dirty="0"/>
          </a:p>
          <a:p>
            <a:r>
              <a:rPr lang="cs-CZ" dirty="0" smtClean="0"/>
              <a:t>Soukromé </a:t>
            </a:r>
            <a:r>
              <a:rPr lang="cs-CZ" dirty="0"/>
              <a:t>vlastnictví </a:t>
            </a:r>
            <a:r>
              <a:rPr lang="cs-CZ" dirty="0" smtClean="0"/>
              <a:t>státu: </a:t>
            </a:r>
            <a:r>
              <a:rPr lang="cs-CZ" dirty="0"/>
              <a:t>je řízeno přímo hlavou </a:t>
            </a:r>
            <a:r>
              <a:rPr lang="cs-CZ" dirty="0" smtClean="0"/>
              <a:t>státu, tedy prezidentem. Ten </a:t>
            </a:r>
            <a:r>
              <a:rPr lang="cs-CZ" dirty="0"/>
              <a:t>ale může jmenovat svého zástupce, </a:t>
            </a:r>
            <a:r>
              <a:rPr lang="cs-CZ" dirty="0" smtClean="0"/>
              <a:t>jehož </a:t>
            </a:r>
            <a:r>
              <a:rPr lang="cs-CZ" dirty="0"/>
              <a:t>pověří správou tohoto území — </a:t>
            </a:r>
            <a:r>
              <a:rPr lang="cs-CZ" dirty="0" smtClean="0"/>
              <a:t>jde pouze o Clippertonův ostrov. 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0238528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5072" y="-334436"/>
            <a:ext cx="12297905" cy="1325563"/>
          </a:xfrm>
        </p:spPr>
        <p:txBody>
          <a:bodyPr>
            <a:normAutofit/>
          </a:bodyPr>
          <a:lstStyle/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Zámořská Francie (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France </a:t>
            </a:r>
            <a:r>
              <a:rPr lang="cs-CZ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d'outre-mer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v současnosti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0034"/>
            <a:ext cx="12192000" cy="6187966"/>
          </a:xfrm>
        </p:spPr>
      </p:pic>
    </p:spTree>
    <p:extLst>
      <p:ext uri="{BB962C8B-B14F-4D97-AF65-F5344CB8AC3E}">
        <p14:creationId xmlns:p14="http://schemas.microsoft.com/office/powerpoint/2010/main" val="4199976231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8553" y="0"/>
            <a:ext cx="69348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7111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/>
          <a:lstStyle/>
          <a:p>
            <a:pPr algn="ctr"/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Nezávislost Indonésie a její významná role v dalším procesu dekolonizace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507958"/>
            <a:ext cx="12192000" cy="5350042"/>
          </a:xfrm>
        </p:spPr>
        <p:txBody>
          <a:bodyPr>
            <a:normAutofit fontScale="77500" lnSpcReduction="20000"/>
          </a:bodyPr>
          <a:lstStyle/>
          <a:p>
            <a:r>
              <a:rPr lang="cs-CZ" dirty="0" smtClean="0"/>
              <a:t>Už v době japonské kapitulace roku 1945 zde existovala silná nacionalistická organizace </a:t>
            </a:r>
            <a:r>
              <a:rPr lang="cs-CZ" i="1" dirty="0" smtClean="0"/>
              <a:t>Putera </a:t>
            </a:r>
            <a:r>
              <a:rPr lang="cs-CZ" dirty="0" smtClean="0"/>
              <a:t>v čele se Sukarnem. V srpnu 1945 došlo k vyhlášení nezávislosti, ale trvalému převzetí moci zabránil příjezd britských a později nizozemských vojenských jednotek.</a:t>
            </a:r>
          </a:p>
          <a:p>
            <a:r>
              <a:rPr lang="cs-CZ" dirty="0" smtClean="0"/>
              <a:t>Snaha Nizozemí o obnovení koloniální správy narazila na násilný odpor. Nizozemci poté projevili ochotu poskytnout nezávislost ostrovům Sumatře, Jávě a Maduře pod podmínkou, že nová Indonéská republika zůstane součástí Nizozemsko-indonéské unie a Spojených států indonéských. </a:t>
            </a:r>
          </a:p>
          <a:p>
            <a:r>
              <a:rPr lang="cs-CZ" dirty="0" smtClean="0"/>
              <a:t>Nacionalisté nabídku odmítli a nizozemská vláda se v polovině roku 1947 rozhodla pro vojenské řešení.</a:t>
            </a:r>
          </a:p>
          <a:p>
            <a:r>
              <a:rPr lang="cs-CZ" dirty="0" smtClean="0"/>
              <a:t>Došlo k vleklému konfliktu vyznačujícímu se značnou brutalitou a velkým počtem obětí. Přes vojenské úspěchy (včetně zatčení Sukarna) se Nizozemí ocitlo v naprosté mezinárodní izolaci a pod tlakem OSN a USA bylo nuceno zasednout k jednacímu stolu.  </a:t>
            </a:r>
          </a:p>
          <a:p>
            <a:r>
              <a:rPr lang="cs-CZ" dirty="0" smtClean="0"/>
              <a:t>Haagská konference roku 1949 rozhodla o vzniku Spojených států indonéských v personální unii s Nizozemím. Nizozemci museli opustit území nového státu.</a:t>
            </a:r>
          </a:p>
          <a:p>
            <a:r>
              <a:rPr lang="cs-CZ" dirty="0" smtClean="0"/>
              <a:t>Roku 1956 vystoupila Indonésie z personální unie. V roce 1962 si na Nizozemí vynutila připojení západní Nové Guineje a po zhroucení autoritativního režimu v Portugalsku anektovala Indonésie v roce 1976 také Východní Timor. </a:t>
            </a:r>
          </a:p>
          <a:p>
            <a:r>
              <a:rPr lang="cs-CZ" dirty="0" smtClean="0"/>
              <a:t>Sukarnova Indonésie byla jedním z hlavních vůdců Hnutí nezúčastněných a podporovatelů různých hnutí za nezávislost ve třetím světě.  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20214836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4_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3993</TotalTime>
  <Words>6271</Words>
  <Application>Microsoft Office PowerPoint</Application>
  <PresentationFormat>Širokoúhlá obrazovka</PresentationFormat>
  <Paragraphs>222</Paragraphs>
  <Slides>87</Slides>
  <Notes>5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6</vt:i4>
      </vt:variant>
      <vt:variant>
        <vt:lpstr>Nadpisy snímků</vt:lpstr>
      </vt:variant>
      <vt:variant>
        <vt:i4>87</vt:i4>
      </vt:variant>
    </vt:vector>
  </HeadingPairs>
  <TitlesOfParts>
    <vt:vector size="97" baseType="lpstr">
      <vt:lpstr>Arial</vt:lpstr>
      <vt:lpstr>Calibri</vt:lpstr>
      <vt:lpstr>Calibri Light</vt:lpstr>
      <vt:lpstr>Times New Roman</vt:lpstr>
      <vt:lpstr>Motiv Office</vt:lpstr>
      <vt:lpstr>Výchozí návrh</vt:lpstr>
      <vt:lpstr>1_Výchozí návrh</vt:lpstr>
      <vt:lpstr>2_Výchozí návrh</vt:lpstr>
      <vt:lpstr>3_Výchozí návrh</vt:lpstr>
      <vt:lpstr>4_Výchozí návrh</vt:lpstr>
      <vt:lpstr>Dějiny mezinárodních vztahů </vt:lpstr>
      <vt:lpstr>Dekolonizace – základní vymezení </vt:lpstr>
      <vt:lpstr>Vyhlášení nezávislosti USA v červenci 1776</vt:lpstr>
      <vt:lpstr>Španělské kolonie v Americe ve stavu k roku 1808</vt:lpstr>
      <vt:lpstr>Vyhlášení nezávislosti Chile 18. února 1818</vt:lpstr>
      <vt:lpstr>Slavnostní ceremoniál předání Hong Kongu z britské správy pod správu Číny roku 1997</vt:lpstr>
      <vt:lpstr>Faktory ovlivňující proces dekolonizace po druhé světové válce</vt:lpstr>
      <vt:lpstr>Britské impérium bylo největší říší v historii lidstva</vt:lpstr>
      <vt:lpstr>Nezávislost Indonésie a její významná role v dalším procesu dekolonizace</vt:lpstr>
      <vt:lpstr>Rozloha nizozemské koloniální říše v porovnání s Evropou</vt:lpstr>
      <vt:lpstr>Sukarno (1901–1970) byl indonéským prezidentem v letech 1945–1967  </vt:lpstr>
      <vt:lpstr> Nizozemští vojáci v Indonésii, 1947</vt:lpstr>
      <vt:lpstr>Nezávislost Indie a Pákistánu I</vt:lpstr>
      <vt:lpstr>Prezentace aplikace PowerPoint</vt:lpstr>
      <vt:lpstr>Prezentace aplikace PowerPoint</vt:lpstr>
      <vt:lpstr>Prezentace aplikace PowerPoint</vt:lpstr>
      <vt:lpstr>Nezávislost Indie a Pákistánu II</vt:lpstr>
      <vt:lpstr>Louis, 1. hrabě Mountbatten of Burma (1900–1979) byl posledním indickým místokrálem</vt:lpstr>
      <vt:lpstr>Prezentace aplikace PowerPoint</vt:lpstr>
      <vt:lpstr>Prezentace aplikace PowerPoint</vt:lpstr>
      <vt:lpstr>      Indie a Pákistán v době vyhlášení nezávislosti 1947</vt:lpstr>
      <vt:lpstr>Prezentace aplikace PowerPoint</vt:lpstr>
      <vt:lpstr>Barma (od roku 1989 Myanmar) a Srí Lanka</vt:lpstr>
      <vt:lpstr>Poslední britský guvernér Barmy Hubert Rance při ceremoniálu vyhlášení nezávislosti 4. ledna 1948</vt:lpstr>
      <vt:lpstr>Bratr krále Jiřího VI. vévoda z Gloucesteru slavnostně předčítá prohlášení o nezávislosti Ceylonu 4. února 1948 </vt:lpstr>
      <vt:lpstr>Potlačení komunistického povstání a nezávislost Malajsie a Singapuru </vt:lpstr>
      <vt:lpstr>Vojáci pluku Royal Inniskilling Fusiliers se vyloďují         v Singapuru k potlačení malajského povstání, 1948</vt:lpstr>
      <vt:lpstr>Hlídka britských vojáků v malajské džungli, 1957</vt:lpstr>
      <vt:lpstr>Ceremoniál vyhlášení nezávislosti Malajsie 31. srpna 1957. Řeční první malajský premiér Tunku Abdul Rahman</vt:lpstr>
      <vt:lpstr> Dekolonizace britského panství v Africe </vt:lpstr>
      <vt:lpstr>Dekolonizace britských území v Africe</vt:lpstr>
      <vt:lpstr>                   </vt:lpstr>
      <vt:lpstr>Kwame Nkrumah (1909–1972) byl v letech 1960–1966 prvním prezidentem Ghany</vt:lpstr>
      <vt:lpstr> Zbytky Britského impéria, situace roku 1959</vt:lpstr>
      <vt:lpstr>  Keňa a hnutí Mau Mau I  </vt:lpstr>
      <vt:lpstr>Příslušníci pluku King's African Rifles v bojové akci proti příslušníkům hnutí Mau Mau </vt:lpstr>
      <vt:lpstr>Britští vojáci se skupinou zajatců podezřelých z příslušnosti k hnutí Mau Mau</vt:lpstr>
      <vt:lpstr>   Keňa a hnutí Mau Mau II</vt:lpstr>
      <vt:lpstr>Zajatci v jednom z britských detenčních táborů v Keni </vt:lpstr>
      <vt:lpstr>Prezentace aplikace PowerPoint</vt:lpstr>
      <vt:lpstr>Vůdce hnutí Mau Mau Dedan Kimathi (1920–1957) po zajetí Brity. Byl popraven oběšením 18. února 1957</vt:lpstr>
      <vt:lpstr>Pomník Dedana Kimathiho v keňském hlavním městě Nairobi </vt:lpstr>
      <vt:lpstr>Jomo Kenyatta (1897–1978) byl v letech 1964–1978 prvním keňským prezidentem </vt:lpstr>
      <vt:lpstr>Francouzská koloniální říše v poválečném období, její význam a problémy </vt:lpstr>
      <vt:lpstr>Prezentace aplikace PowerPoint</vt:lpstr>
      <vt:lpstr>                             Válka v Indočíně </vt:lpstr>
      <vt:lpstr>Ho Či Min (1890–1969) byl vůdcem vietnamského boje za nezávislost</vt:lpstr>
      <vt:lpstr>Příslušníci francouzské námořní pěchoty v Indočíně </vt:lpstr>
      <vt:lpstr>Prezentace aplikace PowerPoint</vt:lpstr>
      <vt:lpstr>Prezentace aplikace PowerPoint</vt:lpstr>
      <vt:lpstr>Francouzští vojáci zajatí v bitvě u Dien Bien Phu, květen 1954 </vt:lpstr>
      <vt:lpstr>Válka v Alžírsku 1954–1962, I  </vt:lpstr>
      <vt:lpstr>Skupina alžírských povstalců z FLN </vt:lpstr>
      <vt:lpstr>Generál Jacques Massu (1908–2002) velel během války v Alžírsku francouzské                   10. výsadkové divizi. Jeho vojáci neblaze prosluli svou brutalitou. </vt:lpstr>
      <vt:lpstr>Válka v Alžírsku 1954–1962, II</vt:lpstr>
      <vt:lpstr>Charles de Gaulle (1890–1940) byl francouzským prezidentem v letech 1959–1969</vt:lpstr>
      <vt:lpstr>Bojové operace v průběhu alžírské války za nezávislost </vt:lpstr>
      <vt:lpstr>Dekolonizace francouzské subsaharské a rovníkové Afriky a koncept „Françafrique“</vt:lpstr>
      <vt:lpstr>Prezentace aplikace PowerPoint</vt:lpstr>
      <vt:lpstr>Francouzština je v dnešní Africe stále velmi využívaným jazykem. Snímek z Port-Bouët, Pobřeží slonoviny</vt:lpstr>
      <vt:lpstr>Prezentace aplikace PowerPoint</vt:lpstr>
      <vt:lpstr>Prezentace aplikace PowerPoint</vt:lpstr>
      <vt:lpstr>Dekolonizace portugalského koloniálního panství v Africe I</vt:lpstr>
      <vt:lpstr>Prezentace aplikace PowerPoint</vt:lpstr>
      <vt:lpstr>António de Oliveira Salazar (1889–1970) stál v čele Portugalska v letech 1932–1968 </vt:lpstr>
      <vt:lpstr>Dekolonizace portugalského koloniálního panství v Africe II</vt:lpstr>
      <vt:lpstr> Rozpad portugalské koloniální říše v 60. a 70. letech </vt:lpstr>
      <vt:lpstr>Portugalský voják během bojů s povstalci v Angole</vt:lpstr>
      <vt:lpstr>Pokračující nestabilita v nových státech vzniklých na území bývalých evropských koloniálních říší</vt:lpstr>
      <vt:lpstr>Prezentace aplikace PowerPoint</vt:lpstr>
      <vt:lpstr>Angola se dodnes potýká s následky krvavé občanské války probíhající v letech 1975–2002. Na snímku rozstřílený hotel ve městě Huambo</vt:lpstr>
      <vt:lpstr>            Britské Společenství národů </vt:lpstr>
      <vt:lpstr>      Britské impérium roku 1921 s vyznačením dominií</vt:lpstr>
      <vt:lpstr>Účastníci imperiální konference roku 1926 </vt:lpstr>
      <vt:lpstr>Konference premiérů v květnu 1944: zleva W. L. Mackenzie King (Kanada), J. Smuts (Jižní Afrika), W. Churchill (Británie), P. Fraser (Nový Zéland), J. Curtin (Austrálie)   </vt:lpstr>
      <vt:lpstr>Australští vojáci bojující s Japonci na Nové Guinei, 1943 </vt:lpstr>
      <vt:lpstr>     Společenství národů (Commonwealth of Nations) </vt:lpstr>
      <vt:lpstr>    Členské státy Commonwealthu </vt:lpstr>
      <vt:lpstr> Commonwealth realms </vt:lpstr>
      <vt:lpstr>Prezentace aplikace PowerPoint</vt:lpstr>
      <vt:lpstr>Britská zámořská území (British Overseas Territories)</vt:lpstr>
      <vt:lpstr>Britská zámořská území (British Overseas Territories)</vt:lpstr>
      <vt:lpstr>Prezentace aplikace PowerPoint</vt:lpstr>
      <vt:lpstr>Prezentace aplikace PowerPoint</vt:lpstr>
      <vt:lpstr> Zámořská Francie (France d'outre-mer)</vt:lpstr>
      <vt:lpstr>Zámořská Francie (France d'outre-mer) v současnosti</vt:lpstr>
      <vt:lpstr>Prezentace aplikace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Dějiny mezinárodních vztahů </dc:title>
  <dc:creator>Vladimír Černý</dc:creator>
  <cp:lastModifiedBy>Vladimír Černý</cp:lastModifiedBy>
  <cp:revision>446</cp:revision>
  <dcterms:created xsi:type="dcterms:W3CDTF">2019-01-20T15:00:25Z</dcterms:created>
  <dcterms:modified xsi:type="dcterms:W3CDTF">2020-03-13T09:53:39Z</dcterms:modified>
</cp:coreProperties>
</file>