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sldIdLst>
    <p:sldId id="256" r:id="rId2"/>
    <p:sldId id="295" r:id="rId3"/>
    <p:sldId id="257" r:id="rId4"/>
    <p:sldId id="258" r:id="rId5"/>
    <p:sldId id="270" r:id="rId6"/>
    <p:sldId id="297" r:id="rId7"/>
    <p:sldId id="296" r:id="rId8"/>
    <p:sldId id="272" r:id="rId9"/>
    <p:sldId id="275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7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574" autoAdjust="0"/>
    <p:restoredTop sz="94660"/>
  </p:normalViewPr>
  <p:slideViewPr>
    <p:cSldViewPr>
      <p:cViewPr varScale="1">
        <p:scale>
          <a:sx n="80" d="100"/>
          <a:sy n="80" d="100"/>
        </p:scale>
        <p:origin x="-78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B8BB-2D53-4875-B8D7-2F2BA6107508}" type="datetimeFigureOut">
              <a:rPr lang="cs-CZ" smtClean="0"/>
              <a:pPr/>
              <a:t>20.3.2020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2109D-1E5E-49F1-A829-BB17655856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636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D2173F-226F-4D56-8292-B9F0A097D19E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FB65-3554-4852-B024-955383F545DC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E4C204E7-B75E-475D-AC35-EF0CF93D4CE8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815-0C2C-411F-8F13-D0EB2AC558F4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51E1E-C58C-490B-95D4-555AF3F0F1FE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70DD-7E58-4D89-BF53-ECC2013F3EFD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05E4-172A-4122-922F-DF183DCEAF09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29ED-51E3-453A-B76C-5A6AE23B8E99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43FDE2-7D8E-47C5-9DAB-9D789708266B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4B08-DBF5-4407-A266-A52DB27B8650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DC44-5187-46F1-9D7C-0D4807085FEE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5CD282C-083B-44DF-9763-2FB1F9D94948}" type="datetime1">
              <a:rPr lang="cs-CZ" smtClean="0"/>
              <a:pPr/>
              <a:t>20.3.2020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338FA-D39A-410E-B817-224E862F8F6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Adaptace NATO. Od kolektivní obrany ke kolektivní bezpečnosti?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Zdeněk Kříž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388424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Koncept kolektivní obrany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8028384" cy="576064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cs-CZ" sz="2400" dirty="0" smtClean="0"/>
              <a:t>Čerpá z realismu a neorealismu.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Státy jsou klíčovými aktéry MZV, mezinárodní politika je bojem o moc, vojenská a politická dimenze mezinárodních vztahů jsou primárním, </a:t>
            </a:r>
            <a:r>
              <a:rPr lang="cs-CZ" sz="2400" dirty="0" err="1" smtClean="0"/>
              <a:t>primárním</a:t>
            </a:r>
            <a:r>
              <a:rPr lang="cs-CZ" sz="2400" dirty="0" smtClean="0"/>
              <a:t> cílem státu je přežití v anarchickém systému, válka má významný formativní dopadu na podobu systému a je třeba vždy počítat s možností jejího vypuknutí.  </a:t>
            </a:r>
            <a:endParaRPr lang="en-US" sz="2400" dirty="0" smtClean="0"/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Anarchická povaha systému ale není překážkou ke spolupráci. 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Robert </a:t>
            </a:r>
            <a:r>
              <a:rPr lang="cs-CZ" sz="2400" dirty="0" err="1" smtClean="0"/>
              <a:t>Axelrod</a:t>
            </a:r>
            <a:r>
              <a:rPr lang="cs-CZ" sz="2400" dirty="0" smtClean="0"/>
              <a:t> </a:t>
            </a:r>
            <a:r>
              <a:rPr lang="en-US" sz="2400" dirty="0" smtClean="0"/>
              <a:t>(The </a:t>
            </a:r>
            <a:r>
              <a:rPr lang="en-US" sz="2400" dirty="0" err="1" smtClean="0"/>
              <a:t>Evolutiion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Cooperation, 1984) </a:t>
            </a:r>
            <a:r>
              <a:rPr lang="cs-CZ" sz="2400" dirty="0" smtClean="0"/>
              <a:t>– simulace v rámci teorie her – při užití hry „vězňovo dilema“ se u opakovaných her ustanovují kooperační vzorce. 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Státy tvoří aliance s cílem dosažení rovnováhy moci a zajištění vlastní bezpečnosti v prostředí mezinárodní anarchie. </a:t>
            </a:r>
            <a:endParaRPr lang="en-US" sz="2400" dirty="0"/>
          </a:p>
          <a:p>
            <a:pPr marL="457200" indent="-457200" algn="just">
              <a:buNone/>
            </a:pPr>
            <a:endParaRPr lang="en-US" sz="2400" dirty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72008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Znaky kolektivní obrany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183760" cy="485740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400" dirty="0" smtClean="0"/>
              <a:t>Exkluzivní členství států sdílejících společné zájmy. 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cs-CZ" sz="2400" dirty="0" smtClean="0"/>
              <a:t>Závazek k použití všech dostupných prostředků v případě útoku.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cs-CZ" sz="2400" dirty="0" smtClean="0"/>
              <a:t>Orientace proti externímu nepříteli.</a:t>
            </a:r>
          </a:p>
          <a:p>
            <a:pPr marL="457200" indent="-457200">
              <a:buAutoNum type="arabicPeriod"/>
            </a:pPr>
            <a:endParaRPr lang="cs-CZ" sz="2400" dirty="0" smtClean="0"/>
          </a:p>
          <a:p>
            <a:pPr marL="457200" indent="-457200">
              <a:buFont typeface="Wingdings 2"/>
              <a:buAutoNum type="arabicPeriod"/>
            </a:pPr>
            <a:r>
              <a:rPr lang="cs-CZ" sz="2400" dirty="0" smtClean="0"/>
              <a:t>Rezignace na snahu budovat univerzální mezinárodní režim regulující užití síly.  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cs-CZ" sz="2400" dirty="0" smtClean="0"/>
          </a:p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None/>
            </a:pPr>
            <a:r>
              <a:rPr lang="en-US" sz="2400" dirty="0" smtClean="0"/>
              <a:t>NATO –</a:t>
            </a:r>
            <a:r>
              <a:rPr lang="cs-CZ" sz="2400" dirty="0" smtClean="0"/>
              <a:t> typický příklad v době studené války. </a:t>
            </a:r>
            <a:endParaRPr lang="en-US" sz="2400" dirty="0" smtClean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Kolektivní 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7704856" cy="5616624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cs-CZ" sz="2600" dirty="0" smtClean="0"/>
              <a:t>Klasici </a:t>
            </a:r>
            <a:r>
              <a:rPr lang="en-US" sz="2600" dirty="0" smtClean="0"/>
              <a:t>- Immanuel Kant, Woodrow Wilson and Franklin D. Roosevelt. </a:t>
            </a:r>
          </a:p>
          <a:p>
            <a:pPr marL="457200" indent="-457200">
              <a:buNone/>
            </a:pPr>
            <a:endParaRPr lang="en-US" sz="2600" dirty="0" smtClean="0"/>
          </a:p>
          <a:p>
            <a:pPr marL="457200" indent="-457200">
              <a:buNone/>
            </a:pPr>
            <a:r>
              <a:rPr lang="cs-CZ" sz="2600" dirty="0" smtClean="0"/>
              <a:t>Teoretické zdroje v liberalismu a realismu.</a:t>
            </a:r>
          </a:p>
          <a:p>
            <a:pPr marL="457200" indent="-457200">
              <a:buNone/>
            </a:pPr>
            <a:endParaRPr lang="en-US" sz="2600" dirty="0" smtClean="0"/>
          </a:p>
          <a:p>
            <a:pPr marL="457200" indent="-457200">
              <a:buNone/>
            </a:pPr>
            <a:r>
              <a:rPr lang="cs-CZ" sz="2600" dirty="0" smtClean="0"/>
              <a:t>Překonat anarchický charakter mezinárodního systému budováním režimu, který reguluje a sankcionuje  užití síly.</a:t>
            </a:r>
            <a:endParaRPr lang="en-US" sz="2600" dirty="0" smtClean="0"/>
          </a:p>
          <a:p>
            <a:pPr marL="457200" indent="-457200">
              <a:buNone/>
            </a:pPr>
            <a:endParaRPr lang="cs-CZ" sz="2600" dirty="0" smtClean="0"/>
          </a:p>
          <a:p>
            <a:pPr marL="457200" indent="-457200">
              <a:buNone/>
            </a:pPr>
            <a:r>
              <a:rPr lang="cs-CZ" dirty="0" smtClean="0"/>
              <a:t>Nahradit rovnováhu moci systému organizovaného míru.</a:t>
            </a:r>
          </a:p>
          <a:p>
            <a:pPr marL="457200" indent="-457200">
              <a:buNone/>
            </a:pPr>
            <a:endParaRPr lang="cs-CZ" sz="2600" dirty="0" smtClean="0"/>
          </a:p>
          <a:p>
            <a:pPr marL="457200" indent="-457200">
              <a:buNone/>
            </a:pPr>
            <a:r>
              <a:rPr lang="en-US" sz="2600" dirty="0" smtClean="0"/>
              <a:t> </a:t>
            </a:r>
            <a:endParaRPr lang="en-GB" sz="2400" dirty="0" smtClean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72400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znaky Kolektivní bezpečnosti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704856" cy="554461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400" dirty="0" smtClean="0"/>
              <a:t>Cíl a snaha budovat mezinárodní režim regulující užití síly. 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cs-CZ" sz="2400" dirty="0" err="1" smtClean="0"/>
              <a:t>Inkluzivita</a:t>
            </a:r>
            <a:r>
              <a:rPr lang="cs-CZ" sz="2400" dirty="0" smtClean="0"/>
              <a:t> členství.</a:t>
            </a:r>
          </a:p>
          <a:p>
            <a:pPr marL="457200" indent="-457200">
              <a:buAutoNum type="arabicPeriod"/>
            </a:pP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Vnitřní orientace.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None/>
            </a:pPr>
            <a:r>
              <a:rPr lang="cs-CZ" sz="2400" dirty="0" smtClean="0"/>
              <a:t>Příklady: OSN, SN.</a:t>
            </a:r>
            <a:endParaRPr lang="en-US" sz="2400" dirty="0" smtClean="0"/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Cíl: Stejná míra bezpečnosti pro všechny aktéry. </a:t>
            </a:r>
            <a:endParaRPr lang="en-US" sz="2400" dirty="0" smtClean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64807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Kolektivní obrana versus bezpečnost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4006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400" b="1" dirty="0" smtClean="0"/>
              <a:t>Charakter členství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cs-CZ" sz="2400" dirty="0" smtClean="0"/>
              <a:t>Exkluzivní versus </a:t>
            </a:r>
            <a:r>
              <a:rPr lang="cs-CZ" sz="2400" dirty="0" err="1" smtClean="0"/>
              <a:t>inkluzivní</a:t>
            </a:r>
            <a:r>
              <a:rPr lang="cs-CZ" sz="2400" dirty="0" smtClean="0"/>
              <a:t>.</a:t>
            </a:r>
            <a:endParaRPr lang="en-US" sz="2400" dirty="0" smtClean="0"/>
          </a:p>
          <a:p>
            <a:pPr marL="457200" indent="-457200">
              <a:buNone/>
            </a:pPr>
            <a:endParaRPr lang="cs-CZ" sz="2400" b="1" dirty="0" smtClean="0"/>
          </a:p>
          <a:p>
            <a:pPr marL="457200" indent="-457200">
              <a:buNone/>
            </a:pPr>
            <a:r>
              <a:rPr lang="cs-CZ" sz="2400" b="1" dirty="0" smtClean="0"/>
              <a:t>Orientace</a:t>
            </a:r>
            <a:endParaRPr lang="en-US" sz="2400" b="1" dirty="0" smtClean="0"/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Vnější versus vnitřní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cs-CZ" sz="2400" b="1" dirty="0" smtClean="0"/>
              <a:t>Řídící princip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cs-CZ" sz="2400" dirty="0" smtClean="0"/>
              <a:t>Rovnováha moci versus mezinárodní režim.</a:t>
            </a: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748464" cy="72008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cs-CZ" sz="3100" b="1" dirty="0" smtClean="0"/>
              <a:t>Povaha členství v </a:t>
            </a:r>
            <a:r>
              <a:rPr lang="en-US" sz="3100" b="1" dirty="0" smtClean="0"/>
              <a:t>NATO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8363272" cy="57606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400" dirty="0" smtClean="0"/>
              <a:t>Členství v NATO je stále založené na exkluzivitě.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Dvojí – Washingtonská smlouva a podmínky pro rozšiřování</a:t>
            </a:r>
            <a:endParaRPr lang="en-US" sz="2400" dirty="0" smtClean="0"/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Studie o rozšíření NATO z 1995.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AutoNum type="alphaLcParenR"/>
            </a:pPr>
            <a:r>
              <a:rPr lang="cs-CZ" sz="2400" dirty="0" smtClean="0"/>
              <a:t>Stabilní demokracie.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Civilní řízení a demokratická kontrola armády.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Dobré vztahy se sousedy.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Schopnost země zajistit si jistou míru bezpečnosti a přispívat k bezpečnosti ostatních členů.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Řešit práva menšit v souladu s principy OBSE.</a:t>
            </a:r>
          </a:p>
          <a:p>
            <a:pPr marL="457200" indent="-457200">
              <a:buAutoNum type="alphaLcParenR"/>
            </a:pPr>
            <a:endParaRPr lang="en-US" sz="2400" dirty="0"/>
          </a:p>
          <a:p>
            <a:pPr marL="457200" indent="-457200">
              <a:buNone/>
            </a:pPr>
            <a:endParaRPr lang="en-US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cs-CZ" sz="3100" b="1" dirty="0" smtClean="0"/>
              <a:t>Vnější orientace a řídící 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7848872" cy="576064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None/>
            </a:pPr>
            <a:r>
              <a:rPr lang="cs-CZ" sz="2400" dirty="0" smtClean="0"/>
              <a:t>NATO nemá nástroje, jak řešit agresi členského státu vůči jinému členu.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Nevedla se o tom debata ani po konci studené války.</a:t>
            </a:r>
          </a:p>
          <a:p>
            <a:pPr marL="457200" indent="-457200" algn="just">
              <a:buNone/>
            </a:pPr>
            <a:endParaRPr lang="en-US" sz="2400" dirty="0"/>
          </a:p>
          <a:p>
            <a:pPr marL="457200" indent="-457200" algn="just">
              <a:buNone/>
            </a:pPr>
            <a:r>
              <a:rPr lang="cs-CZ" sz="2400" dirty="0" smtClean="0"/>
              <a:t>Nadále platí konsensuální mechanismus rozhodování.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O nutnosti adaptace se debatovalo v souvislosti s rozšířením – bez výsledku.</a:t>
            </a:r>
            <a:endParaRPr lang="en-US" sz="2400" dirty="0"/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Všechny strategické dokumenty NATO hovoří o vnějších hrozbách. 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Odlišná percepce než v době SV.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NATO není platformou, na které by členské státy usilovaly o překonání anarchické povahy systému.</a:t>
            </a:r>
            <a:endParaRPr lang="en-US" sz="2400" dirty="0" smtClean="0"/>
          </a:p>
          <a:p>
            <a:pPr marL="457200" indent="-457200" algn="just">
              <a:buNone/>
            </a:pPr>
            <a:endParaRPr lang="en-US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Povaha NATO?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028384" cy="561662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None/>
            </a:pPr>
            <a:r>
              <a:rPr lang="cs-CZ" sz="2400" dirty="0" smtClean="0"/>
              <a:t>Dnešní NATO je značně odlišné než Aliance v době studené války.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Nemůže být považovaná za organizaci kolektivní bezpečnosti.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Nemá </a:t>
            </a:r>
            <a:r>
              <a:rPr lang="cs-CZ" sz="2400" dirty="0" err="1" smtClean="0"/>
              <a:t>inkluzivní</a:t>
            </a:r>
            <a:r>
              <a:rPr lang="cs-CZ" sz="2400" dirty="0" smtClean="0"/>
              <a:t> členství.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Neusiluje o překonání anarchické povahy mezinárodního systému</a:t>
            </a:r>
            <a:endParaRPr lang="en-US" sz="2400" dirty="0" smtClean="0"/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Neorientuje se na eliminaci hrozeb mezi členy. </a:t>
            </a:r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Disponuje vlastními a integrovanými vojenskými kapacitami. </a:t>
            </a:r>
            <a:endParaRPr lang="cs-CZ" sz="2400" dirty="0"/>
          </a:p>
          <a:p>
            <a:pPr marL="457200" indent="-457200" algn="just">
              <a:buNone/>
            </a:pPr>
            <a:endParaRPr lang="cs-CZ" sz="2400" dirty="0" smtClean="0"/>
          </a:p>
          <a:p>
            <a:pPr marL="457200" indent="-457200" algn="just">
              <a:buNone/>
            </a:pPr>
            <a:r>
              <a:rPr lang="cs-CZ" sz="2400" dirty="0" smtClean="0"/>
              <a:t>Nicméně existují i odlišnosti od organizace kolektivní obrany.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57606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028384" cy="5616624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None/>
            </a:pPr>
            <a:r>
              <a:rPr lang="en-US" sz="2400" dirty="0"/>
              <a:t>ABASS, </a:t>
            </a:r>
            <a:r>
              <a:rPr lang="en-US" sz="2400" dirty="0" err="1"/>
              <a:t>Ademola</a:t>
            </a:r>
            <a:r>
              <a:rPr lang="en-US" sz="2400" dirty="0"/>
              <a:t>. 2004. Regional </a:t>
            </a:r>
            <a:r>
              <a:rPr lang="en-US" sz="2400" dirty="0" err="1"/>
              <a:t>Organisations</a:t>
            </a:r>
            <a:r>
              <a:rPr lang="en-US" sz="2400" dirty="0"/>
              <a:t> and the Development of Collective Security. Beyond Chapter VIII of the UN Charter. Oxford and Portland: Hart Publishing.</a:t>
            </a:r>
          </a:p>
          <a:p>
            <a:pPr marL="457200" indent="-457200" algn="just">
              <a:buNone/>
            </a:pPr>
            <a:r>
              <a:rPr lang="en-US" sz="2400" dirty="0"/>
              <a:t>BENNET, Andrew, LEPGOLD, Joseph. 1993. Reinventing Collective Security after the Cold War and Gulf Conflict. Political Science Quarterly, Vol. 108, No. 2, 213-237.</a:t>
            </a:r>
          </a:p>
          <a:p>
            <a:pPr marL="457200" indent="-457200" algn="just">
              <a:buNone/>
            </a:pPr>
            <a:r>
              <a:rPr lang="en-US" sz="2400" dirty="0"/>
              <a:t>CLAUDE, </a:t>
            </a:r>
            <a:r>
              <a:rPr lang="en-US" sz="2400" dirty="0" err="1"/>
              <a:t>Inis</a:t>
            </a:r>
            <a:r>
              <a:rPr lang="en-US" sz="2400" dirty="0"/>
              <a:t> Jr. 1969. The UN and the Concept of Collective Security. In Gray, Richard (ed.): International Security Systems: Concepts and Models of World Order. Illinois: F.E. Peacock Pub. Inc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endParaRPr lang="cs-CZ" sz="2400" dirty="0" smtClean="0"/>
          </a:p>
          <a:p>
            <a:pPr marL="457200" indent="-457200" algn="just">
              <a:buNone/>
            </a:pPr>
            <a:r>
              <a:rPr lang="en-US" sz="2400" dirty="0"/>
              <a:t>MEARSHEIMER, John. 1990. “Back to the Future. Instability in Europe after the Cold War”. International Security, Vol. 15, No. 1, 5–56.</a:t>
            </a:r>
          </a:p>
          <a:p>
            <a:pPr marL="457200" indent="-457200" algn="just">
              <a:buNone/>
            </a:pPr>
            <a:r>
              <a:rPr lang="en-US" sz="2400" dirty="0" smtClean="0"/>
              <a:t>REITER</a:t>
            </a:r>
            <a:r>
              <a:rPr lang="en-US" sz="2400" dirty="0"/>
              <a:t>, Dan. 1994. Learning, Realism and Alliances: The Weight of the Shadow of the Past. World Politics, Vol. 46, No. 4, 490.</a:t>
            </a:r>
          </a:p>
          <a:p>
            <a:pPr marL="457200" indent="-457200" algn="just">
              <a:buNone/>
            </a:pPr>
            <a:r>
              <a:rPr lang="en-US" sz="2400" dirty="0" smtClean="0"/>
              <a:t>SNYDER</a:t>
            </a:r>
            <a:r>
              <a:rPr lang="en-US" sz="2400" dirty="0"/>
              <a:t>, Craig. 1999. Regional Security Structures. In Craig Snyder (ed.): Contemporary Security and Strategy London: MacMillan </a:t>
            </a:r>
            <a:r>
              <a:rPr lang="en-US" sz="2400" dirty="0" smtClean="0"/>
              <a:t>Press</a:t>
            </a:r>
            <a:r>
              <a:rPr lang="cs-CZ" sz="2400" dirty="0" smtClean="0"/>
              <a:t>.</a:t>
            </a:r>
          </a:p>
          <a:p>
            <a:pPr marL="457200" indent="-457200" algn="just">
              <a:buNone/>
            </a:pPr>
            <a:r>
              <a:rPr lang="en-US" sz="2400" dirty="0" smtClean="0"/>
              <a:t>SJURSEN</a:t>
            </a:r>
            <a:r>
              <a:rPr lang="en-US" sz="2400" dirty="0"/>
              <a:t>, Helene. 2004. On the Identity of NATO. International Affairs. Vol. 80, No. 4, 693-697.</a:t>
            </a:r>
          </a:p>
          <a:p>
            <a:pPr marL="457200" indent="-457200" algn="just">
              <a:buNone/>
            </a:pPr>
            <a:r>
              <a:rPr lang="en-US" sz="2400" dirty="0" smtClean="0"/>
              <a:t>WALTZ</a:t>
            </a:r>
            <a:r>
              <a:rPr lang="en-US" sz="2400" dirty="0"/>
              <a:t>, Kenneth N. 2001. NATO’s Expansion: A Realist’s View. In </a:t>
            </a:r>
            <a:r>
              <a:rPr lang="en-US" sz="2400" dirty="0" err="1"/>
              <a:t>Rauchhaus</a:t>
            </a:r>
            <a:r>
              <a:rPr lang="en-US" sz="2400" dirty="0"/>
              <a:t>, Robert W. (ed.): Explaining NATO Enlargement, London: Frank Cass Publishers, 23 - 38.</a:t>
            </a:r>
          </a:p>
          <a:p>
            <a:pPr marL="457200" indent="-457200" algn="just">
              <a:buNone/>
            </a:pPr>
            <a:r>
              <a:rPr lang="en-US" sz="2400" dirty="0" smtClean="0"/>
              <a:t>WIJK</a:t>
            </a:r>
            <a:r>
              <a:rPr lang="en-US" sz="2400" dirty="0"/>
              <a:t>, Rob de. 1998. Towards a new political strategy for NATO. NATO Review, Vol. 9, No. 2, 14 - 18.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84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sz="3100" dirty="0" smtClean="0"/>
              <a:t>Trendy Adaptace NATO po SV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7776864" cy="568863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400" dirty="0" smtClean="0"/>
              <a:t>NATO prochází permanentním adaptačním procesem a jeho brzký zánik je málo pravděpodobný. </a:t>
            </a:r>
            <a:endParaRPr lang="en-GB" sz="2400" dirty="0" smtClean="0"/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Hlavní oblasti adaptace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Strategický koncept.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Členská základna. 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Instituce.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Vojenské struktury. </a:t>
            </a: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65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576064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Hlavní 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8172400" cy="561662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400" b="1" dirty="0" smtClean="0"/>
              <a:t>Hlavní teze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Severoatlantická aliance se netransformovala v organizaci kolektivní bezpečnosti.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NATO</a:t>
            </a:r>
            <a:r>
              <a:rPr lang="cs-CZ" sz="2400" dirty="0" smtClean="0"/>
              <a:t> zůstává nadále organizací kolektivní obrany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Podob kolektivní obrany je odlišná než v době studené války.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Rozšiřování NATO neohrozilo jeho soudržnost. 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sz="3100" b="1" dirty="0" smtClean="0"/>
              <a:t>NATO po skončení SV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68863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GB" sz="2400" i="1" dirty="0" smtClean="0"/>
              <a:t>Alliances </a:t>
            </a:r>
            <a:r>
              <a:rPr lang="en-GB" sz="2400" i="1" dirty="0"/>
              <a:t>are central to international relations because they are the primary foreign policy means by which states increase their security. </a:t>
            </a:r>
            <a:r>
              <a:rPr lang="en-GB" sz="2400" dirty="0" smtClean="0"/>
              <a:t>(Dan Reiter, 1994) </a:t>
            </a:r>
          </a:p>
          <a:p>
            <a:pPr marL="457200" indent="-457200">
              <a:buNone/>
            </a:pPr>
            <a:endParaRPr lang="en-GB" sz="2400" dirty="0" smtClean="0"/>
          </a:p>
          <a:p>
            <a:pPr marL="457200" indent="-457200">
              <a:buNone/>
            </a:pPr>
            <a:r>
              <a:rPr lang="cs-CZ" sz="2400" dirty="0" smtClean="0"/>
              <a:t>Po skončení studené války mnoho prominentních autorů předpokládalo pokles významu NATO případně jeho zánik.</a:t>
            </a:r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r>
              <a:rPr lang="en-US" sz="2400" dirty="0" smtClean="0"/>
              <a:t>Kenneth N. Waltz and John </a:t>
            </a:r>
            <a:r>
              <a:rPr lang="en-US" sz="2400" dirty="0" err="1" smtClean="0"/>
              <a:t>Mersheimer</a:t>
            </a:r>
            <a:r>
              <a:rPr lang="cs-CZ" sz="2400" dirty="0" smtClean="0"/>
              <a:t>.</a:t>
            </a:r>
            <a:endParaRPr lang="en-GB" sz="2400" dirty="0"/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Schopnost NATO přežít konec studené války je z hlediska empirie výjimečná událost.</a:t>
            </a:r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GB" sz="2400" dirty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0"/>
            <a:ext cx="8460432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Co je strategická koncepce NATO?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00042"/>
            <a:ext cx="8750206" cy="609731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None/>
            </a:pPr>
            <a:r>
              <a:rPr lang="cs-CZ" sz="2000" dirty="0" smtClean="0"/>
              <a:t>Strategický koncept NATO je vrcholnou politickou strategií, která interpretuje základní dokument Aliance Washingtonskou smlouvu. </a:t>
            </a:r>
            <a:endParaRPr lang="cs-CZ" sz="2000" dirty="0" smtClean="0"/>
          </a:p>
          <a:p>
            <a:pPr marL="457200" indent="-457200" algn="just">
              <a:buNone/>
            </a:pPr>
            <a:endParaRPr lang="cs-CZ" sz="2000" dirty="0" smtClean="0"/>
          </a:p>
          <a:p>
            <a:pPr marL="457200" indent="-457200" algn="just">
              <a:buNone/>
            </a:pPr>
            <a:r>
              <a:rPr lang="cs-CZ" sz="2000" dirty="0" smtClean="0"/>
              <a:t>Strategie </a:t>
            </a:r>
            <a:r>
              <a:rPr lang="cs-CZ" sz="2000" dirty="0" smtClean="0"/>
              <a:t>vymezuje základní mantinely fungování NATO ve střednědobém výhledu s ohledem na dobové úkoly a výzvy. </a:t>
            </a:r>
            <a:endParaRPr lang="cs-CZ" sz="2000" dirty="0" smtClean="0"/>
          </a:p>
          <a:p>
            <a:pPr marL="457200" indent="-457200" algn="just">
              <a:buNone/>
            </a:pPr>
            <a:endParaRPr lang="cs-CZ" sz="2000" dirty="0" smtClean="0"/>
          </a:p>
          <a:p>
            <a:pPr marL="457200" indent="-457200" algn="just">
              <a:buNone/>
            </a:pPr>
            <a:r>
              <a:rPr lang="cs-CZ" sz="2000" b="1" dirty="0" smtClean="0"/>
              <a:t>Tři </a:t>
            </a:r>
            <a:r>
              <a:rPr lang="cs-CZ" sz="2000" b="1" dirty="0" smtClean="0"/>
              <a:t>velké debaty o strategické koncepci po konci SV.</a:t>
            </a:r>
          </a:p>
          <a:p>
            <a:pPr marL="457200" indent="-457200" algn="just">
              <a:buNone/>
            </a:pPr>
            <a:endParaRPr lang="cs-CZ" sz="2000" dirty="0" smtClean="0"/>
          </a:p>
          <a:p>
            <a:pPr marL="457200" indent="-457200" algn="just">
              <a:buNone/>
            </a:pPr>
            <a:r>
              <a:rPr lang="cs-CZ" sz="2000" dirty="0" smtClean="0"/>
              <a:t>1991, 1999 a 2010</a:t>
            </a:r>
            <a:r>
              <a:rPr lang="cs-CZ" sz="2000" dirty="0" smtClean="0"/>
              <a:t>.</a:t>
            </a:r>
          </a:p>
          <a:p>
            <a:pPr marL="457200" indent="-457200" algn="just">
              <a:buNone/>
            </a:pPr>
            <a:endParaRPr lang="cs-CZ" sz="2000" dirty="0" smtClean="0"/>
          </a:p>
          <a:p>
            <a:pPr marL="457200" indent="-457200" algn="just">
              <a:buNone/>
            </a:pPr>
            <a:r>
              <a:rPr lang="cs-CZ" sz="2000" b="1" dirty="0" smtClean="0"/>
              <a:t>Funkce strategií</a:t>
            </a:r>
            <a:endParaRPr lang="cs-CZ" sz="2000" b="1" dirty="0" smtClean="0"/>
          </a:p>
          <a:p>
            <a:pPr algn="just"/>
            <a:r>
              <a:rPr lang="cs-CZ" sz="2000" dirty="0" smtClean="0"/>
              <a:t>dává </a:t>
            </a:r>
            <a:r>
              <a:rPr lang="cs-CZ" sz="2000" dirty="0" smtClean="0"/>
              <a:t>koherentní rámec pro rozhodování uvnitř Aliance a současně určuje </a:t>
            </a:r>
            <a:r>
              <a:rPr lang="cs-CZ" sz="2000" dirty="0" smtClean="0"/>
              <a:t>priority.</a:t>
            </a:r>
            <a:endParaRPr lang="cs-CZ" sz="2000" dirty="0" smtClean="0"/>
          </a:p>
          <a:p>
            <a:pPr algn="just"/>
            <a:r>
              <a:rPr lang="cs-CZ" sz="2000" dirty="0" smtClean="0"/>
              <a:t>strategická koncepce kodifikuje </a:t>
            </a:r>
            <a:r>
              <a:rPr lang="cs-CZ" sz="2000" dirty="0" smtClean="0"/>
              <a:t>rozhodnutí </a:t>
            </a:r>
            <a:r>
              <a:rPr lang="cs-CZ" sz="2000" dirty="0" smtClean="0"/>
              <a:t>a činnosti, které </a:t>
            </a:r>
            <a:r>
              <a:rPr lang="cs-CZ" sz="2000" dirty="0" smtClean="0"/>
              <a:t>NATO vykonává,.</a:t>
            </a:r>
            <a:endParaRPr lang="cs-CZ" sz="2000" dirty="0" smtClean="0"/>
          </a:p>
          <a:p>
            <a:pPr algn="just"/>
            <a:r>
              <a:rPr lang="cs-CZ" sz="2000" dirty="0" smtClean="0"/>
              <a:t>strategická koncepce je rovněž nástrojem komunikace, a to jednak s alianční veřejností, jíž vysvětluje důvody existence Aliance, dále s </a:t>
            </a:r>
            <a:r>
              <a:rPr lang="cs-CZ" sz="2000" dirty="0" smtClean="0"/>
              <a:t>aktuálními </a:t>
            </a:r>
            <a:r>
              <a:rPr lang="cs-CZ" sz="2000" dirty="0" smtClean="0"/>
              <a:t>i potencionálními oponenty, jimž dává jasně najevo, jaké jsou </a:t>
            </a:r>
            <a:r>
              <a:rPr lang="cs-CZ" sz="2000" dirty="0" smtClean="0"/>
              <a:t>zájmy</a:t>
            </a:r>
            <a:r>
              <a:rPr lang="cs-CZ" sz="2000" dirty="0" smtClean="0"/>
              <a:t>.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AutoNum type="arabicPeriod"/>
            </a:pPr>
            <a:endParaRPr lang="cs-CZ" sz="1800" dirty="0" smtClean="0"/>
          </a:p>
          <a:p>
            <a:pPr marL="457200" indent="-457200">
              <a:buAutoNum type="arabicPeriod"/>
            </a:pP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460432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sz="3100" dirty="0" smtClean="0"/>
              <a:t> Adaptace strategických koncepcí NATO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68863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dirty="0" smtClean="0"/>
              <a:t>Společné </a:t>
            </a:r>
            <a:r>
              <a:rPr lang="cs-CZ" sz="2000" dirty="0" smtClean="0"/>
              <a:t>rysy strategického </a:t>
            </a:r>
            <a:r>
              <a:rPr lang="cs-CZ" sz="2000" dirty="0" smtClean="0"/>
              <a:t>myšlení 1991</a:t>
            </a:r>
            <a:r>
              <a:rPr lang="cs-CZ" sz="2000" dirty="0" smtClean="0"/>
              <a:t>, 1999 a 2010.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Vyjádření závazku ke kolektivní obraně.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Důraz na transatlantickou vazbu.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Více sektorový přístup k bezpečnosti v intencích Kodaňské školy.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Percepce bezpečnostních hrozeb.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Spolupráce s ostatními mezinárodními organizacemi – EU a OSN.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Spolupráce s nečlenskými státy.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Důraz na roli NATO v krizovém managementu.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Politika otevřených </a:t>
            </a:r>
            <a:r>
              <a:rPr lang="cs-CZ" sz="2400" dirty="0" smtClean="0"/>
              <a:t>dveří.</a:t>
            </a:r>
            <a:endParaRPr lang="cs-CZ" sz="2400" dirty="0" smtClean="0"/>
          </a:p>
          <a:p>
            <a:pPr marL="457200" indent="-457200">
              <a:buAutoNum type="arabicPeriod"/>
            </a:pPr>
            <a:r>
              <a:rPr lang="cs-CZ" sz="2400" dirty="0" smtClean="0"/>
              <a:t>Důraz na regulaci zbrojení. </a:t>
            </a:r>
          </a:p>
          <a:p>
            <a:pPr marL="457200" indent="-457200">
              <a:buAutoNum type="arabicPeriod"/>
            </a:pPr>
            <a:endParaRPr lang="cs-CZ" sz="1800" dirty="0" smtClean="0"/>
          </a:p>
          <a:p>
            <a:pPr marL="457200" indent="-457200">
              <a:buAutoNum type="arabicPeriod"/>
            </a:pP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0"/>
            <a:ext cx="8460432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Strategická koncepce NATO 2010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00042"/>
            <a:ext cx="8964488" cy="635795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cs-CZ" sz="1800" dirty="0" smtClean="0"/>
              <a:t>Obecně se adaptace na nové podmínky se po přijetí koncepce řeší pomocí politické směrnice.</a:t>
            </a:r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b="1" dirty="0" smtClean="0"/>
              <a:t>Potřeba implementovat angažmá NATO v Afghánistánu a Iráku - politická směrnice na summitu NATO v Rize 2006.</a:t>
            </a:r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dirty="0" err="1" smtClean="0"/>
              <a:t>Jaap</a:t>
            </a:r>
            <a:r>
              <a:rPr lang="cs-CZ" sz="1800" dirty="0" smtClean="0"/>
              <a:t> </a:t>
            </a:r>
            <a:r>
              <a:rPr lang="cs-CZ" sz="1800" dirty="0" smtClean="0"/>
              <a:t>de </a:t>
            </a:r>
            <a:r>
              <a:rPr lang="cs-CZ" sz="1800" dirty="0" err="1" smtClean="0"/>
              <a:t>Hoop</a:t>
            </a:r>
            <a:r>
              <a:rPr lang="cs-CZ" sz="1800" dirty="0" smtClean="0"/>
              <a:t> </a:t>
            </a:r>
            <a:r>
              <a:rPr lang="cs-CZ" sz="1800" dirty="0" err="1" smtClean="0"/>
              <a:t>Scheffera</a:t>
            </a:r>
            <a:r>
              <a:rPr lang="cs-CZ" sz="1800" dirty="0" smtClean="0"/>
              <a:t> ve funkci generálního tajemníka </a:t>
            </a:r>
            <a:r>
              <a:rPr lang="cs-CZ" sz="1800" dirty="0" smtClean="0"/>
              <a:t>NATO od </a:t>
            </a:r>
            <a:r>
              <a:rPr lang="cs-CZ" sz="1800" dirty="0" smtClean="0"/>
              <a:t>poloviny roku 2009 nahradil bývalý dánský premiér </a:t>
            </a:r>
            <a:r>
              <a:rPr lang="cs-CZ" sz="1800" dirty="0" err="1" smtClean="0"/>
              <a:t>Anders</a:t>
            </a:r>
            <a:r>
              <a:rPr lang="cs-CZ" sz="1800" dirty="0" smtClean="0"/>
              <a:t> </a:t>
            </a:r>
            <a:r>
              <a:rPr lang="cs-CZ" sz="1800" dirty="0" err="1" smtClean="0"/>
              <a:t>Fogh</a:t>
            </a:r>
            <a:r>
              <a:rPr lang="cs-CZ" sz="1800" dirty="0" smtClean="0"/>
              <a:t> </a:t>
            </a:r>
            <a:r>
              <a:rPr lang="cs-CZ" sz="1800" dirty="0" err="1" smtClean="0"/>
              <a:t>Rasmussen</a:t>
            </a:r>
            <a:r>
              <a:rPr lang="cs-CZ" sz="1800" dirty="0" smtClean="0"/>
              <a:t>.</a:t>
            </a:r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b="1" dirty="0" smtClean="0"/>
              <a:t>Sestavil </a:t>
            </a:r>
            <a:r>
              <a:rPr lang="cs-CZ" sz="1800" b="1" dirty="0" smtClean="0"/>
              <a:t>skupinu dvanácti expertů pod vedením bývalé ministryně zahraničí USA </a:t>
            </a:r>
            <a:r>
              <a:rPr lang="cs-CZ" sz="1800" b="1" dirty="0" err="1" smtClean="0"/>
              <a:t>Madeleine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Albrightové</a:t>
            </a:r>
            <a:r>
              <a:rPr lang="cs-CZ" sz="1800" b="1" dirty="0" smtClean="0"/>
              <a:t>. </a:t>
            </a:r>
            <a:endParaRPr lang="cs-CZ" sz="1800" b="1" dirty="0" smtClean="0"/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dirty="0" smtClean="0"/>
              <a:t>Odborníky </a:t>
            </a:r>
            <a:r>
              <a:rPr lang="cs-CZ" sz="1800" dirty="0" smtClean="0"/>
              <a:t>ze zemí NATO rozdílné velikosti, </a:t>
            </a:r>
            <a:r>
              <a:rPr lang="cs-CZ" sz="1800" dirty="0" smtClean="0"/>
              <a:t>zastoupeny </a:t>
            </a:r>
            <a:r>
              <a:rPr lang="cs-CZ" sz="1800" dirty="0" smtClean="0"/>
              <a:t>nejen vlády států, </a:t>
            </a:r>
            <a:r>
              <a:rPr lang="cs-CZ" sz="1800" dirty="0" smtClean="0"/>
              <a:t>názory </a:t>
            </a:r>
            <a:r>
              <a:rPr lang="cs-CZ" sz="1800" dirty="0" smtClean="0"/>
              <a:t>soukromého sektoru, nevládních organizací, nebo akademických </a:t>
            </a:r>
            <a:r>
              <a:rPr lang="cs-CZ" sz="1800" dirty="0" smtClean="0"/>
              <a:t>institucí.</a:t>
            </a:r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dirty="0" smtClean="0"/>
              <a:t>Základním </a:t>
            </a:r>
            <a:r>
              <a:rPr lang="cs-CZ" sz="1800" dirty="0" smtClean="0"/>
              <a:t>principem práce skupiny byla otevřenost procesu přípravy dokumentu, která umožnila zahrnutí širokého spektra názorů.</a:t>
            </a:r>
          </a:p>
          <a:p>
            <a:pPr marL="457200" indent="-457200">
              <a:buNone/>
            </a:pPr>
            <a:r>
              <a:rPr lang="cs-CZ" sz="1800" dirty="0" smtClean="0"/>
              <a:t> </a:t>
            </a:r>
          </a:p>
          <a:p>
            <a:pPr marL="457200" indent="-457200">
              <a:buNone/>
            </a:pPr>
            <a:r>
              <a:rPr lang="cs-CZ" sz="1800" dirty="0" smtClean="0"/>
              <a:t>Závěrečná zpráva v dubnu 2010 – podklad pro debatu. </a:t>
            </a:r>
          </a:p>
          <a:p>
            <a:pPr marL="457200" indent="-457200">
              <a:buNone/>
            </a:pPr>
            <a:endParaRPr lang="cs-CZ" sz="1800" dirty="0" smtClean="0"/>
          </a:p>
          <a:p>
            <a:pPr marL="457200" indent="-457200">
              <a:buNone/>
            </a:pPr>
            <a:r>
              <a:rPr lang="cs-CZ" sz="1800" dirty="0" smtClean="0"/>
              <a:t>Koncepce NATO  2010 – </a:t>
            </a:r>
            <a:r>
              <a:rPr lang="cs-CZ" sz="1800" b="1" dirty="0" smtClean="0"/>
              <a:t>důraz na </a:t>
            </a:r>
            <a:r>
              <a:rPr lang="cs-CZ" sz="1800" b="1" dirty="0" err="1" smtClean="0"/>
              <a:t>c</a:t>
            </a:r>
            <a:r>
              <a:rPr lang="cs-CZ" sz="1800" b="1" dirty="0" err="1" smtClean="0"/>
              <a:t>risis</a:t>
            </a:r>
            <a:r>
              <a:rPr lang="cs-CZ" sz="1800" b="1" dirty="0" smtClean="0"/>
              <a:t> management ale i kolektivní obranu, civilně-vojenské operace, ochranu kyberprostoru či </a:t>
            </a:r>
            <a:r>
              <a:rPr lang="cs-CZ" sz="1800" b="1" dirty="0" err="1" smtClean="0"/>
              <a:t>protipirátské</a:t>
            </a:r>
            <a:r>
              <a:rPr lang="cs-CZ" sz="1800" b="1" dirty="0" smtClean="0"/>
              <a:t> mise.</a:t>
            </a:r>
            <a:endParaRPr lang="cs-CZ" sz="1800" b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Nové instituce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68863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dirty="0" smtClean="0"/>
              <a:t>Institucionální struktura byla doplněna o fóra pro spolupráci s nečlenskými státy.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en-US" sz="2000" dirty="0" smtClean="0"/>
              <a:t>1991 – NACC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1994 – </a:t>
            </a:r>
            <a:r>
              <a:rPr lang="en-US" sz="2000" dirty="0" err="1" smtClean="0"/>
              <a:t>PfP</a:t>
            </a: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1997 – Euro Atlantic Partnership Council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1997 – Permanent Joint Council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2002 – NATO Russia Council</a:t>
            </a:r>
          </a:p>
          <a:p>
            <a:pPr marL="457200" indent="-457200">
              <a:buNone/>
            </a:pPr>
            <a:r>
              <a:rPr lang="en-US" sz="2000" dirty="0" smtClean="0"/>
              <a:t> </a:t>
            </a:r>
          </a:p>
          <a:p>
            <a:pPr marL="457200" indent="-457200">
              <a:buAutoNum type="arabicPeriod"/>
            </a:pPr>
            <a:endParaRPr lang="cs-CZ" sz="1800" dirty="0" smtClean="0"/>
          </a:p>
          <a:p>
            <a:pPr marL="457200" indent="-457200">
              <a:buAutoNum type="arabicPeriod"/>
            </a:pP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50405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debata o Povaze NATO</a:t>
            </a:r>
            <a:endParaRPr lang="en-US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7848872" cy="5688632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cs-CZ" sz="2000" dirty="0" smtClean="0"/>
              <a:t>Velmi významná část debaty o adaptaci NATO.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NATO jako organizace kolektivní obrany versus jako organizace kolektivní bezpečnosti. 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Mnoho prominentních autorů razí tezi, že se NATO změnilo v organizaci kolektivní bezpečnosti. 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en-GB" sz="2000" dirty="0" smtClean="0"/>
              <a:t>Henry Kissinger</a:t>
            </a:r>
            <a:r>
              <a:rPr lang="cs-CZ" sz="2000" dirty="0" smtClean="0"/>
              <a:t>, </a:t>
            </a:r>
            <a:r>
              <a:rPr lang="en-GB" sz="2000" dirty="0" smtClean="0"/>
              <a:t>Richard E. Rupp</a:t>
            </a:r>
            <a:r>
              <a:rPr lang="cs-CZ" sz="2000" dirty="0" smtClean="0"/>
              <a:t>, </a:t>
            </a:r>
            <a:r>
              <a:rPr lang="en-GB" sz="2000" dirty="0" smtClean="0"/>
              <a:t>Joshua Stern </a:t>
            </a:r>
            <a:r>
              <a:rPr lang="cs-CZ" sz="2000" dirty="0" smtClean="0"/>
              <a:t> a v oslabené verzi i </a:t>
            </a:r>
            <a:r>
              <a:rPr lang="en-GB" sz="2000" dirty="0" smtClean="0"/>
              <a:t>David Yost </a:t>
            </a:r>
            <a:r>
              <a:rPr lang="cs-CZ" sz="2000" dirty="0" smtClean="0"/>
              <a:t> (nástroje kol. bezpečnosti).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Tato idea rezonuje i v byrokratických </a:t>
            </a:r>
            <a:r>
              <a:rPr lang="cs-CZ" sz="2000" dirty="0" err="1" smtClean="0"/>
              <a:t>sturkturách</a:t>
            </a:r>
            <a:r>
              <a:rPr lang="cs-CZ" sz="2000" dirty="0" smtClean="0"/>
              <a:t>  NATO.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Slabina debaty – nedostatečná nebo někdy přímo absentující operacionalizace konceptu kolektivní obrany a kolektivní bezpečnosti.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38FA-D39A-410E-B817-224E862F8F63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1312</TotalTime>
  <Words>1320</Words>
  <Application>Microsoft Office PowerPoint</Application>
  <PresentationFormat>Předvádění na obrazovce (4:3)</PresentationFormat>
  <Paragraphs>222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Adaptace NATO. Od kolektivní obrany ke kolektivní bezpečnosti? </vt:lpstr>
      <vt:lpstr>  Trendy Adaptace NATO po SV</vt:lpstr>
      <vt:lpstr>          Hlavní teze</vt:lpstr>
      <vt:lpstr>  NATO po skončení SV</vt:lpstr>
      <vt:lpstr>  Co je strategická koncepce NATO?</vt:lpstr>
      <vt:lpstr>   Adaptace strategických koncepcí NATO</vt:lpstr>
      <vt:lpstr>  Strategická koncepce NATO 2010</vt:lpstr>
      <vt:lpstr>  Nové instituce</vt:lpstr>
      <vt:lpstr>  debata o Povaze NATO</vt:lpstr>
      <vt:lpstr>  Koncept kolektivní obrany</vt:lpstr>
      <vt:lpstr>  Znaky kolektivní obrany</vt:lpstr>
      <vt:lpstr>   Kolektivní bezpečnost</vt:lpstr>
      <vt:lpstr>   znaky Kolektivní bezpečnosti</vt:lpstr>
      <vt:lpstr>  Kolektivní obrana versus bezpečnost</vt:lpstr>
      <vt:lpstr> Povaha členství v NATO</vt:lpstr>
      <vt:lpstr> Vnější orientace a řídící princip</vt:lpstr>
      <vt:lpstr>  Povaha NATO?</vt:lpstr>
      <vt:lpstr>  Literatura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NATO ADAPTATION. FROM COLLECTIVE DEFENCE TO COLLECTIVE SECURITY?</dc:title>
  <dc:creator>Zdenek Kriz</dc:creator>
  <cp:lastModifiedBy>PC</cp:lastModifiedBy>
  <cp:revision>44</cp:revision>
  <dcterms:created xsi:type="dcterms:W3CDTF">2014-09-01T12:19:59Z</dcterms:created>
  <dcterms:modified xsi:type="dcterms:W3CDTF">2020-03-20T06:11:05Z</dcterms:modified>
</cp:coreProperties>
</file>