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9564" autoAdjust="0"/>
    <p:restoredTop sz="94660"/>
  </p:normalViewPr>
  <p:slideViewPr>
    <p:cSldViewPr>
      <p:cViewPr varScale="1">
        <p:scale>
          <a:sx n="84" d="100"/>
          <a:sy n="84" d="100"/>
        </p:scale>
        <p:origin x="-72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4183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8178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769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713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853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611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7755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247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004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4791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1108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8E59-109C-41EC-8C77-E21112E6C764}" type="datetimeFigureOut">
              <a:rPr lang="cs-CZ" smtClean="0"/>
              <a:pPr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91F8A-201C-4132-A515-0622497A56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975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bth.com/international/2014/10/16/mikhail_gorbachev_i_am_against_all_walls_40673.html" TargetMode="External"/><Relationship Id="rId2" Type="http://schemas.openxmlformats.org/officeDocument/2006/relationships/hyperlink" Target="http://jackmatlock.com/2014/04/nato-expansion-was-there-a-promis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Rozšiřování </a:t>
            </a:r>
            <a:r>
              <a:rPr lang="cs-CZ" dirty="0"/>
              <a:t>N</a:t>
            </a:r>
            <a:r>
              <a:rPr lang="cs-CZ" dirty="0" smtClean="0"/>
              <a:t>ATO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Zdeněk Kříž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09199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376" y="-31452"/>
            <a:ext cx="8003232" cy="28803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Druhé kolo rozšíření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56580"/>
            <a:ext cx="8568952" cy="66014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 smtClean="0"/>
              <a:t>V </a:t>
            </a:r>
            <a:r>
              <a:rPr lang="cs-CZ" sz="1600" dirty="0"/>
              <a:t>rámci NATO vytvořil konsenzus, že budoucnost dalšího kola rozšiřování NATO závisí na schopnosti kandidátských států dostát stanoveným kritériím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Robert </a:t>
            </a:r>
            <a:r>
              <a:rPr lang="cs-CZ" sz="1600" dirty="0"/>
              <a:t>E. Hunter již v roce 1998 upozornil na rozdíly v preferencích kandidátských států jednotlivými členy NATO na základě geografické blízkosti. Zatímco státy na severu spíše preferovaly rozšíření o baltské země, středomořské země byly více nakloněny Slovinsku, Rumunsku a </a:t>
            </a:r>
            <a:r>
              <a:rPr lang="cs-CZ" sz="1600" dirty="0" smtClean="0"/>
              <a:t>Bulharsku. </a:t>
            </a:r>
            <a:r>
              <a:rPr lang="cs-CZ" sz="1600" b="1" dirty="0" smtClean="0"/>
              <a:t>Pražský </a:t>
            </a:r>
            <a:r>
              <a:rPr lang="cs-CZ" sz="1600" b="1" dirty="0"/>
              <a:t>summit roku 2002 otevřel proces druhého kola rozšiřování aliance a ponechal prostor pro </a:t>
            </a:r>
            <a:r>
              <a:rPr lang="cs-CZ" sz="1600" b="1" dirty="0" smtClean="0"/>
              <a:t>kola další. 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Severoatlantická aliance se na pozadí debaty o optimálních formách boje s mezinárodním terorismem a šíření zbraní hromadného ničení shodla na masivním rozšíření zahrnujícím Litvu, Lotyšsko, Estonsko, Slovensko, Slovinsko, Rumunsko a Bulharsko, které bylo také v roce 2004 zdárně zakončeno.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Členství Rumunska a Bulharska posílilo strategickou pozici NATO, zejména v souvislosti s jejími aktivitami na Balkáně, </a:t>
            </a:r>
            <a:r>
              <a:rPr lang="cs-CZ" sz="1600" dirty="0"/>
              <a:t>avšak členství baltských států se v současnosti z geostrategického hlediska potýká se stejnými problémy, na které bylo poukázáno v debatě o prvním kole rozšíření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Vojenský </a:t>
            </a:r>
            <a:r>
              <a:rPr lang="cs-CZ" sz="1600" b="1" dirty="0"/>
              <a:t>přínos nových členů pro NATO </a:t>
            </a:r>
            <a:r>
              <a:rPr lang="cs-CZ" sz="1600" b="1" dirty="0" smtClean="0"/>
              <a:t>nebyl </a:t>
            </a:r>
            <a:r>
              <a:rPr lang="cs-CZ" sz="1600" b="1" dirty="0"/>
              <a:t>sice nulový, avšak rozhodně ani ne impozantní. </a:t>
            </a:r>
            <a:r>
              <a:rPr lang="cs-CZ" sz="1600" dirty="0"/>
              <a:t>Severoatlantická aliance byla podobně jako v případě prvního kola rozšiřování použita jako nástroj demokratické transformace zemí v baltském regionu, střední Evropě a na Balkáně</a:t>
            </a:r>
            <a:r>
              <a:rPr lang="cs-CZ" sz="1600" dirty="0" smtClean="0"/>
              <a:t>. Zatím co motivace vstupujících států byla bezpečnostní – </a:t>
            </a:r>
            <a:r>
              <a:rPr lang="cs-CZ" sz="1600" b="1" dirty="0" smtClean="0"/>
              <a:t>rozpor!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Odpor Ruska! – podrobnosti příště.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3625773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25009"/>
            <a:ext cx="8003232" cy="423671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MAP a IAPAP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571480"/>
            <a:ext cx="3534092" cy="60978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 smtClean="0"/>
              <a:t>Tmavě modrá – členové NATO Světle modrá – MAP členové (B-H, </a:t>
            </a:r>
            <a:r>
              <a:rPr lang="cs-CZ" sz="1600" b="1" dirty="0" smtClean="0"/>
              <a:t>ČH,  Severní Makedonie od 2020 členem)</a:t>
            </a: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Zelená – intenzivní dialog</a:t>
            </a:r>
          </a:p>
          <a:p>
            <a:pPr marL="0" indent="0" algn="just">
              <a:buNone/>
            </a:pPr>
            <a:r>
              <a:rPr lang="cs-CZ" sz="1600" b="1" dirty="0" smtClean="0"/>
              <a:t>Žlutá – individuální akční plán partnerství</a:t>
            </a:r>
          </a:p>
          <a:p>
            <a:pPr marL="0" indent="0" algn="just">
              <a:buNone/>
            </a:pPr>
            <a:r>
              <a:rPr lang="cs-CZ" sz="1600" b="1" dirty="0" smtClean="0"/>
              <a:t>Oranžová – </a:t>
            </a:r>
            <a:r>
              <a:rPr lang="cs-CZ" sz="1600" b="1" dirty="0" err="1" smtClean="0"/>
              <a:t>PfP</a:t>
            </a: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Duben 1999 – </a:t>
            </a:r>
            <a:r>
              <a:rPr lang="cs-CZ" sz="1600" b="1" dirty="0"/>
              <a:t>MAP </a:t>
            </a:r>
            <a:r>
              <a:rPr lang="cs-CZ" sz="1600" dirty="0"/>
              <a:t>(</a:t>
            </a:r>
            <a:r>
              <a:rPr lang="cs-CZ" sz="1600" dirty="0" err="1"/>
              <a:t>Membership</a:t>
            </a:r>
            <a:r>
              <a:rPr lang="cs-CZ" sz="1600" dirty="0"/>
              <a:t> </a:t>
            </a:r>
            <a:r>
              <a:rPr lang="cs-CZ" sz="1600" dirty="0" err="1"/>
              <a:t>Action</a:t>
            </a:r>
            <a:r>
              <a:rPr lang="cs-CZ" sz="1600" dirty="0"/>
              <a:t> </a:t>
            </a:r>
            <a:r>
              <a:rPr lang="cs-CZ" sz="1600" dirty="0" err="1"/>
              <a:t>Plan</a:t>
            </a:r>
            <a:r>
              <a:rPr lang="cs-CZ" sz="1600" dirty="0"/>
              <a:t> </a:t>
            </a:r>
            <a:r>
              <a:rPr lang="cs-CZ" sz="1600" dirty="0" smtClean="0"/>
              <a:t>) – na bázi individuální programu jsou uchazečské státy připravovány na budoucí členství – fakticky posední krok před vyzváním ke vstupu! </a:t>
            </a:r>
          </a:p>
          <a:p>
            <a:pPr marL="0" indent="0" algn="just">
              <a:buNone/>
            </a:pPr>
            <a:r>
              <a:rPr lang="cs-CZ" sz="1600" b="1" dirty="0" smtClean="0"/>
              <a:t>Formálně – nejde o záruku vstupu!</a:t>
            </a:r>
          </a:p>
          <a:p>
            <a:pPr marL="0" indent="0" algn="just">
              <a:buNone/>
            </a:pPr>
            <a:r>
              <a:rPr lang="cs-CZ" sz="1600" dirty="0" smtClean="0"/>
              <a:t>V </a:t>
            </a:r>
            <a:r>
              <a:rPr lang="cs-CZ" sz="1600" dirty="0"/>
              <a:t>listopadu 2002 byly na pražském summitu zahájeny </a:t>
            </a:r>
            <a:r>
              <a:rPr lang="cs-CZ" sz="1600" b="1" dirty="0"/>
              <a:t>Individuální akční plány partnerství (IPAP)</a:t>
            </a:r>
            <a:r>
              <a:rPr lang="cs-CZ" sz="1600" dirty="0"/>
              <a:t> a je otevřen zemím, které mají politickou vůli a schopnosti prohloubit své vztahy s </a:t>
            </a:r>
            <a:r>
              <a:rPr lang="cs-CZ" sz="1600" dirty="0" smtClean="0"/>
              <a:t>NATO – </a:t>
            </a:r>
            <a:r>
              <a:rPr lang="cs-CZ" sz="1600" b="1" dirty="0" smtClean="0"/>
              <a:t>nemají v plánu usilovat o členství!</a:t>
            </a:r>
            <a:endParaRPr lang="cs-CZ" sz="1600" b="1" dirty="0"/>
          </a:p>
        </p:txBody>
      </p:sp>
      <p:pic>
        <p:nvPicPr>
          <p:cNvPr id="2050" name="Picture 2" descr="D:\37415\Pictures\NATO_relations_in_Europe_svg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7072" y="1357298"/>
            <a:ext cx="5266928" cy="399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67511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7859216" cy="36004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Slib o nerozšiřování NATO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60040"/>
            <a:ext cx="9036496" cy="63813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b="1" dirty="0" smtClean="0"/>
              <a:t>Rusko – NATO údajně </a:t>
            </a:r>
            <a:r>
              <a:rPr lang="cs-CZ" sz="1400" b="1" dirty="0"/>
              <a:t>slíbilo nerozšiřování NATO - </a:t>
            </a:r>
            <a:r>
              <a:rPr lang="cs-CZ" sz="1400" dirty="0" smtClean="0"/>
              <a:t>argument </a:t>
            </a:r>
            <a:r>
              <a:rPr lang="cs-CZ" sz="1400" dirty="0"/>
              <a:t>Vladimira Putina </a:t>
            </a:r>
            <a:r>
              <a:rPr lang="cs-CZ" sz="1400" dirty="0" smtClean="0"/>
              <a:t>v </a:t>
            </a:r>
            <a:r>
              <a:rPr lang="cs-CZ" sz="1400" dirty="0"/>
              <a:t>roce 2007, rok před ruským vpádem do Gruzie, země uvažující o vstupu do </a:t>
            </a:r>
            <a:r>
              <a:rPr lang="cs-CZ" sz="1400" dirty="0" smtClean="0"/>
              <a:t>Aliance a </a:t>
            </a:r>
            <a:r>
              <a:rPr lang="cs-CZ" sz="1400" dirty="0"/>
              <a:t>po anexi </a:t>
            </a:r>
            <a:r>
              <a:rPr lang="cs-CZ" sz="1400" dirty="0" smtClean="0"/>
              <a:t>Krymu. </a:t>
            </a:r>
          </a:p>
          <a:p>
            <a:pPr marL="0" indent="0" algn="just">
              <a:buNone/>
            </a:pPr>
            <a:endParaRPr lang="cs-CZ" sz="1400" b="1" dirty="0"/>
          </a:p>
          <a:p>
            <a:pPr marL="0" indent="0" algn="just">
              <a:buNone/>
            </a:pPr>
            <a:r>
              <a:rPr lang="cs-CZ" sz="1400" b="1" dirty="0" smtClean="0"/>
              <a:t>Historik </a:t>
            </a:r>
            <a:r>
              <a:rPr lang="cs-CZ" sz="1400" b="1" dirty="0"/>
              <a:t>Mark </a:t>
            </a:r>
            <a:r>
              <a:rPr lang="cs-CZ" sz="1400" b="1" dirty="0" err="1"/>
              <a:t>Kramer</a:t>
            </a:r>
            <a:r>
              <a:rPr lang="cs-CZ" sz="1400" b="1" dirty="0"/>
              <a:t> to tvrzení v roce 2009 označil za mýtus</a:t>
            </a:r>
            <a:r>
              <a:rPr lang="cs-CZ" sz="1400" dirty="0"/>
              <a:t> </a:t>
            </a:r>
            <a:r>
              <a:rPr lang="cs-CZ" sz="1400" dirty="0" smtClean="0"/>
              <a:t>(https</a:t>
            </a:r>
            <a:r>
              <a:rPr lang="cs-CZ" sz="1400" dirty="0"/>
              <a:t>://</a:t>
            </a:r>
            <a:r>
              <a:rPr lang="cs-CZ" sz="1400" dirty="0" smtClean="0"/>
              <a:t>www.csis.org/</a:t>
            </a:r>
            <a:r>
              <a:rPr lang="cs-CZ" sz="1400" dirty="0" err="1" smtClean="0"/>
              <a:t>analysis</a:t>
            </a:r>
            <a:r>
              <a:rPr lang="cs-CZ" sz="1400" dirty="0" smtClean="0"/>
              <a:t>/twq-myth-no-nato-enlargement-pledge-russia-spring-2009)</a:t>
            </a:r>
            <a:endParaRPr lang="cs-CZ" sz="1400" dirty="0"/>
          </a:p>
          <a:p>
            <a:pPr marL="0" indent="0" algn="just">
              <a:buNone/>
            </a:pPr>
            <a:endParaRPr lang="cs-CZ" sz="1400" b="1" dirty="0" smtClean="0"/>
          </a:p>
          <a:p>
            <a:pPr marL="0" indent="0" algn="just">
              <a:buNone/>
            </a:pPr>
            <a:r>
              <a:rPr lang="cs-CZ" sz="1400" b="1" dirty="0" smtClean="0"/>
              <a:t>Když </a:t>
            </a:r>
            <a:r>
              <a:rPr lang="cs-CZ" sz="1400" b="1" dirty="0"/>
              <a:t>padla Berlínská zeď a skončila studená válka, měli klíčoví západní politici - americký prezident George H. W. Bush, spolkový kancléř Helmut Kohl a ministři zahraničí USA, Británie a západního Německa James </a:t>
            </a:r>
            <a:r>
              <a:rPr lang="cs-CZ" sz="1400" b="1" dirty="0" err="1"/>
              <a:t>Baker</a:t>
            </a:r>
            <a:r>
              <a:rPr lang="cs-CZ" sz="1400" b="1" dirty="0"/>
              <a:t>, </a:t>
            </a:r>
            <a:r>
              <a:rPr lang="cs-CZ" sz="1400" b="1" dirty="0" err="1"/>
              <a:t>Douglas</a:t>
            </a:r>
            <a:r>
              <a:rPr lang="cs-CZ" sz="1400" b="1" dirty="0"/>
              <a:t> Hurd a Hans-Dietrich </a:t>
            </a:r>
            <a:r>
              <a:rPr lang="cs-CZ" sz="1400" b="1" dirty="0" err="1"/>
              <a:t>Genscher</a:t>
            </a:r>
            <a:r>
              <a:rPr lang="cs-CZ" sz="1400" b="1" dirty="0"/>
              <a:t> jasno v tom, že statické rozdělení Evropy je u </a:t>
            </a:r>
            <a:r>
              <a:rPr lang="cs-CZ" sz="1400" b="1" dirty="0" smtClean="0"/>
              <a:t>konce – začátek debaty o sjednocení Německa – únor 1990.</a:t>
            </a:r>
          </a:p>
          <a:p>
            <a:pPr marL="0" indent="0" algn="just">
              <a:buNone/>
            </a:pPr>
            <a:endParaRPr lang="cs-CZ" sz="1400" b="1" dirty="0"/>
          </a:p>
          <a:p>
            <a:pPr marL="0" indent="0" algn="just">
              <a:buNone/>
            </a:pPr>
            <a:r>
              <a:rPr lang="cs-CZ" sz="1400" b="1" dirty="0"/>
              <a:t>Výsledek – červen-září 1990 - </a:t>
            </a:r>
            <a:r>
              <a:rPr lang="cs-CZ" sz="1400" dirty="0"/>
              <a:t>Sověti dostanou čtyři roky času na stažení svých vojáků z východního Německa, dvanáct miliard německých marek „na konstrukci ubytovacích kapacit pro vojáky“, další tři miliardy bezúročného úvěru a záruku omezení sil NATO na území bývalé NDR (jen němečtí vojáci, žádné jaderné zbraně). </a:t>
            </a:r>
            <a:endParaRPr lang="cs-CZ" sz="1400" dirty="0" smtClean="0"/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dirty="0" smtClean="0"/>
              <a:t>Bývalý </a:t>
            </a:r>
            <a:r>
              <a:rPr lang="cs-CZ" sz="1400" dirty="0"/>
              <a:t>americký velvyslanec v Moskvě </a:t>
            </a:r>
            <a:r>
              <a:rPr lang="cs-CZ" sz="1400" dirty="0" err="1"/>
              <a:t>Matlock</a:t>
            </a:r>
            <a:r>
              <a:rPr lang="cs-CZ" sz="1400" dirty="0"/>
              <a:t> </a:t>
            </a:r>
            <a:r>
              <a:rPr lang="cs-CZ" sz="1400" dirty="0" smtClean="0"/>
              <a:t>uvádí, </a:t>
            </a:r>
            <a:r>
              <a:rPr lang="cs-CZ" sz="1400" dirty="0"/>
              <a:t>že veškerá jednání roku 1990 se vedla výhradně o statutu Německa, nikoliv střední a východní Evropy. </a:t>
            </a:r>
            <a:r>
              <a:rPr lang="cs-CZ" sz="1400" dirty="0" smtClean="0"/>
              <a:t>(</a:t>
            </a:r>
            <a:r>
              <a:rPr lang="cs-CZ" sz="1400" dirty="0" smtClean="0">
                <a:hlinkClick r:id="rId2"/>
              </a:rPr>
              <a:t>http</a:t>
            </a:r>
            <a:r>
              <a:rPr lang="cs-CZ" sz="1400" dirty="0">
                <a:hlinkClick r:id="rId2"/>
              </a:rPr>
              <a:t>://jackmatlock.com/2014/04/nato-</a:t>
            </a:r>
            <a:r>
              <a:rPr lang="cs-CZ" sz="1400" dirty="0" err="1">
                <a:hlinkClick r:id="rId2"/>
              </a:rPr>
              <a:t>expansion</a:t>
            </a:r>
            <a:r>
              <a:rPr lang="cs-CZ" sz="1400" dirty="0">
                <a:hlinkClick r:id="rId2"/>
              </a:rPr>
              <a:t>-</a:t>
            </a:r>
            <a:r>
              <a:rPr lang="cs-CZ" sz="1400" dirty="0" err="1">
                <a:hlinkClick r:id="rId2"/>
              </a:rPr>
              <a:t>was</a:t>
            </a:r>
            <a:r>
              <a:rPr lang="cs-CZ" sz="1400" dirty="0">
                <a:hlinkClick r:id="rId2"/>
              </a:rPr>
              <a:t>-</a:t>
            </a:r>
            <a:r>
              <a:rPr lang="cs-CZ" sz="1400" dirty="0" err="1">
                <a:hlinkClick r:id="rId2"/>
              </a:rPr>
              <a:t>there</a:t>
            </a:r>
            <a:r>
              <a:rPr lang="cs-CZ" sz="1400" dirty="0">
                <a:hlinkClick r:id="rId2"/>
              </a:rPr>
              <a:t>-a-</a:t>
            </a:r>
            <a:r>
              <a:rPr lang="cs-CZ" sz="1400" dirty="0" err="1">
                <a:hlinkClick r:id="rId2"/>
              </a:rPr>
              <a:t>promise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smtClean="0"/>
              <a:t>)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dirty="0"/>
              <a:t>Gorbačov - v roce 1990 se otázka rozšiřování NATO vůbec </a:t>
            </a:r>
            <a:r>
              <a:rPr lang="cs-CZ" sz="1400" dirty="0" smtClean="0"/>
              <a:t>neprojednávala</a:t>
            </a:r>
            <a:r>
              <a:rPr lang="cs-CZ" sz="1400" dirty="0"/>
              <a:t> </a:t>
            </a:r>
            <a:r>
              <a:rPr lang="cs-CZ" sz="1400" dirty="0" smtClean="0"/>
              <a:t>„Nepřišly </a:t>
            </a:r>
            <a:r>
              <a:rPr lang="cs-CZ" sz="1400" dirty="0"/>
              <a:t>s tím ani východoevropské země, ani západní lídři. Diskutovalo se ujištění, že se nebude rozšiřovat vojenská struktura Aliance a že žádné armády NATO (vyjma německé</a:t>
            </a:r>
            <a:r>
              <a:rPr lang="cs-CZ" sz="1400" dirty="0" smtClean="0"/>
              <a:t>,) </a:t>
            </a:r>
            <a:r>
              <a:rPr lang="cs-CZ" sz="1400" dirty="0"/>
              <a:t>po sjednocení nebudou rozmístěny na území tehdejší NDR. </a:t>
            </a:r>
            <a:endParaRPr lang="cs-CZ" sz="1400" dirty="0" smtClean="0"/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dirty="0" smtClean="0"/>
              <a:t>Výrok </a:t>
            </a:r>
            <a:r>
              <a:rPr lang="cs-CZ" sz="1400" dirty="0"/>
              <a:t>ministra zahraničí </a:t>
            </a:r>
            <a:r>
              <a:rPr lang="cs-CZ" sz="1400" dirty="0" smtClean="0"/>
              <a:t>J. </a:t>
            </a:r>
            <a:r>
              <a:rPr lang="cs-CZ" sz="1400" dirty="0" err="1" smtClean="0"/>
              <a:t>Bakera</a:t>
            </a:r>
            <a:r>
              <a:rPr lang="cs-CZ" sz="1400" dirty="0" smtClean="0"/>
              <a:t> </a:t>
            </a:r>
            <a:r>
              <a:rPr lang="cs-CZ" sz="1400" dirty="0"/>
              <a:t>o nerozšíření NATO ani o coul byl pronesen v tomto kontextu,“ odmítl výklad o nesplněném slibu. </a:t>
            </a:r>
            <a:r>
              <a:rPr lang="cs-CZ" sz="1400" dirty="0" smtClean="0"/>
              <a:t>(</a:t>
            </a:r>
            <a:r>
              <a:rPr lang="cs-CZ" sz="1400" dirty="0" smtClean="0">
                <a:hlinkClick r:id="rId3"/>
              </a:rPr>
              <a:t>http</a:t>
            </a:r>
            <a:r>
              <a:rPr lang="cs-CZ" sz="1400" dirty="0">
                <a:hlinkClick r:id="rId3"/>
              </a:rPr>
              <a:t>://</a:t>
            </a:r>
            <a:r>
              <a:rPr lang="cs-CZ" sz="1400" dirty="0" smtClean="0">
                <a:hlinkClick r:id="rId3"/>
              </a:rPr>
              <a:t>rbth.com/</a:t>
            </a:r>
            <a:r>
              <a:rPr lang="cs-CZ" sz="1400" dirty="0" err="1" smtClean="0">
                <a:hlinkClick r:id="rId3"/>
              </a:rPr>
              <a:t>international</a:t>
            </a:r>
            <a:r>
              <a:rPr lang="cs-CZ" sz="1400" dirty="0" smtClean="0">
                <a:hlinkClick r:id="rId3"/>
              </a:rPr>
              <a:t>/2014/10/16/mikhail_gorbachev_i_am_against_all_walls_40673.html</a:t>
            </a:r>
            <a:r>
              <a:rPr lang="cs-CZ" sz="1400" dirty="0" smtClean="0"/>
              <a:t>) </a:t>
            </a:r>
            <a:endParaRPr lang="cs-CZ" sz="1400" dirty="0"/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b="1" dirty="0" smtClean="0"/>
              <a:t>Říjen 1990 – sjednocení Německa, 1991 – rozpad VS a SSSR. </a:t>
            </a:r>
            <a:endParaRPr lang="cs-CZ" sz="1400" b="1" dirty="0"/>
          </a:p>
          <a:p>
            <a:pPr marL="0" indent="0" algn="just">
              <a:buNone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3168464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147248" cy="49006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Akademické argumenty proti rozšiřování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571480"/>
            <a:ext cx="8715436" cy="60978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 smtClean="0"/>
              <a:t>George </a:t>
            </a:r>
            <a:r>
              <a:rPr lang="cs-CZ" sz="1600" b="1" dirty="0"/>
              <a:t>F. </a:t>
            </a:r>
            <a:r>
              <a:rPr lang="cs-CZ" sz="1600" b="1" dirty="0" err="1" smtClean="0"/>
              <a:t>Kennan</a:t>
            </a:r>
            <a:r>
              <a:rPr lang="cs-CZ" sz="1600" b="1" dirty="0" smtClean="0"/>
              <a:t> </a:t>
            </a:r>
            <a:r>
              <a:rPr lang="cs-CZ" sz="1600" dirty="0"/>
              <a:t>vystupoval proti rozšíření Severoatlantické aliance a označoval tento krok za největší chybu americké zahraniční politiky od skončení studené války, protože se tím ohrozí kooperace s Ruskem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Kenneth N. Waltz </a:t>
            </a:r>
            <a:r>
              <a:rPr lang="cs-CZ" sz="1600" dirty="0"/>
              <a:t>se domníval, že důvody pro rozšíření NATO byly slabé. Dle jeho soudu rozšíření NATO vytvoří v Evropě nové dělicí linie, zhorší vztahy s Ruskem a přispěje ke sblížení Ruska a Číny. Politiku rozšiřování Waltz považoval za nerozumnou, protože vytvářela z Ruska (</a:t>
            </a:r>
            <a:r>
              <a:rPr lang="cs-CZ" sz="1600" dirty="0" err="1"/>
              <a:t>staro</a:t>
            </a:r>
            <a:r>
              <a:rPr lang="cs-CZ" sz="1600" dirty="0"/>
              <a:t>)nového nepřítele.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John </a:t>
            </a:r>
            <a:r>
              <a:rPr lang="cs-CZ" sz="1600" b="1" dirty="0" err="1"/>
              <a:t>Lewis</a:t>
            </a:r>
            <a:r>
              <a:rPr lang="cs-CZ" sz="1600" b="1" dirty="0"/>
              <a:t> </a:t>
            </a:r>
            <a:r>
              <a:rPr lang="cs-CZ" sz="1600" b="1" dirty="0" err="1"/>
              <a:t>Gaddis</a:t>
            </a:r>
            <a:r>
              <a:rPr lang="cs-CZ" sz="1600" b="1" dirty="0"/>
              <a:t> </a:t>
            </a:r>
            <a:r>
              <a:rPr lang="cs-CZ" sz="1600" dirty="0"/>
              <a:t>kritizoval Clintonovu administrativu za údajné preferování protiruské politiky, která je podobná Versailleskému míru po první světové válce vedoucímu k novému nepřátelství mezi Německem a ostatními evropskými mocnostmi, místo aby se poučila z výsledků Vídeňského kongresu po napoleonských válkách.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Tehdy </a:t>
            </a:r>
            <a:r>
              <a:rPr lang="cs-CZ" sz="1600" dirty="0"/>
              <a:t>byla poražená Francie zcela zapojena do systému mezinárodních vztahů. Rozšíření NATO dle jeho soudu mělo vést ke znepřátelení Ruska a posílení </a:t>
            </a:r>
            <a:r>
              <a:rPr lang="cs-CZ" sz="1600" dirty="0" err="1"/>
              <a:t>antizápadních</a:t>
            </a:r>
            <a:r>
              <a:rPr lang="cs-CZ" sz="1600" dirty="0"/>
              <a:t> sil v ruské společnosti.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err="1" smtClean="0"/>
              <a:t>Bruce</a:t>
            </a:r>
            <a:r>
              <a:rPr lang="cs-CZ" sz="1600" b="1" dirty="0" smtClean="0"/>
              <a:t> </a:t>
            </a:r>
            <a:r>
              <a:rPr lang="cs-CZ" sz="1600" b="1" dirty="0" err="1"/>
              <a:t>Russett</a:t>
            </a:r>
            <a:r>
              <a:rPr lang="cs-CZ" sz="1600" b="1" dirty="0"/>
              <a:t> a Allan C. </a:t>
            </a:r>
            <a:r>
              <a:rPr lang="cs-CZ" sz="1600" b="1" dirty="0" err="1"/>
              <a:t>Stam</a:t>
            </a:r>
            <a:r>
              <a:rPr lang="cs-CZ" sz="1600" b="1" dirty="0"/>
              <a:t> </a:t>
            </a:r>
            <a:r>
              <a:rPr lang="cs-CZ" sz="1600" dirty="0"/>
              <a:t>vyslovili tezi, že rozšiřování NATO nepovede pouze k obnovení nepřátelství s Ruskem, nýbrž může také podnítit Čínu k uzavření protizápadní aliance se svým severním sousedem. Aby se tomuto vývoji zabránilo, mělo by se členy NATO stát také Rusko s Čínou (až naplní kritéria členství), a dokonce i Japonsko.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Dle </a:t>
            </a:r>
            <a:r>
              <a:rPr lang="cs-CZ" sz="1600" b="1" dirty="0"/>
              <a:t>jejich soudu by se NATO mělo transformovat v celosvětovou bezpečnostní organizaci.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2066002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Rozšiřování – predikce a realita I.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61206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600" b="1" dirty="0" smtClean="0"/>
              <a:t>Ztráta koheze?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Dostupná </a:t>
            </a:r>
            <a:r>
              <a:rPr lang="cs-CZ" sz="1600" dirty="0"/>
              <a:t>empirická evidence může být stěží použita k podpoře názoru, že rozšíření NATO oslabilo akceschopnost této organizace. Rozpory uvnitř Severoatlantické aliance nebyly způsobeny kvalitativně odlišnou povahou „nových“ členů a spory při formování </a:t>
            </a:r>
            <a:r>
              <a:rPr lang="cs-CZ" sz="1600" dirty="0" err="1"/>
              <a:t>alinační</a:t>
            </a:r>
            <a:r>
              <a:rPr lang="cs-CZ" sz="1600" dirty="0"/>
              <a:t> politiky nebyly vedeny výlučně mezi „starými“ a „novými“ členy.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Debat </a:t>
            </a:r>
            <a:r>
              <a:rPr lang="cs-CZ" sz="1600" dirty="0"/>
              <a:t>o alianční politice v souvislosti s </a:t>
            </a:r>
            <a:r>
              <a:rPr lang="cs-CZ" sz="1600" dirty="0" smtClean="0"/>
              <a:t>krizí </a:t>
            </a:r>
            <a:r>
              <a:rPr lang="cs-CZ" sz="1600" dirty="0"/>
              <a:t>v </a:t>
            </a:r>
            <a:r>
              <a:rPr lang="cs-CZ" sz="1600" dirty="0" smtClean="0"/>
              <a:t>Kosovu (1999), </a:t>
            </a:r>
            <a:r>
              <a:rPr lang="cs-CZ" sz="1600" dirty="0"/>
              <a:t>válkou proti Iráku roku 2003, Lisabonskou strategickou koncepcí NATO a intervenci v Libyi roku </a:t>
            </a:r>
            <a:r>
              <a:rPr lang="cs-CZ" sz="1600" dirty="0" smtClean="0"/>
              <a:t>2011.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Kosovo 1999</a:t>
            </a:r>
          </a:p>
          <a:p>
            <a:pPr marL="0" indent="0" algn="just">
              <a:buNone/>
            </a:pPr>
            <a:r>
              <a:rPr lang="cs-CZ" sz="1600" b="1" dirty="0"/>
              <a:t>Postoj nových členů nebyl </a:t>
            </a:r>
            <a:r>
              <a:rPr lang="cs-CZ" sz="1600" b="1" dirty="0" smtClean="0"/>
              <a:t>jednotný – Maďarsko spíše proti zásahu, Polsko pro.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ČR – </a:t>
            </a:r>
            <a:r>
              <a:rPr lang="cs-CZ" sz="1600" b="1" dirty="0"/>
              <a:t>ambivalentní postoj </a:t>
            </a:r>
            <a:r>
              <a:rPr lang="cs-CZ" sz="1600" dirty="0"/>
              <a:t>- Tehdejší český premiér Miloš Zeman postupoval velmi obojace a pokrytecky. Navenek vyjádřil kritický odstup od alianční operace, což vzbudilo v NATO nevoli a rozčarování.  Ve skutečnosti ale již 20. března 1999 Česká republika vyslovila souhlas s leteckou operací a poskytla NATO </a:t>
            </a:r>
            <a:r>
              <a:rPr lang="cs-CZ" sz="1600" dirty="0" err="1"/>
              <a:t>plnnou</a:t>
            </a:r>
            <a:r>
              <a:rPr lang="cs-CZ" sz="1600" dirty="0"/>
              <a:t> součinnost. 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Rozladění </a:t>
            </a:r>
            <a:r>
              <a:rPr lang="cs-CZ" sz="1600" dirty="0"/>
              <a:t>mezi spojenci vzbudila Kavanova diplomatická iniciativa (připravovaná společně s Řeckem). Tento plán přepokládal zastavení leteckých útoků před tím, než Jugoslávie akceptuje podmínky NATO. 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Václav </a:t>
            </a:r>
            <a:r>
              <a:rPr lang="cs-CZ" sz="1600" dirty="0"/>
              <a:t>Havel se snažil pro politiku NATO otevřeně získat veřejnou podporu, přestože válku chápal jako krajní nástroj. 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Debata, které se v těchto státech vedla, se nijak podstatně nešila od debaty ve starých členských státech a řešila zejména otázku, zda je vhodné v dané situaci použít vojenskou sílu i bez mandátu RB OSN a zda tento krok skutečně může napomoci řešení </a:t>
            </a:r>
            <a:r>
              <a:rPr lang="cs-CZ" sz="1600" b="1" dirty="0" smtClean="0"/>
              <a:t>konfliktu</a:t>
            </a:r>
            <a:r>
              <a:rPr lang="cs-CZ" sz="1600" b="1" dirty="0"/>
              <a:t> </a:t>
            </a:r>
            <a:r>
              <a:rPr lang="cs-CZ" sz="1600" b="1" dirty="0" smtClean="0"/>
              <a:t>– „tradiční“ členové NATO řešili stejný problém!</a:t>
            </a:r>
            <a:endParaRPr lang="cs-CZ" sz="1600" b="1" dirty="0"/>
          </a:p>
          <a:p>
            <a:pPr marL="0" indent="0" algn="just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1536516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Rozšiřování – predikce a realita II.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 err="1" smtClean="0"/>
              <a:t>Iraqi</a:t>
            </a:r>
            <a:r>
              <a:rPr lang="cs-CZ" sz="1600" b="1" dirty="0" smtClean="0"/>
              <a:t> </a:t>
            </a:r>
            <a:r>
              <a:rPr lang="cs-CZ" sz="1600" b="1" dirty="0" err="1"/>
              <a:t>Freedom</a:t>
            </a:r>
            <a:r>
              <a:rPr lang="cs-CZ" sz="1600" b="1" dirty="0"/>
              <a:t> </a:t>
            </a:r>
            <a:r>
              <a:rPr lang="cs-CZ" sz="1600" b="1" dirty="0" smtClean="0"/>
              <a:t>2003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Nešlo o akci NATO, i když se o ní na půdě NATO diskutovalo! </a:t>
            </a:r>
            <a:r>
              <a:rPr lang="cs-CZ" sz="1600" b="1" dirty="0" smtClean="0"/>
              <a:t>Ani </a:t>
            </a:r>
            <a:r>
              <a:rPr lang="cs-CZ" sz="1600" b="1" dirty="0"/>
              <a:t>v tomto případě nelze vést dělící linii mezi „novými“ a „starými“ členy.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Do </a:t>
            </a:r>
            <a:r>
              <a:rPr lang="cs-CZ" sz="1600" dirty="0"/>
              <a:t>operace </a:t>
            </a:r>
            <a:r>
              <a:rPr lang="cs-CZ" sz="1600" dirty="0" err="1"/>
              <a:t>Iraqi</a:t>
            </a:r>
            <a:r>
              <a:rPr lang="cs-CZ" sz="1600" dirty="0"/>
              <a:t> </a:t>
            </a:r>
            <a:r>
              <a:rPr lang="cs-CZ" sz="1600" dirty="0" err="1"/>
              <a:t>Freedom</a:t>
            </a:r>
            <a:r>
              <a:rPr lang="cs-CZ" sz="1600" dirty="0"/>
              <a:t> z členů NATO aktivně přispěly tři země, USA, Velká Británie a Polsko. Proti americkému postupu vehementně protestovala především Francie a Německo, podporované dalšími menšími státy. 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Na </a:t>
            </a:r>
            <a:r>
              <a:rPr lang="cs-CZ" sz="1600" dirty="0"/>
              <a:t>pozadí této války se sice stal populární </a:t>
            </a:r>
            <a:r>
              <a:rPr lang="cs-CZ" sz="1600" b="1" dirty="0" err="1"/>
              <a:t>Rumsfeldův</a:t>
            </a:r>
            <a:r>
              <a:rPr lang="cs-CZ" sz="1600" b="1" dirty="0"/>
              <a:t> slogan o „</a:t>
            </a:r>
            <a:r>
              <a:rPr lang="cs-CZ" sz="1600" b="1" dirty="0" err="1"/>
              <a:t>new</a:t>
            </a:r>
            <a:r>
              <a:rPr lang="cs-CZ" sz="1600" b="1" dirty="0"/>
              <a:t> and </a:t>
            </a:r>
            <a:r>
              <a:rPr lang="cs-CZ" sz="1600" b="1" dirty="0" err="1"/>
              <a:t>old</a:t>
            </a:r>
            <a:r>
              <a:rPr lang="cs-CZ" sz="1600" b="1" dirty="0"/>
              <a:t> </a:t>
            </a:r>
            <a:r>
              <a:rPr lang="cs-CZ" sz="1600" b="1" dirty="0" err="1"/>
              <a:t>Europe</a:t>
            </a:r>
            <a:r>
              <a:rPr lang="cs-CZ" sz="1600" b="1" dirty="0"/>
              <a:t>“, který měl nezanedbatelný štěpící dopad. 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Avšak </a:t>
            </a:r>
            <a:r>
              <a:rPr lang="cs-CZ" sz="1600" dirty="0"/>
              <a:t>již z prostého výčtu států, které byly pro a proti invazi, jednoznačně vyplývá, že nešlo o štěpení „staří“ versus „noví“. </a:t>
            </a:r>
            <a:r>
              <a:rPr lang="cs-CZ" sz="1600" b="1" dirty="0"/>
              <a:t>Německo a Francie musely v tomto sporu čelit faktu, že americká politika našla podporu v Dánsku, Španělsku a Itálii.  </a:t>
            </a:r>
            <a:r>
              <a:rPr lang="cs-CZ" sz="1600" dirty="0"/>
              <a:t>Svědčí o tom i seznam signatářů takzvaného „dopisu osmi“.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Šlo </a:t>
            </a:r>
            <a:r>
              <a:rPr lang="cs-CZ" sz="1600" b="1" dirty="0"/>
              <a:t>spíše o dělící linii mezi „starými“ členy, kdy v k této konkrétní otázce někteří „noví“ členové jednoznačně podporovali </a:t>
            </a:r>
            <a:r>
              <a:rPr lang="cs-CZ" sz="1600" b="1" dirty="0" err="1"/>
              <a:t>prointervenční</a:t>
            </a:r>
            <a:r>
              <a:rPr lang="cs-CZ" sz="1600" b="1" dirty="0"/>
              <a:t> tábor (např. Polsko)  a jiní „noví“ členové (Česká republika a Maďarsko) si uchovávali zdrženlivý odstup </a:t>
            </a:r>
            <a:r>
              <a:rPr lang="cs-CZ" sz="1600" dirty="0"/>
              <a:t>a podíleli se až na </a:t>
            </a:r>
            <a:r>
              <a:rPr lang="cs-CZ" sz="1600" dirty="0" err="1"/>
              <a:t>postintervenční</a:t>
            </a:r>
            <a:r>
              <a:rPr lang="cs-CZ" sz="1600" dirty="0"/>
              <a:t> stabilizaci Iráku v souladu s mezinárodním právem a ve spolupráci jak s intervenujícími zeměmi, tak novými iráckými politickými autoritami. </a:t>
            </a:r>
          </a:p>
          <a:p>
            <a:pPr marL="0" indent="0" algn="just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349952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Rozšiřování – predikce a realita III.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 smtClean="0"/>
              <a:t>Strategická koncepce 2010</a:t>
            </a:r>
          </a:p>
          <a:p>
            <a:pPr marL="0" indent="0" algn="just">
              <a:buNone/>
            </a:pPr>
            <a:r>
              <a:rPr lang="cs-CZ" sz="1600" dirty="0"/>
              <a:t>Při debatě ukázaly jednoznačné priority „nových členů“, tedy důraz na teritoriální obranu a jistá zdrženlivost k vizi Aliance jako globálního policisty, avšak ani zde nešlo o štěpení (</a:t>
            </a:r>
            <a:r>
              <a:rPr lang="cs-CZ" sz="1600" dirty="0" err="1"/>
              <a:t>clevage</a:t>
            </a:r>
            <a:r>
              <a:rPr lang="cs-CZ" sz="1600" dirty="0"/>
              <a:t>) výlučně po linii „staří“ versus „noví“.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Středo </a:t>
            </a:r>
            <a:r>
              <a:rPr lang="cs-CZ" sz="1600" dirty="0"/>
              <a:t>a východoevropské státy hrály v těchto debatách aktivní a konstruktivní roli, část svých představ prosadily a část nikoli a byly připraveny činit kompromisy.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Jejich </a:t>
            </a:r>
            <a:r>
              <a:rPr lang="cs-CZ" sz="1600" dirty="0"/>
              <a:t>chování nijak nevybočovalo ze zvyklostí v rámci NATO a </a:t>
            </a:r>
            <a:r>
              <a:rPr lang="cs-CZ" sz="1600" dirty="0" err="1"/>
              <a:t>neohožovaly</a:t>
            </a:r>
            <a:r>
              <a:rPr lang="cs-CZ" sz="1600" dirty="0"/>
              <a:t> schopnost NATO učinit rozhodnutí. 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Libye 2011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SRN proti zásahu -  VB, Francie a USA pro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Noví členové mimo ale nejde o linii noví – staří!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Závěr</a:t>
            </a:r>
          </a:p>
          <a:p>
            <a:pPr marL="0" indent="0" algn="just">
              <a:buNone/>
            </a:pPr>
            <a:r>
              <a:rPr lang="cs-CZ" sz="1600" b="1" dirty="0" smtClean="0"/>
              <a:t>Predikce </a:t>
            </a:r>
            <a:r>
              <a:rPr lang="cs-CZ" sz="1600" b="1" dirty="0"/>
              <a:t>o ztrátě koheze NATO v důsledku rozšíření jen stěží najdou oporu v empirii,</a:t>
            </a:r>
          </a:p>
        </p:txBody>
      </p:sp>
    </p:spTree>
    <p:extLst>
      <p:ext uri="{BB962C8B-B14F-4D97-AF65-F5344CB8AC3E}">
        <p14:creationId xmlns:p14="http://schemas.microsoft.com/office/powerpoint/2010/main" xmlns="" val="3222617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Rozšiřování – predikce a realita IV.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 smtClean="0"/>
              <a:t>Oslabení kooperace v Evropě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dirty="0"/>
              <a:t>Rozšiřování NATO rozhodně nepřineslo oslabování spolupráce mezi zeměmi střední a východní Evropy, jak se mnozí kritici obávali.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Noví </a:t>
            </a:r>
            <a:r>
              <a:rPr lang="cs-CZ" sz="1600" b="1" dirty="0"/>
              <a:t>členové nechtěli NATO uzavřít. Stali se advokáty dalšího rozšiřování.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Vidina </a:t>
            </a:r>
            <a:r>
              <a:rPr lang="cs-CZ" sz="1600" dirty="0"/>
              <a:t>členství v NATO a </a:t>
            </a:r>
            <a:r>
              <a:rPr lang="cs-CZ" sz="1600" dirty="0" err="1"/>
              <a:t>kondicionalita</a:t>
            </a:r>
            <a:r>
              <a:rPr lang="cs-CZ" sz="1600" dirty="0"/>
              <a:t> rozšiřování byla dalším impulsem pro prohloubení již existující kooperace v regionu.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Polsko pokračovalo v upevňování strategického partnerství s Litvou a Ukrajinou, a přispívalo tím ke stabilitě v regionu.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Vstup Slovenska intenzivně podporovala Česká republika v rámci rozvíjení takzvané nadstandardní spolupráce. Maďarsko slíbilo podporovat slovenské integrační </a:t>
            </a:r>
            <a:r>
              <a:rPr lang="cs-CZ" sz="1600" dirty="0" err="1"/>
              <a:t>úsílí</a:t>
            </a:r>
            <a:r>
              <a:rPr lang="cs-CZ" sz="1600" dirty="0"/>
              <a:t> a vzájemné vztahy, ovlivněné </a:t>
            </a:r>
            <a:r>
              <a:rPr lang="cs-CZ" sz="1600" dirty="0" smtClean="0"/>
              <a:t>zejména </a:t>
            </a:r>
            <a:r>
              <a:rPr lang="cs-CZ" sz="1600" dirty="0"/>
              <a:t>problémem postavením maďarské menšiny na Slovensku, se velmi zlepšily.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/>
              <a:t>V neposlední řadě rozšíření NATO přispělo k reformě obranného sektoru v kandidátských státech.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Problém: Rusko – tam měli kritici do určité míry pravdu. Může za to rozšiřování? Příště!</a:t>
            </a:r>
            <a:endParaRPr lang="cs-CZ" sz="1600" b="1" dirty="0"/>
          </a:p>
          <a:p>
            <a:pPr marL="0" indent="0" algn="just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379049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2048"/>
            <a:ext cx="8208912" cy="56207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Rozšiřování NATO</a:t>
            </a:r>
            <a:endParaRPr lang="cs-CZ" sz="3200" b="1" dirty="0">
              <a:latin typeface="+mn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51520" y="594122"/>
            <a:ext cx="4534794" cy="60032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dirty="0" smtClean="0"/>
              <a:t>Rozšiřování NATO bylo ne samozřejmé!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b="1" dirty="0" smtClean="0"/>
              <a:t>Přesto </a:t>
            </a:r>
            <a:r>
              <a:rPr lang="cs-CZ" sz="1600" b="1" dirty="0" smtClean="0"/>
              <a:t>tři kola rozšiřování po roce 1990.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3.10</a:t>
            </a:r>
            <a:r>
              <a:rPr lang="cs-CZ" sz="1600" dirty="0"/>
              <a:t>. 1990 došlo ke sjednocení Německa, tudíž se </a:t>
            </a:r>
            <a:r>
              <a:rPr lang="cs-CZ" sz="1600" dirty="0" smtClean="0"/>
              <a:t>součástí NATO </a:t>
            </a:r>
            <a:r>
              <a:rPr lang="cs-CZ" sz="1600" dirty="0"/>
              <a:t>stala i bývalá </a:t>
            </a:r>
            <a:r>
              <a:rPr lang="cs-CZ" sz="1600" dirty="0" smtClean="0"/>
              <a:t>NDR – </a:t>
            </a:r>
            <a:r>
              <a:rPr lang="cs-CZ" sz="1600" b="1" dirty="0" smtClean="0"/>
              <a:t>nepočítá se jako samostatné kolo!</a:t>
            </a:r>
            <a:endParaRPr lang="cs-CZ" sz="1600" b="1" dirty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Březen </a:t>
            </a:r>
            <a:r>
              <a:rPr lang="cs-CZ" sz="1600" b="1" dirty="0"/>
              <a:t>1999 </a:t>
            </a:r>
            <a:r>
              <a:rPr lang="cs-CZ" sz="1600" dirty="0"/>
              <a:t>přistoupily Česká republika, Maďarsko a Polsko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Březen</a:t>
            </a:r>
            <a:r>
              <a:rPr lang="cs-CZ" sz="1600" b="1" dirty="0" smtClean="0"/>
              <a:t> </a:t>
            </a:r>
            <a:r>
              <a:rPr lang="cs-CZ" sz="1600" b="1" dirty="0"/>
              <a:t>2004 </a:t>
            </a:r>
            <a:r>
              <a:rPr lang="cs-CZ" sz="1600" dirty="0"/>
              <a:t>zatím největší rozšíření o 7 zemí v </a:t>
            </a:r>
            <a:r>
              <a:rPr lang="cs-CZ" sz="1600" dirty="0" smtClean="0"/>
              <a:t>jedné vlně</a:t>
            </a:r>
            <a:r>
              <a:rPr lang="cs-CZ" sz="1600" dirty="0"/>
              <a:t>: Bulharsko, Estonsko, Litva, </a:t>
            </a:r>
            <a:r>
              <a:rPr lang="cs-CZ" sz="1600" dirty="0" smtClean="0"/>
              <a:t>Lotyšsko, Rumunsko</a:t>
            </a:r>
            <a:r>
              <a:rPr lang="cs-CZ" sz="1600" dirty="0"/>
              <a:t>, Slovensko, Slovinsko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Duben </a:t>
            </a:r>
            <a:r>
              <a:rPr lang="cs-CZ" sz="1600" b="1" dirty="0" smtClean="0"/>
              <a:t>2009 </a:t>
            </a:r>
            <a:r>
              <a:rPr lang="cs-CZ" sz="1600" dirty="0"/>
              <a:t>k Alianci se připojila Albánie a Chorvatsko,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b="1" dirty="0" smtClean="0"/>
              <a:t>Černá </a:t>
            </a:r>
            <a:r>
              <a:rPr lang="cs-CZ" sz="1600" b="1" dirty="0" smtClean="0"/>
              <a:t>Hora vstoupila v roce 2017.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dirty="0" smtClean="0"/>
              <a:t>Řecko blokovalo </a:t>
            </a:r>
            <a:r>
              <a:rPr lang="cs-CZ" sz="1600" dirty="0"/>
              <a:t>vstup </a:t>
            </a:r>
            <a:r>
              <a:rPr lang="cs-CZ" sz="1600" dirty="0" smtClean="0"/>
              <a:t>Makedonie (spor o název).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b="1" dirty="0" smtClean="0"/>
              <a:t>Březen 2020 – Severní Makedonie – 30. člen NATO</a:t>
            </a:r>
            <a:endParaRPr lang="cs-CZ" sz="16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752" y="594122"/>
            <a:ext cx="4312888" cy="456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3960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7732" y="116632"/>
            <a:ext cx="8219256" cy="56207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Obecné argumenty pro a proti rozšiřování</a:t>
            </a:r>
            <a:endParaRPr lang="cs-CZ" sz="3200" b="1" dirty="0">
              <a:latin typeface="+mn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51520" y="836712"/>
            <a:ext cx="3960440" cy="5760640"/>
          </a:xfrm>
        </p:spPr>
        <p:txBody>
          <a:bodyPr>
            <a:noAutofit/>
          </a:bodyPr>
          <a:lstStyle/>
          <a:p>
            <a:r>
              <a:rPr lang="cs-CZ" sz="1800" dirty="0"/>
              <a:t>rozšíření o země východní Evropy pomohlo </a:t>
            </a:r>
            <a:r>
              <a:rPr lang="cs-CZ" sz="1800" dirty="0" smtClean="0"/>
              <a:t>tomuto regionu </a:t>
            </a:r>
            <a:r>
              <a:rPr lang="cs-CZ" sz="1800" dirty="0"/>
              <a:t>k rychlejší cestě ke stabilní demokracii, </a:t>
            </a:r>
            <a:r>
              <a:rPr lang="cs-CZ" sz="1800" dirty="0" smtClean="0"/>
              <a:t>zajištění bezpečnosti </a:t>
            </a:r>
            <a:r>
              <a:rPr lang="cs-CZ" sz="1800" dirty="0"/>
              <a:t>a k přijetí do Evropské unie</a:t>
            </a:r>
          </a:p>
          <a:p>
            <a:r>
              <a:rPr lang="cs-CZ" sz="1800" dirty="0" smtClean="0"/>
              <a:t>díky </a:t>
            </a:r>
            <a:r>
              <a:rPr lang="cs-CZ" sz="1800" dirty="0"/>
              <a:t>spolupráci s dalšími členskými zeměmi </a:t>
            </a:r>
            <a:r>
              <a:rPr lang="cs-CZ" sz="1800" dirty="0" smtClean="0"/>
              <a:t>dochází ke </a:t>
            </a:r>
            <a:r>
              <a:rPr lang="cs-CZ" sz="1800" dirty="0"/>
              <a:t>zlepšení schopností a vybavení ozbrojených </a:t>
            </a:r>
            <a:r>
              <a:rPr lang="cs-CZ" sz="1800" dirty="0" smtClean="0"/>
              <a:t>sil členských </a:t>
            </a:r>
            <a:r>
              <a:rPr lang="cs-CZ" sz="1800" dirty="0"/>
              <a:t>zemí</a:t>
            </a:r>
          </a:p>
          <a:p>
            <a:r>
              <a:rPr lang="cs-CZ" sz="1800" dirty="0" smtClean="0"/>
              <a:t>vstupem </a:t>
            </a:r>
            <a:r>
              <a:rPr lang="cs-CZ" sz="1800" dirty="0"/>
              <a:t>do NATO se i menší země stávají </a:t>
            </a:r>
            <a:r>
              <a:rPr lang="cs-CZ" sz="1800" dirty="0" smtClean="0"/>
              <a:t>světovými hráči</a:t>
            </a:r>
            <a:r>
              <a:rPr lang="cs-CZ" sz="1800" dirty="0"/>
              <a:t>, jejichž hlas je nutný k přijetí rozhodnutí</a:t>
            </a:r>
          </a:p>
          <a:p>
            <a:r>
              <a:rPr lang="cs-CZ" sz="1800" dirty="0" smtClean="0"/>
              <a:t>průzkumy </a:t>
            </a:r>
            <a:r>
              <a:rPr lang="cs-CZ" sz="1800" dirty="0"/>
              <a:t>v minulosti ukázaly, že obyvatelé </a:t>
            </a:r>
            <a:r>
              <a:rPr lang="cs-CZ" sz="1800" dirty="0" smtClean="0"/>
              <a:t>členských zemí </a:t>
            </a:r>
            <a:r>
              <a:rPr lang="cs-CZ" sz="1800" dirty="0"/>
              <a:t>jsou s rozšířením NATO spokojeni, bojí se </a:t>
            </a:r>
            <a:r>
              <a:rPr lang="cs-CZ" sz="1800" dirty="0" smtClean="0"/>
              <a:t>však reakce </a:t>
            </a:r>
            <a:r>
              <a:rPr lang="cs-CZ" sz="1800" dirty="0"/>
              <a:t>Ruska na další rozšiřování Aliance ve </a:t>
            </a:r>
            <a:r>
              <a:rPr lang="cs-CZ" sz="1800" dirty="0" smtClean="0"/>
              <a:t>východní Evropě</a:t>
            </a:r>
            <a:endParaRPr lang="cs-CZ" sz="1800" dirty="0"/>
          </a:p>
          <a:p>
            <a:r>
              <a:rPr lang="cs-CZ" sz="1800" dirty="0" smtClean="0"/>
              <a:t>čím </a:t>
            </a:r>
            <a:r>
              <a:rPr lang="cs-CZ" sz="1800" dirty="0"/>
              <a:t>více zemí bude v Alianci, tím menší je riziko </a:t>
            </a:r>
            <a:r>
              <a:rPr lang="cs-CZ" sz="1800" dirty="0" smtClean="0"/>
              <a:t>vzniku konfliktu </a:t>
            </a:r>
            <a:r>
              <a:rPr lang="cs-CZ" sz="1800" dirty="0"/>
              <a:t>(např. Řecko - Turecko)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644008" y="836712"/>
            <a:ext cx="4032448" cy="5688632"/>
          </a:xfrm>
        </p:spPr>
        <p:txBody>
          <a:bodyPr>
            <a:noAutofit/>
          </a:bodyPr>
          <a:lstStyle/>
          <a:p>
            <a:r>
              <a:rPr lang="cs-CZ" sz="1800" dirty="0"/>
              <a:t>proti rozšiřování NATO se staví například Rusko, </a:t>
            </a:r>
            <a:r>
              <a:rPr lang="cs-CZ" sz="1800" dirty="0" smtClean="0"/>
              <a:t>které již </a:t>
            </a:r>
            <a:r>
              <a:rPr lang="cs-CZ" sz="1800" dirty="0"/>
              <a:t>v případě několika zemí (Gruzie, Ukrajina) </a:t>
            </a:r>
            <a:r>
              <a:rPr lang="cs-CZ" sz="1800" dirty="0" smtClean="0"/>
              <a:t>vyjádřilo názor</a:t>
            </a:r>
            <a:r>
              <a:rPr lang="cs-CZ" sz="1800" dirty="0"/>
              <a:t>, že připojení těchto států není v souladu s </a:t>
            </a:r>
            <a:r>
              <a:rPr lang="cs-CZ" sz="1800" dirty="0" smtClean="0"/>
              <a:t>ruskými zájmy</a:t>
            </a:r>
            <a:endParaRPr lang="cs-CZ" sz="1800" dirty="0"/>
          </a:p>
          <a:p>
            <a:r>
              <a:rPr lang="cs-CZ" sz="1800" dirty="0" smtClean="0"/>
              <a:t>NATO </a:t>
            </a:r>
            <a:r>
              <a:rPr lang="cs-CZ" sz="1800" dirty="0"/>
              <a:t>vzniklo v dobách studené války jako </a:t>
            </a:r>
            <a:r>
              <a:rPr lang="cs-CZ" sz="1800" dirty="0" smtClean="0"/>
              <a:t>nástroj proti </a:t>
            </a:r>
            <a:r>
              <a:rPr lang="cs-CZ" sz="1800" dirty="0"/>
              <a:t>rozpínavé politice Sovětského svazu. Když </a:t>
            </a:r>
            <a:r>
              <a:rPr lang="cs-CZ" sz="1800" dirty="0" smtClean="0"/>
              <a:t>zanikl SSSR</a:t>
            </a:r>
            <a:r>
              <a:rPr lang="cs-CZ" sz="1800" dirty="0"/>
              <a:t>, tak rozšiřování, a potažmo celá Aliance, </a:t>
            </a:r>
            <a:r>
              <a:rPr lang="cs-CZ" sz="1800" dirty="0" smtClean="0"/>
              <a:t>nemá smysl</a:t>
            </a:r>
            <a:r>
              <a:rPr lang="cs-CZ" sz="1800" dirty="0"/>
              <a:t>, původní nepřítel zanikl</a:t>
            </a:r>
          </a:p>
          <a:p>
            <a:r>
              <a:rPr lang="cs-CZ" sz="1800" dirty="0" smtClean="0"/>
              <a:t>nárůst </a:t>
            </a:r>
            <a:r>
              <a:rPr lang="cs-CZ" sz="1800" dirty="0"/>
              <a:t>počtu členských států komplikuje </a:t>
            </a:r>
            <a:r>
              <a:rPr lang="cs-CZ" sz="1800" dirty="0" smtClean="0"/>
              <a:t>rozhodovací proces </a:t>
            </a:r>
            <a:r>
              <a:rPr lang="cs-CZ" sz="1800" dirty="0"/>
              <a:t>v rámci Aliance, který je založen na </a:t>
            </a:r>
            <a:r>
              <a:rPr lang="cs-CZ" sz="1800" dirty="0" smtClean="0"/>
              <a:t>principu konsenzu</a:t>
            </a:r>
            <a:r>
              <a:rPr lang="cs-CZ" sz="1800" dirty="0"/>
              <a:t>, kterého tak musí dosáhnout stále více zemí</a:t>
            </a:r>
          </a:p>
          <a:p>
            <a:r>
              <a:rPr lang="cs-CZ" sz="1800" dirty="0" smtClean="0"/>
              <a:t>obavy </a:t>
            </a:r>
            <a:r>
              <a:rPr lang="cs-CZ" sz="1800" dirty="0"/>
              <a:t>z povinnosti hostit na svém území „cizí“ </a:t>
            </a:r>
            <a:r>
              <a:rPr lang="cs-CZ" sz="1800" dirty="0" smtClean="0"/>
              <a:t>jednotky a </a:t>
            </a:r>
            <a:r>
              <a:rPr lang="cs-CZ" sz="1800" dirty="0"/>
              <a:t>základny</a:t>
            </a:r>
          </a:p>
          <a:p>
            <a:r>
              <a:rPr lang="cs-CZ" sz="1800" dirty="0" smtClean="0"/>
              <a:t>nutnost </a:t>
            </a:r>
            <a:r>
              <a:rPr lang="cs-CZ" sz="1800" dirty="0"/>
              <a:t>kupovat „jejich“ obranné výrobky</a:t>
            </a:r>
          </a:p>
        </p:txBody>
      </p:sp>
    </p:spTree>
    <p:extLst>
      <p:ext uri="{BB962C8B-B14F-4D97-AF65-F5344CB8AC3E}">
        <p14:creationId xmlns:p14="http://schemas.microsoft.com/office/powerpoint/2010/main" xmlns="" val="260655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648"/>
            <a:ext cx="7920880" cy="39801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Na cestě k rozšiřování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04664"/>
            <a:ext cx="8856984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 smtClean="0"/>
              <a:t>První kontakty mezi zeměmi NATO a Varšavské smlouvy byly navázány v rámci KBSE. </a:t>
            </a:r>
          </a:p>
          <a:p>
            <a:pPr marL="0" indent="0" algn="just">
              <a:buNone/>
            </a:pPr>
            <a:r>
              <a:rPr lang="cs-CZ" sz="1600" dirty="0" smtClean="0"/>
              <a:t>Mimořádný význam měla zejména Vídeňská jednání o snížení stavu ozbrojených sil, jež slibovala přinést a nakonec přinesla dobré výsledky. </a:t>
            </a:r>
          </a:p>
          <a:p>
            <a:pPr marL="0" indent="0" algn="just">
              <a:buNone/>
            </a:pPr>
            <a:r>
              <a:rPr lang="cs-CZ" sz="1600" b="1" dirty="0" smtClean="0"/>
              <a:t>Na setkání nejvyšších představitelů Aliance v Londýně v červenci 1990 nabídlo NATO vládám členských států Varšavské smlouvy navázání řádných diplomatických styků.</a:t>
            </a:r>
          </a:p>
          <a:p>
            <a:pPr marL="0" indent="0" algn="just">
              <a:buNone/>
            </a:pPr>
            <a:r>
              <a:rPr lang="cs-CZ" sz="1600" b="1" dirty="0" smtClean="0"/>
              <a:t>Oficiálně skončilo nepřátelství mezi oběma seskupeními  Pařížskou chartou pro novou Evropu, kterou podepsaly v listopadu 1990 všechny členské státy KBSE. </a:t>
            </a:r>
          </a:p>
          <a:p>
            <a:pPr marL="0" indent="0" algn="just">
              <a:buNone/>
            </a:pPr>
            <a:r>
              <a:rPr lang="cs-CZ" sz="1600" b="1" dirty="0" smtClean="0"/>
              <a:t>1991 – rozpad VS.</a:t>
            </a:r>
          </a:p>
          <a:p>
            <a:pPr marL="0" indent="0" algn="just">
              <a:buNone/>
            </a:pPr>
            <a:r>
              <a:rPr lang="cs-CZ" sz="1600" dirty="0" smtClean="0"/>
              <a:t>Římské deklaraci z listopadu 1991, která rozhodla o založení Severoatlantické rady pro spolupráci (</a:t>
            </a:r>
            <a:r>
              <a:rPr lang="cs-CZ" sz="1600" b="1" dirty="0" err="1" smtClean="0"/>
              <a:t>North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Atlantic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Cooperation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Council</a:t>
            </a:r>
            <a:r>
              <a:rPr lang="cs-CZ" sz="1600" b="1" dirty="0" smtClean="0"/>
              <a:t> – NACC) </a:t>
            </a:r>
            <a:r>
              <a:rPr lang="cs-CZ" sz="1600" dirty="0" smtClean="0"/>
              <a:t>jako fóra pro vzájemné konzultace. </a:t>
            </a:r>
          </a:p>
          <a:p>
            <a:pPr marL="0" indent="0" algn="just">
              <a:buNone/>
            </a:pPr>
            <a:r>
              <a:rPr lang="cs-CZ" sz="1600" dirty="0" smtClean="0"/>
              <a:t>NATO nemělo žádné plány na vlastní rozšíření! </a:t>
            </a:r>
            <a:r>
              <a:rPr lang="cs-CZ" sz="1600" b="1" dirty="0" smtClean="0"/>
              <a:t>Chtělo kooperaci s novými partnery!</a:t>
            </a:r>
          </a:p>
          <a:p>
            <a:pPr marL="0" indent="0" algn="just">
              <a:buNone/>
            </a:pPr>
            <a:r>
              <a:rPr lang="cs-CZ" sz="1600" dirty="0" smtClean="0"/>
              <a:t>Takto koncipovaná spolupráce se členskými státy Aliance se v průběhu let 1992 a 1993 setkala s úsilím některých států bývalého socialistického tábora směřujícím k jejich začlenění do NATO jako plnoprávných členů. </a:t>
            </a:r>
          </a:p>
          <a:p>
            <a:pPr marL="0" indent="0" algn="just">
              <a:buNone/>
            </a:pPr>
            <a:r>
              <a:rPr lang="cs-CZ" sz="1600" b="1" dirty="0" smtClean="0"/>
              <a:t>Mezi státy, které členství v NATO začaly považovat za cíl své zahraniční politiky patřilo Polsko, Maďarsko a Česká republika. </a:t>
            </a:r>
          </a:p>
          <a:p>
            <a:pPr marL="0" indent="0" algn="just">
              <a:buNone/>
            </a:pPr>
            <a:r>
              <a:rPr lang="cs-CZ" sz="1600" dirty="0"/>
              <a:t>Polsko již v roce 1990 odmítlo návrh Henryho </a:t>
            </a:r>
            <a:r>
              <a:rPr lang="cs-CZ" sz="1600" dirty="0" err="1"/>
              <a:t>Kissingera</a:t>
            </a:r>
            <a:r>
              <a:rPr lang="cs-CZ" sz="1600" dirty="0"/>
              <a:t> na vytvoření neutrální, nárazníkové zóny mezi NATO a SSSR s odůvodněním, že země v této </a:t>
            </a:r>
            <a:r>
              <a:rPr lang="cs-CZ" sz="1600" dirty="0" smtClean="0"/>
              <a:t>oblasti </a:t>
            </a:r>
            <a:r>
              <a:rPr lang="cs-CZ" sz="1600" dirty="0"/>
              <a:t>by se staly předmětem velmocenského soupeření.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Členství </a:t>
            </a:r>
            <a:r>
              <a:rPr lang="cs-CZ" sz="1600" dirty="0"/>
              <a:t>v </a:t>
            </a:r>
            <a:r>
              <a:rPr lang="cs-CZ" sz="1600" dirty="0" smtClean="0"/>
              <a:t>Severoatlantické </a:t>
            </a:r>
            <a:r>
              <a:rPr lang="cs-CZ" sz="1600" dirty="0"/>
              <a:t>alianci se pro Maďarsko stalo prioritou až v roce 1993.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/>
              <a:t>V České republice bylo rozhodnuto usilovat o vstup do Aliance v roce 1993 po vytvoření koaliční vlády ODS, ODA a </a:t>
            </a:r>
            <a:r>
              <a:rPr lang="cs-CZ" sz="1600" b="1" dirty="0" smtClean="0"/>
              <a:t>KDU-ČSL. 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388315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9348"/>
            <a:ext cx="8147248" cy="49006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Důvody kandidátů pro vstup do NATO a </a:t>
            </a:r>
            <a:r>
              <a:rPr lang="cs-CZ" sz="3200" b="1" dirty="0" err="1" smtClean="0">
                <a:latin typeface="+mn-lt"/>
              </a:rPr>
              <a:t>PfP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09414"/>
            <a:ext cx="8579296" cy="615994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600" b="1" dirty="0" smtClean="0"/>
              <a:t>1. Obava z </a:t>
            </a:r>
            <a:r>
              <a:rPr lang="cs-CZ" sz="1600" b="1" dirty="0"/>
              <a:t>absence bezpečnostních záruk </a:t>
            </a:r>
            <a:r>
              <a:rPr lang="cs-CZ" sz="1600" dirty="0"/>
              <a:t>od nadnárodní instituce tváří v tvář nejasnému politickému vývoji v Rusku a na Balkáně.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2. Členství </a:t>
            </a:r>
            <a:r>
              <a:rPr lang="cs-CZ" sz="1600" b="1" dirty="0"/>
              <a:t>v NATO </a:t>
            </a:r>
            <a:r>
              <a:rPr lang="cs-CZ" sz="1600" b="1" dirty="0" smtClean="0"/>
              <a:t>bylo (je) </a:t>
            </a:r>
            <a:r>
              <a:rPr lang="cs-CZ" sz="1600" b="1" dirty="0"/>
              <a:t>tranzitivními státy vnímáno jako symbol jejich integrace do západních politických struktur. </a:t>
            </a: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3. NATO - nástroj </a:t>
            </a:r>
            <a:r>
              <a:rPr lang="cs-CZ" sz="1600" b="1" dirty="0"/>
              <a:t>udržování transatlantické bezpečnostní vazby a zachování amerických garancí </a:t>
            </a:r>
            <a:r>
              <a:rPr lang="cs-CZ" sz="1600" dirty="0"/>
              <a:t>za bezpečnost starého kontinentu. Bez transatlantické bezpečnostní vazby by NATO pro tranzitivní </a:t>
            </a:r>
            <a:r>
              <a:rPr lang="cs-CZ" sz="1600" dirty="0" smtClean="0"/>
              <a:t>země </a:t>
            </a:r>
            <a:r>
              <a:rPr lang="cs-CZ" sz="1600" dirty="0"/>
              <a:t>ani zdaleka nebylo tak atraktivní.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/>
              <a:t>Tranzitivní státy se do určité míry ocitly v paradoxní </a:t>
            </a:r>
            <a:r>
              <a:rPr lang="cs-CZ" sz="1600" dirty="0" smtClean="0"/>
              <a:t>situaci - za </a:t>
            </a:r>
            <a:r>
              <a:rPr lang="cs-CZ" sz="1600" dirty="0"/>
              <a:t>jejich hlavní motivy ke vstupu lze považovat získání bezpečnostních garancí vůči agresi </a:t>
            </a:r>
            <a:r>
              <a:rPr lang="cs-CZ" sz="1600" dirty="0" smtClean="0"/>
              <a:t>zvenčí – ale </a:t>
            </a:r>
            <a:r>
              <a:rPr lang="cs-CZ" sz="1600" b="1" dirty="0" smtClean="0"/>
              <a:t>NATO se ve stejné době zásadně mění a navazovalo kooperaci s Ruskem (viz další přednáška).</a:t>
            </a:r>
            <a:endParaRPr lang="cs-CZ" sz="1600" b="1" dirty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Počátkem </a:t>
            </a:r>
            <a:r>
              <a:rPr lang="cs-CZ" sz="1600" b="1" dirty="0"/>
              <a:t>90. let </a:t>
            </a:r>
            <a:r>
              <a:rPr lang="cs-CZ" sz="1600" b="1" dirty="0" smtClean="0"/>
              <a:t>bylo </a:t>
            </a:r>
            <a:r>
              <a:rPr lang="cs-CZ" sz="1600" b="1" dirty="0"/>
              <a:t>rozšiřování NATO krajně nejistou </a:t>
            </a:r>
            <a:r>
              <a:rPr lang="cs-CZ" sz="1600" b="1" dirty="0" smtClean="0"/>
              <a:t>záležitostí!</a:t>
            </a:r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1994 – </a:t>
            </a:r>
            <a:r>
              <a:rPr lang="cs-CZ" sz="1600" b="1" dirty="0" err="1" smtClean="0"/>
              <a:t>PfP</a:t>
            </a:r>
            <a:r>
              <a:rPr lang="cs-CZ" sz="1600" b="1" dirty="0" smtClean="0"/>
              <a:t> – kompromis a zisk času pro NATO i kandidátské státy – Bill Clinton ideový tvůrce.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Cíle </a:t>
            </a:r>
            <a:r>
              <a:rPr lang="cs-CZ" sz="1600" b="1" dirty="0" err="1" smtClean="0"/>
              <a:t>PfP</a:t>
            </a:r>
            <a:endParaRPr lang="cs-CZ" sz="1600" b="1" dirty="0" smtClean="0"/>
          </a:p>
          <a:p>
            <a:pPr algn="just">
              <a:buAutoNum type="arabicPeriod"/>
            </a:pPr>
            <a:r>
              <a:rPr lang="cs-CZ" sz="1600" b="1" dirty="0" smtClean="0"/>
              <a:t>dosažení </a:t>
            </a:r>
            <a:r>
              <a:rPr lang="cs-CZ" sz="1600" b="1" dirty="0"/>
              <a:t>průhlednosti procesů obranného plánování, </a:t>
            </a:r>
            <a:endParaRPr lang="cs-CZ" sz="1600" b="1" dirty="0" smtClean="0"/>
          </a:p>
          <a:p>
            <a:pPr algn="just">
              <a:buAutoNum type="arabicPeriod"/>
            </a:pPr>
            <a:r>
              <a:rPr lang="cs-CZ" sz="1600" b="1" dirty="0" smtClean="0"/>
              <a:t>zajištění </a:t>
            </a:r>
            <a:r>
              <a:rPr lang="cs-CZ" sz="1600" b="1" dirty="0"/>
              <a:t>civilního řízení a demokratické kontroly ozbrojených sil, </a:t>
            </a:r>
            <a:endParaRPr lang="cs-CZ" sz="1600" b="1" dirty="0" smtClean="0"/>
          </a:p>
          <a:p>
            <a:pPr algn="just">
              <a:buAutoNum type="arabicPeriod"/>
            </a:pPr>
            <a:r>
              <a:rPr lang="cs-CZ" sz="1600" b="1" dirty="0" smtClean="0"/>
              <a:t>posilování </a:t>
            </a:r>
            <a:r>
              <a:rPr lang="cs-CZ" sz="1600" b="1" dirty="0"/>
              <a:t>schopnosti členských států přispět k mezinárodní bezpečnosti v operacích pod pravomocí OSN nebo KBSE a </a:t>
            </a:r>
            <a:endParaRPr lang="cs-CZ" sz="1600" b="1" dirty="0" smtClean="0"/>
          </a:p>
          <a:p>
            <a:pPr algn="just">
              <a:buAutoNum type="arabicPeriod"/>
            </a:pPr>
            <a:r>
              <a:rPr lang="cs-CZ" sz="1600" b="1" dirty="0" smtClean="0"/>
              <a:t>Rozvíjení </a:t>
            </a:r>
            <a:r>
              <a:rPr lang="cs-CZ" sz="1600" b="1" dirty="0"/>
              <a:t>schopností zúčastněných států spolupracovat se strukturami NATO.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b="1" dirty="0"/>
          </a:p>
          <a:p>
            <a:pPr marL="0" indent="0" algn="just">
              <a:buNone/>
            </a:pPr>
            <a:r>
              <a:rPr lang="cs-CZ" sz="1600" b="1" dirty="0" smtClean="0"/>
              <a:t>Žádné bezpečnostní garance!!!!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2758473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992888" cy="40466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První kolo rozšíření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b="1" dirty="0"/>
              <a:t>Robert E. Hunter -</a:t>
            </a:r>
            <a:r>
              <a:rPr lang="cs-CZ" sz="1600" b="1" dirty="0" smtClean="0"/>
              <a:t> </a:t>
            </a:r>
            <a:r>
              <a:rPr lang="cs-CZ" sz="1600" b="1" dirty="0"/>
              <a:t>rozšiřování NATO je především výrazem závazku USA pokračovat v angažmá při zajišťování evropské bezpečnosti</a:t>
            </a:r>
            <a:r>
              <a:rPr lang="cs-CZ" sz="1600" b="1" dirty="0" smtClean="0"/>
              <a:t>.</a:t>
            </a:r>
          </a:p>
          <a:p>
            <a:pPr marL="0" indent="0" algn="just">
              <a:buNone/>
            </a:pPr>
            <a:r>
              <a:rPr lang="cs-CZ" sz="1600" dirty="0" smtClean="0"/>
              <a:t>Proponenti v americké administrativě -  </a:t>
            </a:r>
            <a:r>
              <a:rPr lang="en-US" sz="1600" dirty="0"/>
              <a:t>James </a:t>
            </a:r>
            <a:r>
              <a:rPr lang="en-US" sz="1600" dirty="0" err="1"/>
              <a:t>Goldgeier</a:t>
            </a:r>
            <a:r>
              <a:rPr lang="en-US" sz="1600" dirty="0"/>
              <a:t>, Anthony Lake, Richard Holbrooke a Madeleine Albright.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/>
              <a:t>Hlavní odpor v USA proti rozšiřování Severoatlantické aliance, živený především vojenskostrategickými a geopolitickými argumenty, přicházel z vojenských kruhů, zejména z ministerstva obrany a Sboru náčelníků štábů.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Zlom – 1994</a:t>
            </a:r>
          </a:p>
          <a:p>
            <a:pPr marL="0" indent="0" algn="just">
              <a:buNone/>
            </a:pPr>
            <a:r>
              <a:rPr lang="cs-CZ" sz="1600" b="1" dirty="0" smtClean="0"/>
              <a:t>Těžké hledání konsensu v NATO!</a:t>
            </a:r>
          </a:p>
          <a:p>
            <a:pPr marL="0" indent="0" algn="just">
              <a:buNone/>
            </a:pPr>
            <a:r>
              <a:rPr lang="cs-CZ" sz="1600" b="1" dirty="0" smtClean="0"/>
              <a:t>Pro – USA, SRN a VB </a:t>
            </a:r>
          </a:p>
          <a:p>
            <a:pPr marL="0" indent="0" algn="just">
              <a:buNone/>
            </a:pPr>
            <a:r>
              <a:rPr lang="cs-CZ" sz="1600" b="1" dirty="0" smtClean="0"/>
              <a:t>Proti – původně Francie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Alternativy</a:t>
            </a:r>
          </a:p>
          <a:p>
            <a:pPr marL="0" indent="0" algn="just">
              <a:buNone/>
            </a:pPr>
            <a:r>
              <a:rPr lang="cs-CZ" sz="1600" b="1" dirty="0" smtClean="0"/>
              <a:t>1</a:t>
            </a:r>
            <a:r>
              <a:rPr lang="cs-CZ" sz="1600" b="1" dirty="0"/>
              <a:t>. První alternativou, </a:t>
            </a:r>
            <a:r>
              <a:rPr lang="cs-CZ" sz="1600" dirty="0"/>
              <a:t>preferovanou zejména Ruskem, bylo poskytnutí bezpečnostních garancí Ruskem a Severoatlantickou aliancí zemím ve střední a východní </a:t>
            </a:r>
            <a:r>
              <a:rPr lang="cs-CZ" sz="1600" dirty="0" smtClean="0"/>
              <a:t>Evropě – dostala je Ukrajina v roce 1994 na základě Budapešťského memoranda.</a:t>
            </a:r>
          </a:p>
          <a:p>
            <a:pPr marL="0" indent="0" algn="just">
              <a:buNone/>
            </a:pPr>
            <a:r>
              <a:rPr lang="cs-CZ" sz="1600" b="1" dirty="0"/>
              <a:t>2. </a:t>
            </a:r>
            <a:r>
              <a:rPr lang="cs-CZ" sz="1600" b="1" dirty="0" smtClean="0"/>
              <a:t>Druhá alternativa </a:t>
            </a:r>
            <a:r>
              <a:rPr lang="cs-CZ" sz="1600" dirty="0" smtClean="0"/>
              <a:t>- vybudování </a:t>
            </a:r>
            <a:r>
              <a:rPr lang="cs-CZ" sz="1600" dirty="0" err="1"/>
              <a:t>subregionálního</a:t>
            </a:r>
            <a:r>
              <a:rPr lang="cs-CZ" sz="1600" dirty="0"/>
              <a:t> bezpečnostního systému založeného například na Visegrádské </a:t>
            </a:r>
            <a:r>
              <a:rPr lang="cs-CZ" sz="1600" dirty="0" smtClean="0"/>
              <a:t>skupině</a:t>
            </a:r>
            <a:r>
              <a:rPr lang="cs-CZ" sz="1600" dirty="0"/>
              <a:t> </a:t>
            </a:r>
            <a:r>
              <a:rPr lang="cs-CZ" sz="1600" dirty="0" smtClean="0"/>
              <a:t>– ekonomicky a vojensky nereálná!</a:t>
            </a:r>
          </a:p>
          <a:p>
            <a:pPr marL="0" indent="0" algn="just">
              <a:buNone/>
            </a:pPr>
            <a:r>
              <a:rPr lang="cs-CZ" sz="1600" dirty="0"/>
              <a:t>3. </a:t>
            </a:r>
            <a:r>
              <a:rPr lang="cs-CZ" sz="1600" b="1" dirty="0"/>
              <a:t>Třetí variantou, taktéž podporovanou Ruskem</a:t>
            </a:r>
            <a:r>
              <a:rPr lang="cs-CZ" sz="1600" dirty="0"/>
              <a:t>, mohlo být vybudování panevropské bezpečnostní organizace na bázi OBSE. </a:t>
            </a:r>
          </a:p>
        </p:txBody>
      </p:sp>
    </p:spTree>
    <p:extLst>
      <p:ext uri="{BB962C8B-B14F-4D97-AF65-F5344CB8AC3E}">
        <p14:creationId xmlns:p14="http://schemas.microsoft.com/office/powerpoint/2010/main" xmlns="" val="3547472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04"/>
            <a:ext cx="8147248" cy="49006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Studie NATO o rozšíření - 1995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603468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600" b="1" dirty="0" smtClean="0"/>
              <a:t>Rozšíření ano a o státy, které naplní požadavky – </a:t>
            </a:r>
            <a:r>
              <a:rPr lang="cs-CZ" sz="1600" b="1" dirty="0" err="1" smtClean="0"/>
              <a:t>kondicionalita</a:t>
            </a:r>
            <a:r>
              <a:rPr lang="cs-CZ" sz="1600" b="1" dirty="0" smtClean="0"/>
              <a:t> rozšíření!</a:t>
            </a:r>
          </a:p>
          <a:p>
            <a:pPr algn="just">
              <a:buAutoNum type="arabicPeriod"/>
            </a:pPr>
            <a:r>
              <a:rPr lang="cs-CZ" sz="1600" dirty="0" smtClean="0"/>
              <a:t>vybudování </a:t>
            </a:r>
            <a:r>
              <a:rPr lang="cs-CZ" sz="1600" dirty="0"/>
              <a:t>stabilního demokratického politického systému, který bude naplňovat ty společně sdílené hodnoty, ke kterým se Aliance hlásí,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zajištění </a:t>
            </a:r>
            <a:r>
              <a:rPr lang="cs-CZ" sz="1600" dirty="0"/>
              <a:t>civilního řízení a demokratické kontroly armády,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ochotu </a:t>
            </a:r>
            <a:r>
              <a:rPr lang="cs-CZ" sz="1600" dirty="0"/>
              <a:t>obyvatelstva hájit společně sdílené hodnoty a jeho podporu pro začlenění země do Aliance,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kladný </a:t>
            </a:r>
            <a:r>
              <a:rPr lang="cs-CZ" sz="1600" dirty="0"/>
              <a:t>vztah obyvatel příslušné země k vlastní armádě,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schopnost </a:t>
            </a:r>
            <a:r>
              <a:rPr lang="cs-CZ" sz="1600" dirty="0"/>
              <a:t>země zajistit si jistou míru bezpečnosti vlastními prostředky a přispívat k posilování mezinárodní bezpečnosti,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zajištění </a:t>
            </a:r>
            <a:r>
              <a:rPr lang="cs-CZ" sz="1600" dirty="0"/>
              <a:t>schopnosti spolupráce nových členů se strukturami Aliance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vyřešení </a:t>
            </a:r>
            <a:r>
              <a:rPr lang="cs-CZ" sz="1600" dirty="0"/>
              <a:t>všech neshod se sousedy a posilování integračních tendencí.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Rozšíření neproběhlo a neprobíhá proto, aby dosavadní členové zlepšili svoji strategickou pozici (například vůči Rusku).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Daniel </a:t>
            </a:r>
            <a:r>
              <a:rPr lang="cs-CZ" sz="1600" dirty="0"/>
              <a:t>N. Nelson a Sean </a:t>
            </a:r>
            <a:r>
              <a:rPr lang="cs-CZ" sz="1600" dirty="0" err="1"/>
              <a:t>Kay</a:t>
            </a:r>
            <a:r>
              <a:rPr lang="cs-CZ" sz="1600" dirty="0"/>
              <a:t> při komparaci s předešlým rozšiřováním Severoatlantické aliance dospěli k závěru, že </a:t>
            </a:r>
            <a:r>
              <a:rPr lang="cs-CZ" sz="1600" b="1" dirty="0"/>
              <a:t>vojenská a strategická kritéria hrála u kandidátských států tentokrát mnohem menší roli než v období studené války.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NATO jako bezpečnostní společenství v intencích K. </a:t>
            </a:r>
            <a:r>
              <a:rPr lang="cs-CZ" sz="1600" b="1" dirty="0" err="1" smtClean="0"/>
              <a:t>Deutsche</a:t>
            </a:r>
            <a:r>
              <a:rPr lang="cs-CZ" sz="1600" b="1" dirty="0" smtClean="0"/>
              <a:t>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 smtClean="0"/>
              <a:t>Vojenský přínos </a:t>
            </a:r>
            <a:r>
              <a:rPr lang="cs-CZ" sz="1600" b="1" dirty="0"/>
              <a:t>nových členů po prvním kole rozšíření v roce 1999 nebyl ve vojenské oblasti nikterak </a:t>
            </a:r>
            <a:r>
              <a:rPr lang="cs-CZ" sz="1600" b="1" dirty="0" smtClean="0"/>
              <a:t>markantní – platí i pro další kola rozšíření!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385686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75240" cy="28803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Strategické argumenty proti rozšiřování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507288" cy="61926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600" b="1" dirty="0" smtClean="0"/>
              <a:t>Kritika z NATO</a:t>
            </a:r>
          </a:p>
          <a:p>
            <a:pPr marL="0" indent="0" algn="just">
              <a:buNone/>
            </a:pPr>
            <a:r>
              <a:rPr lang="cs-CZ" sz="1600" dirty="0" smtClean="0"/>
              <a:t>1. Přehlížení </a:t>
            </a:r>
            <a:r>
              <a:rPr lang="cs-CZ" sz="1600" dirty="0"/>
              <a:t>geopolitických a strategických souvislostí a kvůli vnímání tohoto procesu primárně jako prostředku šíření demokratických hodnot. </a:t>
            </a:r>
            <a:r>
              <a:rPr lang="cs-CZ" sz="1600" dirty="0" smtClean="0"/>
              <a:t>Ohrožoval </a:t>
            </a:r>
            <a:r>
              <a:rPr lang="cs-CZ" sz="1600" dirty="0"/>
              <a:t>budoucnost NATO jako vojenské aliance. </a:t>
            </a:r>
          </a:p>
          <a:p>
            <a:pPr marL="0" indent="0" algn="just">
              <a:buNone/>
            </a:pPr>
            <a:r>
              <a:rPr lang="cs-CZ" sz="1600" dirty="0" smtClean="0"/>
              <a:t>2. Absence geostrategického uvažování.</a:t>
            </a:r>
            <a:endParaRPr lang="cs-CZ" sz="1600" dirty="0"/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Nejzávažnější </a:t>
            </a:r>
            <a:r>
              <a:rPr lang="cs-CZ" sz="1600" b="1" dirty="0"/>
              <a:t>slabinou prvního kola rozšiřování NATO bylo přijetí Maďarska bez Slovenska </a:t>
            </a:r>
            <a:r>
              <a:rPr lang="cs-CZ" sz="1600" dirty="0"/>
              <a:t>nebo alespoň Slovinska, protože Maďarsko tím bylo od ostatních členských států odříznuto a zůstalo bez pozemního spojení se spojenci.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Pokud by rozšiřování NATO skutečně bylo podněcováno primárně úvahami strategické a geopolitické povahy zaměřenými na získání jednostranné výhody vůči Rusku, muselo by první kolo rozšiřování mít jinou podobu. Severoatlantická aliance by se měla rozšířit jak o tři státy střední Evropy, tak o Slovinsko, Rumunsko, Bulharsko.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Aliance </a:t>
            </a:r>
            <a:r>
              <a:rPr lang="cs-CZ" sz="1600" b="1" dirty="0"/>
              <a:t>by v tomto případě také měla vyvíjet tlak na vstup Ukrajiny. </a:t>
            </a:r>
            <a:endParaRPr lang="cs-CZ" sz="1600" b="1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Celý </a:t>
            </a:r>
            <a:r>
              <a:rPr lang="cs-CZ" sz="1600" dirty="0"/>
              <a:t>tento proces by měl být doprovázen důrazným trváním na plnění vojenských kritérií, zejména v oblasti interoperability kandidátských států. Rozšíření namířené proti Rusku by mělo předpokládat rychlou a nákladnou modernizaci vojenské infrastruktury nových členů, výrazné navýšení jejich obranných výdajů a v neposlední řadě i dislokaci aliančních vojsk na jejich území, včetně rozmístění zbraní hromadného ničení a jejich nosičů.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V </a:t>
            </a:r>
            <a:r>
              <a:rPr lang="cs-CZ" sz="1600" dirty="0"/>
              <a:t>úvahu by přicházelo i </a:t>
            </a:r>
            <a:r>
              <a:rPr lang="cs-CZ" sz="1600" b="1" dirty="0"/>
              <a:t>vypovězení Smlouvy o konvenčních ozbrojených silách v Evropě (SKOS). 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Nic z toho se nestalo – rozšíření nebylo namířeno proti Rusku!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xmlns="" val="1616823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147248" cy="49006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+mn-lt"/>
              </a:rPr>
              <a:t>1997 – summit v Madridu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90066"/>
            <a:ext cx="8784976" cy="625130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600" b="1" dirty="0" smtClean="0"/>
              <a:t>8 klíčových kroků</a:t>
            </a:r>
          </a:p>
          <a:p>
            <a:pPr algn="just">
              <a:buAutoNum type="arabicPeriod"/>
            </a:pPr>
            <a:r>
              <a:rPr lang="cs-CZ" sz="1600" dirty="0" smtClean="0"/>
              <a:t>vyzvání </a:t>
            </a:r>
            <a:r>
              <a:rPr lang="cs-CZ" sz="1600" dirty="0"/>
              <a:t>Polska, Maďarska a České republiky ke vstupu do </a:t>
            </a:r>
            <a:r>
              <a:rPr lang="cs-CZ" sz="1600" dirty="0" smtClean="0"/>
              <a:t>NATO</a:t>
            </a:r>
          </a:p>
          <a:p>
            <a:pPr algn="just">
              <a:buAutoNum type="arabicPeriod"/>
            </a:pPr>
            <a:r>
              <a:rPr lang="cs-CZ" sz="1600" dirty="0" smtClean="0"/>
              <a:t>rozhodnutí </a:t>
            </a:r>
            <a:r>
              <a:rPr lang="cs-CZ" sz="1600" dirty="0"/>
              <a:t>o politice otevřených dveří pro další státy,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posílení </a:t>
            </a:r>
            <a:r>
              <a:rPr lang="cs-CZ" sz="1600" dirty="0" err="1"/>
              <a:t>PfP</a:t>
            </a:r>
            <a:r>
              <a:rPr lang="cs-CZ" sz="1600" dirty="0"/>
              <a:t>,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ustavení </a:t>
            </a:r>
            <a:r>
              <a:rPr lang="cs-CZ" sz="1600" dirty="0"/>
              <a:t>EAPC,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ustavení stálé rady  </a:t>
            </a:r>
            <a:r>
              <a:rPr lang="cs-CZ" sz="1600" dirty="0"/>
              <a:t>NATO – Rusko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/>
              <a:t>u</a:t>
            </a:r>
            <a:r>
              <a:rPr lang="cs-CZ" sz="1600" dirty="0" smtClean="0"/>
              <a:t>stavení stálé rady NATO </a:t>
            </a:r>
            <a:r>
              <a:rPr lang="cs-CZ" sz="1600" dirty="0"/>
              <a:t>– Ukrajina,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rozhodnutí </a:t>
            </a:r>
            <a:r>
              <a:rPr lang="cs-CZ" sz="1600" dirty="0"/>
              <a:t>o redukci velitelské struktury z 68 velitelství na 20 a </a:t>
            </a:r>
            <a:endParaRPr lang="cs-CZ" sz="1600" dirty="0" smtClean="0"/>
          </a:p>
          <a:p>
            <a:pPr algn="just">
              <a:buAutoNum type="arabicPeriod"/>
            </a:pPr>
            <a:r>
              <a:rPr lang="cs-CZ" sz="1600" dirty="0" smtClean="0"/>
              <a:t>rozhodnutí </a:t>
            </a:r>
            <a:r>
              <a:rPr lang="cs-CZ" sz="1600" dirty="0"/>
              <a:t>o poskytnutí vojenských prostředků NATO, za určitých okolností, ve prospěch ZEU v rámci posilování evropské bezpečnostní a obranné identity.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Koho vyzvat?</a:t>
            </a:r>
          </a:p>
          <a:p>
            <a:pPr marL="0" indent="0" algn="just">
              <a:buNone/>
            </a:pPr>
            <a:r>
              <a:rPr lang="cs-CZ" sz="1600" dirty="0" smtClean="0"/>
              <a:t>Obecná </a:t>
            </a:r>
            <a:r>
              <a:rPr lang="cs-CZ" sz="1600" dirty="0"/>
              <a:t>shoda panovala v případě Polska, Maďarska a České republiky. 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Ovšem </a:t>
            </a:r>
            <a:r>
              <a:rPr lang="cs-CZ" sz="1600" dirty="0"/>
              <a:t>některé země, zejména Francie a Německo, zastávaly názor, že je vhodné vyzvat Rumunsko. Itálie, Německo a Francie lobbovaly také ve </a:t>
            </a:r>
            <a:r>
              <a:rPr lang="cs-CZ" sz="1600" dirty="0" smtClean="0"/>
              <a:t>prospěch </a:t>
            </a:r>
            <a:r>
              <a:rPr lang="cs-CZ" sz="1600" dirty="0"/>
              <a:t>Slovinska.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Clintonova administrativa se jednak obávala, že široce založené první kolo rozšíření NATO by mohlo být odmítnuto v Senátu. </a:t>
            </a:r>
            <a:endParaRPr lang="cs-CZ" sz="1600" dirty="0" smtClean="0"/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b="1" dirty="0" smtClean="0"/>
              <a:t>Záhy </a:t>
            </a:r>
            <a:r>
              <a:rPr lang="cs-CZ" sz="1600" b="1" dirty="0"/>
              <a:t>po summitu ve Washingtonu v dubnu 1999 přestalo být rozšiřování hlavním tématem agendy NATO. Prioritu získaly jiné úkoly, zejména stabilizace Kosova. </a:t>
            </a:r>
          </a:p>
        </p:txBody>
      </p:sp>
    </p:spTree>
    <p:extLst>
      <p:ext uri="{BB962C8B-B14F-4D97-AF65-F5344CB8AC3E}">
        <p14:creationId xmlns:p14="http://schemas.microsoft.com/office/powerpoint/2010/main" xmlns="" val="23446871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3212</Words>
  <Application>Microsoft Office PowerPoint</Application>
  <PresentationFormat>Předvádění na obrazovce (4:3)</PresentationFormat>
  <Paragraphs>235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Rozšiřování NATO</vt:lpstr>
      <vt:lpstr>Rozšiřování NATO</vt:lpstr>
      <vt:lpstr>Obecné argumenty pro a proti rozšiřování</vt:lpstr>
      <vt:lpstr>Na cestě k rozšiřování</vt:lpstr>
      <vt:lpstr>Důvody kandidátů pro vstup do NATO a PfP</vt:lpstr>
      <vt:lpstr>První kolo rozšíření</vt:lpstr>
      <vt:lpstr>Studie NATO o rozšíření - 1995</vt:lpstr>
      <vt:lpstr>Strategické argumenty proti rozšiřování</vt:lpstr>
      <vt:lpstr>1997 – summit v Madridu</vt:lpstr>
      <vt:lpstr>Druhé kolo rozšíření</vt:lpstr>
      <vt:lpstr>MAP a IAPAP</vt:lpstr>
      <vt:lpstr>Slib o nerozšiřování NATO</vt:lpstr>
      <vt:lpstr>Akademické argumenty proti rozšiřování</vt:lpstr>
      <vt:lpstr>Rozšiřování – predikce a realita I.</vt:lpstr>
      <vt:lpstr>Rozšiřování – predikce a realita II.</vt:lpstr>
      <vt:lpstr>Rozšiřování – predikce a realita III.</vt:lpstr>
      <vt:lpstr>Rozšiřování – predikce a realita IV.</vt:lpstr>
    </vt:vector>
  </TitlesOfParts>
  <Company>CIKT 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Kříž</dc:creator>
  <cp:lastModifiedBy>PC</cp:lastModifiedBy>
  <cp:revision>21</cp:revision>
  <dcterms:created xsi:type="dcterms:W3CDTF">2017-04-11T10:25:19Z</dcterms:created>
  <dcterms:modified xsi:type="dcterms:W3CDTF">2020-04-15T04:54:56Z</dcterms:modified>
</cp:coreProperties>
</file>