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0" r:id="rId4"/>
    <p:sldId id="261" r:id="rId5"/>
    <p:sldId id="27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74" r:id="rId14"/>
    <p:sldId id="275" r:id="rId15"/>
    <p:sldId id="272" r:id="rId16"/>
    <p:sldId id="273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9564" autoAdjust="0"/>
    <p:restoredTop sz="94660"/>
  </p:normalViewPr>
  <p:slideViewPr>
    <p:cSldViewPr>
      <p:cViewPr varScale="1">
        <p:scale>
          <a:sx n="110" d="100"/>
          <a:sy n="110" d="100"/>
        </p:scale>
        <p:origin x="-23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317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14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5820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07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4452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156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9106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212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23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610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834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7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335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2796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5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129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8E59-109C-41EC-8C77-E21112E6C764}" type="datetimeFigureOut">
              <a:rPr lang="cs-CZ" smtClean="0"/>
              <a:pPr/>
              <a:t>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222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NATO a Rusko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Kříž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91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Ruské hrozby a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První kolo rozšiřování </a:t>
            </a:r>
            <a:r>
              <a:rPr lang="cs-CZ" sz="1600" dirty="0"/>
              <a:t>Severoatlantické aliance bylo doprovázeno řadou hrozeb od ruských politiků, vysokých vojenských činitelů i </a:t>
            </a:r>
            <a:r>
              <a:rPr lang="cs-CZ" sz="1600" dirty="0" smtClean="0"/>
              <a:t>úředníků – </a:t>
            </a:r>
            <a:r>
              <a:rPr lang="cs-CZ" sz="1600" b="1" dirty="0" smtClean="0"/>
              <a:t>nakonec se Rusko s rozšířením smířilo. </a:t>
            </a:r>
          </a:p>
          <a:p>
            <a:pPr marL="0" indent="0" algn="just">
              <a:buNone/>
            </a:pPr>
            <a:r>
              <a:rPr lang="cs-CZ" sz="1600" dirty="0" smtClean="0"/>
              <a:t>Alexander </a:t>
            </a:r>
            <a:r>
              <a:rPr lang="cs-CZ" sz="1600" dirty="0"/>
              <a:t>Lebeď svého času vyhrožoval, že na vstup Polska do NATO bude Rusko reagovat vytvořením vojenské protiváhy.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Vladimír </a:t>
            </a:r>
            <a:r>
              <a:rPr lang="cs-CZ" sz="1600" dirty="0" err="1"/>
              <a:t>Žirinovský</a:t>
            </a:r>
            <a:r>
              <a:rPr lang="cs-CZ" sz="1600" dirty="0"/>
              <a:t> </a:t>
            </a:r>
            <a:r>
              <a:rPr lang="cs-CZ" sz="1600" dirty="0" smtClean="0"/>
              <a:t>směřoval </a:t>
            </a:r>
            <a:r>
              <a:rPr lang="cs-CZ" sz="1600" dirty="0"/>
              <a:t>svoje výhružky a invektivy proti baltským státům.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Boris </a:t>
            </a:r>
            <a:r>
              <a:rPr lang="cs-CZ" sz="1600" b="1" dirty="0"/>
              <a:t>Jelcin varoval, že pokud se NATO přiblíží ruským hranicím, zahájí Rusko formování vojenského bloku proti NATO s bývalými sovětskými </a:t>
            </a:r>
            <a:r>
              <a:rPr lang="cs-CZ" sz="1600" b="1" dirty="0" smtClean="0"/>
              <a:t>republikami</a:t>
            </a:r>
            <a:r>
              <a:rPr lang="cs-CZ" sz="1600" b="1" dirty="0"/>
              <a:t> </a:t>
            </a:r>
            <a:r>
              <a:rPr lang="cs-CZ" sz="1600" b="1" dirty="0" smtClean="0"/>
              <a:t>– pouze jeho varování bylo nutné vnímat váženě – prezident Ruské federace.</a:t>
            </a:r>
          </a:p>
          <a:p>
            <a:pPr marL="0" indent="0" algn="just">
              <a:buNone/>
            </a:pPr>
            <a:r>
              <a:rPr lang="cs-CZ" sz="1600" b="1" dirty="0" smtClean="0"/>
              <a:t>Zvláště </a:t>
            </a:r>
            <a:r>
              <a:rPr lang="cs-CZ" sz="1600" b="1" dirty="0"/>
              <a:t>silně Rusko oponovalo rozšiřování NATO o baltské státy. 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/>
              <a:t>Cíl Ruska: </a:t>
            </a:r>
            <a:r>
              <a:rPr lang="cs-CZ" sz="1600" dirty="0"/>
              <a:t>demilitarizované, nárazníkové zóny mezi členskými státy NATO a Ruskem, která by tyto země vyloučila z evropské a transatlantické bezpečnostní kooperace. Do takového bezpečnostního vakua by se potom Rusko mohlo v budoucnosti, za příhodných zahraničněpolitických a vnitropolitických okolností, kdykoli vrátit. Přijatelnost této politiky pro středo- a východoevropské země mělo zajistit poskytnutí bezpečnostních garancí ze strany Ruska a Západu.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Rusko </a:t>
            </a:r>
            <a:r>
              <a:rPr lang="cs-CZ" sz="1600" dirty="0"/>
              <a:t>tvrdošíjně prosazovalo ideu, že ostatní státy musí brát ohled na ruské zájmy i obavy před invazí ze </a:t>
            </a:r>
            <a:r>
              <a:rPr lang="cs-CZ" sz="1600" dirty="0" smtClean="0"/>
              <a:t>Západu.</a:t>
            </a:r>
          </a:p>
          <a:p>
            <a:pPr marL="0" indent="0" algn="just">
              <a:buNone/>
            </a:pPr>
            <a:r>
              <a:rPr lang="cs-CZ" sz="1600" dirty="0" smtClean="0"/>
              <a:t>Rusko </a:t>
            </a:r>
            <a:r>
              <a:rPr lang="cs-CZ" sz="1600" dirty="0"/>
              <a:t>ale nebylo ani v nejmenším ochotné respektovat </a:t>
            </a:r>
            <a:r>
              <a:rPr lang="cs-CZ" sz="1600" dirty="0" smtClean="0"/>
              <a:t>podobné obavy </a:t>
            </a:r>
            <a:r>
              <a:rPr lang="cs-CZ" sz="1600" dirty="0"/>
              <a:t>ruských sousedů z této mocnosti.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Kromě </a:t>
            </a:r>
            <a:r>
              <a:rPr lang="cs-CZ" sz="1600" dirty="0"/>
              <a:t>toho velká část ruské politické elity věří, že území států bývalého Sovětského svazu má zůstat v </a:t>
            </a:r>
            <a:r>
              <a:rPr lang="cs-CZ" sz="1600" dirty="0" smtClean="0"/>
              <a:t>ruské </a:t>
            </a:r>
            <a:r>
              <a:rPr lang="cs-CZ" sz="1600" dirty="0"/>
              <a:t>sféře vlivu bez ohledu na politické preference nástupnických států.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/>
              <a:t>Rusko se snažilo ve druhé polovině 90. let diskutovat bezpečnostní záležitosti týkající se jeho západních sousedů s Francií, Velkou Británií a Německem, avšak nikoli se státy, kterých se to </a:t>
            </a:r>
            <a:r>
              <a:rPr lang="cs-CZ" sz="1600" b="1" dirty="0" smtClean="0"/>
              <a:t>týkalo!</a:t>
            </a:r>
          </a:p>
          <a:p>
            <a:pPr marL="0" indent="0" algn="just">
              <a:buNone/>
            </a:pPr>
            <a:r>
              <a:rPr lang="cs-CZ" sz="1600" b="1" dirty="0"/>
              <a:t>Na kandidátské státy Rusko nehledělo jako na rovnoprávné partnery, nýbrž jako na objekty vlastní mocenské politiky</a:t>
            </a:r>
            <a:r>
              <a:rPr lang="cs-CZ" sz="1600" b="1" dirty="0" smtClean="0"/>
              <a:t>.</a:t>
            </a:r>
          </a:p>
          <a:p>
            <a:pPr marL="0" indent="0" algn="just">
              <a:buNone/>
            </a:pPr>
            <a:r>
              <a:rPr lang="cs-CZ" sz="1600" b="1" dirty="0" smtClean="0"/>
              <a:t>Velmi kontraproduktivní – o to více chtěly tyto státy do NATO.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6460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Spory kolem protiraketové obrany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Rusové </a:t>
            </a:r>
            <a:r>
              <a:rPr lang="cs-CZ" sz="1600" b="1" dirty="0"/>
              <a:t>prohlašují, že NATO </a:t>
            </a:r>
            <a:r>
              <a:rPr lang="cs-CZ" sz="1600" b="1" dirty="0" err="1"/>
              <a:t>inorovalo</a:t>
            </a:r>
            <a:r>
              <a:rPr lang="cs-CZ" sz="1600" b="1" dirty="0"/>
              <a:t> jejich obavy týkající se protiraketové </a:t>
            </a:r>
            <a:r>
              <a:rPr lang="cs-CZ" sz="1600" b="1" dirty="0" smtClean="0"/>
              <a:t>obrany.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 smtClean="0"/>
              <a:t>Aliance </a:t>
            </a:r>
            <a:r>
              <a:rPr lang="cs-CZ" sz="1600" dirty="0"/>
              <a:t>se vytrvale snažila o spolupráci s Ruskem v oblasti obrany proti řízeným střelám. U příležitosti Summitu 2010 v Lisabonu se nejvyšší představitelé vlád členských států NATO rozhodli </a:t>
            </a:r>
            <a:r>
              <a:rPr lang="cs-CZ" sz="1600" i="1" dirty="0"/>
              <a:t>„zdokonalovat potenciál obrany proti řízeným střelám v zájmu ochrany obyvatelstva, území a ozbrojených sil všech evropských členských zemí NATO, a zároveň vyzvali Rusko ke spolupráci s </a:t>
            </a:r>
            <a:r>
              <a:rPr lang="cs-CZ" sz="1600" i="1" dirty="0" smtClean="0"/>
              <a:t>námi.“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 smtClean="0"/>
              <a:t>Tato </a:t>
            </a:r>
            <a:r>
              <a:rPr lang="cs-CZ" sz="1600" dirty="0"/>
              <a:t>výzva byla zopakována na Summitu 2012 v Chicagu </a:t>
            </a:r>
            <a:r>
              <a:rPr lang="cs-CZ" sz="1600" dirty="0" smtClean="0"/>
              <a:t>- vedoucí </a:t>
            </a:r>
            <a:r>
              <a:rPr lang="cs-CZ" sz="1600" dirty="0"/>
              <a:t>představitelé zdůraznili, že NATO „</a:t>
            </a:r>
            <a:r>
              <a:rPr lang="cs-CZ" sz="1600" i="1" dirty="0"/>
              <a:t>zůstává zavázáno ke spolupráci v oblasti obrany proti řízeným střelám v duchu vzájemné důvěry a reciprocity“, </a:t>
            </a:r>
            <a:r>
              <a:rPr lang="cs-CZ" sz="1600" dirty="0"/>
              <a:t>a explicitně prohlásili, že protiraketová obrana NATO „</a:t>
            </a:r>
            <a:r>
              <a:rPr lang="cs-CZ" sz="1600" i="1" dirty="0"/>
              <a:t>nebude narušovat kapacity ruské strategie odstrašování.“</a:t>
            </a:r>
            <a:r>
              <a:rPr lang="cs-CZ" sz="1600" dirty="0"/>
              <a:t>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NATO </a:t>
            </a:r>
            <a:r>
              <a:rPr lang="cs-CZ" sz="1600" b="1" dirty="0"/>
              <a:t>rovněž navrhlo zavedení odpovídajícího režimu transparence, který by zahrnoval zřízení dvou společných středisek NATO-Rusko pro obranu proti řízeným střelám. Rusko odmítlo tyto nabídky.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Rusko </a:t>
            </a:r>
            <a:r>
              <a:rPr lang="cs-CZ" sz="1600" dirty="0"/>
              <a:t>místo přijetí spolupráce s NATO posílilo argumenty ignorující fyzické aspekty věci a politické koncepce vyjádřené představiteli NATO.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Nezávislí </a:t>
            </a:r>
            <a:r>
              <a:rPr lang="cs-CZ" sz="1600" dirty="0"/>
              <a:t>ruští vojenští experti jasně vysvětlili, že program NATO týkající se obrany proti řízeným střelám nemůže Rusko jakkoliv ohrožovat, ani znehodnocovat účinnost strategického odstrašování ruských ozbrojených sil.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Ale: jak dlouho si bude moci Rusko dovolit stávající jaderný arzenál?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Dnes </a:t>
            </a:r>
            <a:r>
              <a:rPr lang="cs-CZ" sz="1600" dirty="0"/>
              <a:t>Rusko 1 790 </a:t>
            </a:r>
            <a:r>
              <a:rPr lang="cs-CZ" sz="1600" dirty="0" smtClean="0"/>
              <a:t>aktivních a celkem </a:t>
            </a:r>
            <a:r>
              <a:rPr lang="cs-CZ" sz="1600" dirty="0"/>
              <a:t>7 </a:t>
            </a:r>
            <a:r>
              <a:rPr lang="cs-CZ" sz="1600" dirty="0" smtClean="0"/>
              <a:t>300 hlavic. </a:t>
            </a:r>
            <a:r>
              <a:rPr lang="cs-CZ" sz="1600" b="1" dirty="0" smtClean="0"/>
              <a:t>Z toho 1650 strategických na cirka 900 nosičích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9515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Spory kolem strategie NATO 1999 a 2010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Velmi významným tématem sváru mezi Severoatlantickou aliancí a Ruskem je strategická koncepce NATO z roku </a:t>
            </a:r>
            <a:r>
              <a:rPr lang="cs-CZ" b="1" dirty="0" smtClean="0"/>
              <a:t>1999.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Ruská intepretace se zformovala na pozadí války proti Jugoslávii v roce 1999.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dirty="0"/>
              <a:t>Ruská federace interpretuje platnou </a:t>
            </a:r>
            <a:r>
              <a:rPr lang="cs-CZ" dirty="0" smtClean="0"/>
              <a:t>strategie NATO z 1999 a 2010 jako </a:t>
            </a:r>
            <a:r>
              <a:rPr lang="cs-CZ" dirty="0"/>
              <a:t>výraz úsilí NATO, a zejména USA, změnit mezinárodní řád a podřídit světový bezpečnostní systém této organizaci. </a:t>
            </a:r>
            <a:endParaRPr lang="cs-CZ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Cílem NATO má </a:t>
            </a:r>
            <a:r>
              <a:rPr lang="cs-CZ" b="1" dirty="0"/>
              <a:t>dle Ruska být </a:t>
            </a:r>
            <a:r>
              <a:rPr lang="cs-CZ" b="1" dirty="0" smtClean="0"/>
              <a:t>získat </a:t>
            </a:r>
            <a:r>
              <a:rPr lang="cs-CZ" b="1" dirty="0"/>
              <a:t>kontrolu nad mezinárodním děním a nahradit OSN a OBSE</a:t>
            </a:r>
            <a:r>
              <a:rPr lang="cs-CZ" b="1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Moskva</a:t>
            </a:r>
            <a:r>
              <a:rPr lang="cs-CZ" dirty="0" smtClean="0"/>
              <a:t> </a:t>
            </a:r>
            <a:r>
              <a:rPr lang="cs-CZ" dirty="0"/>
              <a:t>interpretuje </a:t>
            </a:r>
            <a:r>
              <a:rPr lang="cs-CZ" dirty="0" smtClean="0"/>
              <a:t>strategické koncepce </a:t>
            </a:r>
            <a:r>
              <a:rPr lang="cs-CZ" dirty="0"/>
              <a:t>NATO jako nástroj k získání dominance Severoatlantické aliance (rozuměj USA) v systému mezinárodních </a:t>
            </a:r>
            <a:r>
              <a:rPr lang="cs-CZ" dirty="0" smtClean="0"/>
              <a:t>vztahů.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Dle Ruska - nástroj pro </a:t>
            </a:r>
            <a:r>
              <a:rPr lang="cs-CZ" dirty="0"/>
              <a:t>pro prosazování geopolitických cílů pod </a:t>
            </a:r>
            <a:r>
              <a:rPr lang="cs-CZ" dirty="0" err="1"/>
              <a:t>pseudohumanitárním</a:t>
            </a:r>
            <a:r>
              <a:rPr lang="cs-CZ" dirty="0"/>
              <a:t> pláštíkem.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155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7667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Balkán a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Obecně </a:t>
            </a:r>
            <a:r>
              <a:rPr lang="cs-CZ" sz="1600" b="1" dirty="0"/>
              <a:t>je vystavena kritice celková politika Západu na Balkáně</a:t>
            </a:r>
            <a:r>
              <a:rPr lang="cs-CZ" sz="1600" dirty="0"/>
              <a:t>, která, dle soudu Ruska, podporuje agresora v podobě nelegitimních extremistických skupin proti  legitimním vládám.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Jako </a:t>
            </a:r>
            <a:r>
              <a:rPr lang="cs-CZ" sz="1600" b="1" dirty="0"/>
              <a:t>hlavní příklady mají sloužit Kosovo a Makedonie</a:t>
            </a:r>
            <a:r>
              <a:rPr lang="cs-CZ" sz="1600" b="1" dirty="0" smtClean="0"/>
              <a:t>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Kritika politiky NATO v Libyi 2011 a přístupu NATO k občanské válce v Sýrii. </a:t>
            </a:r>
            <a:r>
              <a:rPr lang="pt-BR" sz="1600" dirty="0" smtClean="0"/>
              <a:t>Ruská </a:t>
            </a:r>
            <a:r>
              <a:rPr lang="pt-BR" sz="1600" dirty="0"/>
              <a:t>federace často hodnotí celkovou alianční politiku jako politiku soutěže s </a:t>
            </a:r>
            <a:r>
              <a:rPr lang="pt-BR" sz="1600" dirty="0" smtClean="0"/>
              <a:t>Ruskem</a:t>
            </a:r>
            <a:r>
              <a:rPr lang="cs-CZ" sz="1600" dirty="0" smtClean="0"/>
              <a:t>!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Cíl Ruska: získat souhlas NATO s vybudováním vlastní sféry vlivu, která bude vyloučena z možnosti západní integrace!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Silný odpor zejména proti vstupu Baltských států.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V </a:t>
            </a:r>
            <a:r>
              <a:rPr lang="cs-CZ" sz="1600" b="1" dirty="0"/>
              <a:t>debatách o druhém kole rozšíření Aliance přišli Rusové se strategií zdržování a vytváření vazby mezi rozšiřováním NATO a protiraketovou obranou.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Další </a:t>
            </a:r>
            <a:r>
              <a:rPr lang="cs-CZ" sz="1600" b="1" dirty="0"/>
              <a:t>ruskou metodou bylo spojování rozšíření s přistoupením baltských států k S-KOS. 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Pokus o státní převrat v ČH pravděpodobně organizovaný Ruskem.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7329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7667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Gruzie, Ukrajina a Afghánistán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2008 – rusko-gruzínská válka neměla velký vliv na vzájemné vztahy </a:t>
            </a:r>
            <a:r>
              <a:rPr lang="cs-CZ" sz="1600" dirty="0" smtClean="0"/>
              <a:t>– NATO věří, že bude možné s Ruskem jednat.</a:t>
            </a:r>
          </a:p>
          <a:p>
            <a:pPr marL="0" indent="0" algn="just">
              <a:buNone/>
            </a:pPr>
            <a:r>
              <a:rPr lang="cs-CZ" sz="1600" dirty="0" smtClean="0"/>
              <a:t>Dílčí reakce:</a:t>
            </a:r>
          </a:p>
          <a:p>
            <a:pPr marL="0" indent="0" algn="just">
              <a:buNone/>
            </a:pPr>
            <a:r>
              <a:rPr lang="cs-CZ" sz="1600" dirty="0" smtClean="0"/>
              <a:t>1. Alianční odpovědí </a:t>
            </a:r>
            <a:r>
              <a:rPr lang="cs-CZ" sz="1600" dirty="0"/>
              <a:t>bylo ustanovení komise NATO-Gruzie, která v podstatě suspendovala </a:t>
            </a:r>
            <a:r>
              <a:rPr lang="cs-CZ" sz="1600" dirty="0" smtClean="0"/>
              <a:t>NRC</a:t>
            </a: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2. Aliance posvětila </a:t>
            </a:r>
            <a:r>
              <a:rPr lang="cs-CZ" sz="1600" dirty="0"/>
              <a:t>bilaterální smlouvu USA s Polskem, v jejímž rámci se přesunula baterie </a:t>
            </a:r>
            <a:r>
              <a:rPr lang="cs-CZ" sz="1600" dirty="0" smtClean="0"/>
              <a:t>amerických raket </a:t>
            </a:r>
            <a:r>
              <a:rPr lang="cs-CZ" sz="1600" dirty="0"/>
              <a:t>Patriot právě do Polska, zatímco Rusko si stěžovalo na nefunkčnost NRC.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2009 - nastupující </a:t>
            </a:r>
            <a:r>
              <a:rPr lang="cs-CZ" sz="1600" dirty="0"/>
              <a:t>Obamova administrativa </a:t>
            </a:r>
            <a:r>
              <a:rPr lang="cs-CZ" sz="1600" dirty="0" smtClean="0"/>
              <a:t>- politika </a:t>
            </a:r>
            <a:r>
              <a:rPr lang="cs-CZ" sz="1600" dirty="0"/>
              <a:t>„resetu“ vztahů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2014 – ilegální anexe Krymu a agrese na východní Ukrajině – zcela jiná reakce!</a:t>
            </a:r>
          </a:p>
          <a:p>
            <a:pPr marL="0" indent="0" algn="just">
              <a:buNone/>
            </a:pPr>
            <a:r>
              <a:rPr lang="cs-CZ" sz="1600" b="1" dirty="0" smtClean="0"/>
              <a:t>Září 2014 – summit NATO ve Walesu.</a:t>
            </a:r>
          </a:p>
          <a:p>
            <a:pPr marL="0" indent="0" algn="just">
              <a:buNone/>
            </a:pPr>
            <a:r>
              <a:rPr lang="cs-CZ" sz="1600" dirty="0" smtClean="0"/>
              <a:t>1. odsouzení ruské intervence, odsouzení ilegální anexe Krymu, požadavek na zdržení se užívání síly ze strany Ruska.</a:t>
            </a:r>
          </a:p>
          <a:p>
            <a:pPr marL="0" indent="0" algn="just">
              <a:buNone/>
            </a:pPr>
            <a:r>
              <a:rPr lang="cs-CZ" sz="1600" dirty="0" smtClean="0"/>
              <a:t>2. Ustanovení </a:t>
            </a:r>
            <a:r>
              <a:rPr lang="cs-CZ" sz="1600" dirty="0"/>
              <a:t>Akčního plánu </a:t>
            </a:r>
            <a:r>
              <a:rPr lang="cs-CZ" sz="1600" dirty="0" smtClean="0"/>
              <a:t>připravenosti </a:t>
            </a:r>
            <a:r>
              <a:rPr lang="cs-CZ" sz="1600" dirty="0"/>
              <a:t>(</a:t>
            </a:r>
            <a:r>
              <a:rPr lang="cs-CZ" sz="1600" dirty="0" smtClean="0"/>
              <a:t>RAP) - </a:t>
            </a:r>
            <a:r>
              <a:rPr lang="cs-CZ" sz="1600" dirty="0"/>
              <a:t>zaměřen na adaptaci vůči ruským hybridním </a:t>
            </a:r>
            <a:r>
              <a:rPr lang="cs-CZ" sz="1600" dirty="0" smtClean="0"/>
              <a:t>hrozbám.</a:t>
            </a:r>
          </a:p>
          <a:p>
            <a:pPr marL="0" indent="0" algn="just">
              <a:buNone/>
            </a:pPr>
            <a:r>
              <a:rPr lang="cs-CZ" sz="1600" dirty="0"/>
              <a:t>3. </a:t>
            </a:r>
            <a:r>
              <a:rPr lang="cs-CZ" sz="1600" dirty="0" smtClean="0"/>
              <a:t>Ustanovení nových sil </a:t>
            </a:r>
            <a:r>
              <a:rPr lang="cs-CZ" sz="1600" dirty="0"/>
              <a:t>velmi rychlé reakce (VJTF</a:t>
            </a:r>
            <a:r>
              <a:rPr lang="cs-CZ" sz="1600" dirty="0" smtClean="0"/>
              <a:t>), v rámci NRF.</a:t>
            </a:r>
          </a:p>
          <a:p>
            <a:pPr marL="0" indent="0" algn="just">
              <a:buNone/>
            </a:pPr>
            <a:r>
              <a:rPr lang="cs-CZ" sz="1600" b="1" dirty="0" smtClean="0"/>
              <a:t>2016 – posilování vojenské přítomnosti NATO v Pobaltí (viz následná přednáška)</a:t>
            </a:r>
          </a:p>
          <a:p>
            <a:pPr marL="0" indent="0" algn="just">
              <a:buNone/>
            </a:pPr>
            <a:r>
              <a:rPr lang="cs-CZ" sz="1600" b="1" dirty="0" smtClean="0"/>
              <a:t>Afghánistán – Rusko pravděpodobně začalo podporovat povstalecké síly proti vládě podporované NATO.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4793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69269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Současný stav vztahu NATO - Rusko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Obnovena setkávání na bázi Rady NATO – Rusko</a:t>
            </a:r>
            <a:r>
              <a:rPr lang="cs-CZ" sz="1600" b="1" dirty="0"/>
              <a:t>. 2014 – zmražení vzájemných vztahů.</a:t>
            </a:r>
          </a:p>
          <a:p>
            <a:pPr marL="0" indent="0" algn="just">
              <a:buNone/>
            </a:pPr>
            <a:r>
              <a:rPr lang="cs-CZ" sz="1600" b="1" dirty="0" smtClean="0"/>
              <a:t>Obnoveny konzultace vojenských činitelů, vojenská spolupráce zmražena po anexi Krymu, zatím pouze dialog!</a:t>
            </a:r>
          </a:p>
          <a:p>
            <a:pPr marL="0" indent="0" algn="just">
              <a:buNone/>
            </a:pPr>
            <a:r>
              <a:rPr lang="cs-CZ" sz="1600" b="1" dirty="0" smtClean="0"/>
              <a:t>Ruské aktivity vedly k obnovení důrazu NATO na kolektivní obranu v intencích článku 5 Washingtonské smlouvy.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Nadále přetrvává mnoho sporných bodů.</a:t>
            </a:r>
          </a:p>
          <a:p>
            <a:pPr marL="0" indent="0" algn="just">
              <a:buNone/>
            </a:pPr>
            <a:r>
              <a:rPr lang="cs-CZ" sz="1600" b="1" dirty="0" smtClean="0"/>
              <a:t>1. Ukrajina a realizace Minských dohod. </a:t>
            </a:r>
          </a:p>
          <a:p>
            <a:pPr marL="0" indent="0" algn="just">
              <a:buNone/>
            </a:pPr>
            <a:r>
              <a:rPr lang="cs-CZ" sz="1600" b="1" dirty="0" smtClean="0"/>
              <a:t>2. Kontrola zbrojení v Evropě</a:t>
            </a:r>
          </a:p>
          <a:p>
            <a:pPr marL="0" indent="0" algn="just">
              <a:buNone/>
            </a:pPr>
            <a:r>
              <a:rPr lang="cs-CZ" sz="1600" dirty="0" smtClean="0"/>
              <a:t>– odstoupení Ruska od CFE </a:t>
            </a:r>
            <a:r>
              <a:rPr lang="cs-CZ" sz="1600" dirty="0" err="1" smtClean="0"/>
              <a:t>Treaty</a:t>
            </a:r>
            <a:r>
              <a:rPr lang="cs-CZ" sz="1600" dirty="0"/>
              <a:t> </a:t>
            </a:r>
            <a:r>
              <a:rPr lang="cs-CZ" sz="1600" dirty="0" smtClean="0"/>
              <a:t>– 2015 (od 2011 neposkytování </a:t>
            </a:r>
            <a:r>
              <a:rPr lang="cs-CZ" sz="1600" smtClean="0"/>
              <a:t>výměnné informace)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- bránění činnosti vojenských inspektorů OBSE, hlavně na rusko-ukrajinské hranici</a:t>
            </a:r>
          </a:p>
          <a:p>
            <a:pPr marL="0" indent="0" algn="just">
              <a:buNone/>
            </a:pPr>
            <a:r>
              <a:rPr lang="cs-CZ" sz="1600" dirty="0" smtClean="0"/>
              <a:t>- Notifikace velkých vojenských cvičení – Západ 2017 –jiný scénář, větší počet vojáků, větší geografický rozsah.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3. Hybridní válka Ruska</a:t>
            </a:r>
          </a:p>
          <a:p>
            <a:pPr marL="0" indent="0" algn="just">
              <a:buNone/>
            </a:pPr>
            <a:r>
              <a:rPr lang="cs-CZ" sz="1600" b="1" dirty="0" smtClean="0"/>
              <a:t>4. Kybernetické útoky na infrastrukturu členských států NATO.</a:t>
            </a:r>
          </a:p>
          <a:p>
            <a:pPr marL="0" indent="0" algn="just">
              <a:buNone/>
            </a:pPr>
            <a:r>
              <a:rPr lang="cs-CZ" sz="1600" b="1" dirty="0" smtClean="0"/>
              <a:t>5. Ruské aktivity v Sýrii</a:t>
            </a:r>
          </a:p>
          <a:p>
            <a:pPr marL="0" indent="0" algn="just">
              <a:buNone/>
            </a:pPr>
            <a:r>
              <a:rPr lang="cs-CZ" sz="1600" dirty="0" smtClean="0"/>
              <a:t>- senzitivní zejména pro Turecko. </a:t>
            </a:r>
          </a:p>
        </p:txBody>
      </p:sp>
    </p:spTree>
    <p:extLst>
      <p:ext uri="{BB962C8B-B14F-4D97-AF65-F5344CB8AC3E}">
        <p14:creationId xmlns:p14="http://schemas.microsoft.com/office/powerpoint/2010/main" xmlns="" val="30311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0466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Poměr sil NATO – Rusko v Evropě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404664"/>
            <a:ext cx="8784976" cy="63367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Rusko má v Evropě výraznou konvenční převahu. USA stáhly tanky z E. v roce 2013, po U. zpět.</a:t>
            </a:r>
          </a:p>
          <a:p>
            <a:pPr marL="0" indent="0" algn="just">
              <a:buNone/>
            </a:pPr>
            <a:r>
              <a:rPr lang="cs-CZ" sz="1600" b="1" dirty="0" smtClean="0"/>
              <a:t>Hlavní zbraňové kategorie států na směru Moskva – Varšava-Berlín-Paříž: stav k 2016 (výměnná </a:t>
            </a:r>
            <a:r>
              <a:rPr lang="cs-CZ" sz="1600" b="1" dirty="0" err="1" smtClean="0"/>
              <a:t>info</a:t>
            </a:r>
            <a:r>
              <a:rPr lang="cs-CZ" sz="1600" b="1" dirty="0" smtClean="0"/>
              <a:t> CFE)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dirty="0" smtClean="0"/>
              <a:t>Vojensky nehájitelné je zejména Pobaltí! Nemění na tom nic posílení </a:t>
            </a:r>
            <a:r>
              <a:rPr lang="cs-CZ" sz="1600" dirty="0"/>
              <a:t>alianční přítomnosti!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K </a:t>
            </a:r>
            <a:r>
              <a:rPr lang="cs-CZ" sz="1600" b="1" dirty="0"/>
              <a:t>posílení jednotek už došlo, předvoj představuje 4500 vojáků NATO na základnách v Polsku a Pobaltí. 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Od </a:t>
            </a:r>
            <a:r>
              <a:rPr lang="cs-CZ" sz="1600" b="1" dirty="0"/>
              <a:t>roku 2015 je v Evropě také nasazena americká obrněná brigáda s 3300 muži.</a:t>
            </a:r>
            <a:endParaRPr lang="cs-CZ" sz="1600" b="1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5607906"/>
              </p:ext>
            </p:extLst>
          </p:nvPr>
        </p:nvGraphicFramePr>
        <p:xfrm>
          <a:off x="436712" y="1241376"/>
          <a:ext cx="7920880" cy="396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69">
                  <a:extLst>
                    <a:ext uri="{9D8B030D-6E8A-4147-A177-3AD203B41FA5}">
                      <a16:colId xmlns:a16="http://schemas.microsoft.com/office/drawing/2014/main" xmlns="" val="967444028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xmlns="" val="2936972169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xmlns="" val="3370132029"/>
                    </a:ext>
                  </a:extLst>
                </a:gridCol>
                <a:gridCol w="1132069">
                  <a:extLst>
                    <a:ext uri="{9D8B030D-6E8A-4147-A177-3AD203B41FA5}">
                      <a16:colId xmlns:a16="http://schemas.microsoft.com/office/drawing/2014/main" xmlns="" val="3742697635"/>
                    </a:ext>
                  </a:extLst>
                </a:gridCol>
                <a:gridCol w="1232364">
                  <a:extLst>
                    <a:ext uri="{9D8B030D-6E8A-4147-A177-3AD203B41FA5}">
                      <a16:colId xmlns:a16="http://schemas.microsoft.com/office/drawing/2014/main" xmlns="" val="2901179778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859935418"/>
                    </a:ext>
                  </a:extLst>
                </a:gridCol>
              </a:tblGrid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OT+BVP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Děla nad 100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Útočné vrtulníky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Proud.</a:t>
                      </a:r>
                      <a:r>
                        <a:rPr lang="cs-CZ" baseline="0" dirty="0" smtClean="0"/>
                        <a:t> boj. let.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4845976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Rusko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7690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4634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1542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1892780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Polsko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4823157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Německo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16444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1497337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VB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1244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7446730"/>
                  </a:ext>
                </a:extLst>
              </a:tr>
              <a:tr h="536014">
                <a:tc>
                  <a:txBody>
                    <a:bodyPr/>
                    <a:lstStyle/>
                    <a:p>
                      <a:r>
                        <a:rPr lang="cs-CZ" dirty="0" smtClean="0"/>
                        <a:t>USA v Evropě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35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33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376" y="116632"/>
            <a:ext cx="8075240" cy="57606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+mn-lt"/>
              </a:rPr>
              <a:t>Je konfrontace se Západem správnou strategií?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Má konfrontace pro Rusko smysl?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Rusko</a:t>
            </a:r>
            <a:r>
              <a:rPr lang="cs-CZ" sz="1600" dirty="0"/>
              <a:t>, které musí všude, kromě své západní hranice s členy NATO, čelit územním požadavkům svých sousedů, případně konfliktům na vlastní periferii, mohla být velmi nebezpečná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Hranice </a:t>
            </a:r>
            <a:r>
              <a:rPr lang="cs-CZ" sz="1600" b="1" dirty="0"/>
              <a:t>s NATO je jedinou bezpečnou hranicí Ruské federace. </a:t>
            </a:r>
            <a:endParaRPr lang="cs-CZ" sz="1600" b="1" dirty="0" smtClean="0"/>
          </a:p>
          <a:p>
            <a:pPr algn="just">
              <a:buAutoNum type="arabicPeriod"/>
            </a:pPr>
            <a:r>
              <a:rPr lang="cs-CZ" sz="1600" dirty="0" smtClean="0"/>
              <a:t>Rusko </a:t>
            </a:r>
            <a:r>
              <a:rPr lang="cs-CZ" sz="1600" dirty="0"/>
              <a:t>nemá uzavřenu mírovou smlouvu s Japonskem, které si činí nárok na část ruského území.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Potencionálním </a:t>
            </a:r>
            <a:r>
              <a:rPr lang="cs-CZ" sz="1600" dirty="0"/>
              <a:t>vyzývatelem Ruska v Asii je také Čína, která již zahájila demografickou infiltraci na Dálný východ a Sibiř. </a:t>
            </a:r>
            <a:r>
              <a:rPr lang="cs-CZ" sz="1600" dirty="0" smtClean="0"/>
              <a:t>Michail </a:t>
            </a:r>
            <a:r>
              <a:rPr lang="cs-CZ" sz="1600" dirty="0"/>
              <a:t>Gorbačov a </a:t>
            </a:r>
            <a:r>
              <a:rPr lang="cs-CZ" sz="1600" dirty="0" err="1"/>
              <a:t>Teng-Siao-Pching</a:t>
            </a:r>
            <a:r>
              <a:rPr lang="cs-CZ" sz="1600" dirty="0"/>
              <a:t> v roce 1989 formálně ukončili letitý konflikt o hraniční území a následně v éře Borise Jelcina byla redukována vojenská přítomnost na rusko-čínské </a:t>
            </a:r>
            <a:r>
              <a:rPr lang="cs-CZ" sz="1600" dirty="0" smtClean="0"/>
              <a:t>hranici - hranice </a:t>
            </a:r>
            <a:r>
              <a:rPr lang="cs-CZ" sz="1600" dirty="0"/>
              <a:t>s Čínou je nadále potenciálně </a:t>
            </a:r>
            <a:r>
              <a:rPr lang="cs-CZ" sz="1600" dirty="0" err="1" smtClean="0"/>
              <a:t>sporná.V</a:t>
            </a:r>
            <a:r>
              <a:rPr lang="cs-CZ" sz="1600" dirty="0" smtClean="0"/>
              <a:t> </a:t>
            </a:r>
            <a:r>
              <a:rPr lang="cs-CZ" sz="1600" dirty="0"/>
              <a:t>regionu žije kolem 8 milionů Rusů ve srovnání se 120 miliony Číňanů, nehledě na celkový pro Rusko </a:t>
            </a:r>
            <a:r>
              <a:rPr lang="cs-CZ" sz="1600" dirty="0" err="1"/>
              <a:t>nepříznívý</a:t>
            </a:r>
            <a:r>
              <a:rPr lang="cs-CZ" sz="1600" dirty="0"/>
              <a:t> demografický poměr sil s Čínou. </a:t>
            </a:r>
            <a:r>
              <a:rPr lang="cs-CZ" sz="1600" dirty="0" smtClean="0"/>
              <a:t>Je </a:t>
            </a:r>
            <a:r>
              <a:rPr lang="cs-CZ" sz="1600" dirty="0"/>
              <a:t>otázkou, jak dlouho, pokud vůbec, bude fungovat partnerství mezi Ruskem a Čínou.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Ve </a:t>
            </a:r>
            <a:r>
              <a:rPr lang="cs-CZ" sz="1600" dirty="0"/>
              <a:t>Střední Asii a na Kavkaze je ruská mocenská pozice také potenciálně ohrožená jak Čínou, tak </a:t>
            </a:r>
            <a:r>
              <a:rPr lang="cs-CZ" sz="1600" dirty="0" smtClean="0"/>
              <a:t>Iránem</a:t>
            </a:r>
            <a:r>
              <a:rPr lang="cs-CZ" sz="1600" dirty="0"/>
              <a:t>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14668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147248" cy="5040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Zvláštní vztahy NATO a Ruska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Po změnách sovětské zahraniční politiky, rozpadu SSSR a obnovení ruské suverenity se NATO velmi intenzivně snažilo o rozvoj kooperace s Ruskem.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Jenom Rusko získalo ve vztahu k NATO fakticky privilegovanou pozici.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Příčiny</a:t>
            </a:r>
          </a:p>
          <a:p>
            <a:pPr algn="just">
              <a:buAutoNum type="arabicPeriod"/>
            </a:pPr>
            <a:r>
              <a:rPr lang="cs-CZ" sz="1600" dirty="0" smtClean="0"/>
              <a:t>pouze </a:t>
            </a:r>
            <a:r>
              <a:rPr lang="cs-CZ" sz="1600" dirty="0"/>
              <a:t>Rusko disponuje vojenským potenciálem, který může zcela zásadně ohrozit vojenskou bezpečnost členských států </a:t>
            </a:r>
            <a:r>
              <a:rPr lang="cs-CZ" sz="1600" dirty="0" smtClean="0"/>
              <a:t>NATO</a:t>
            </a:r>
            <a:r>
              <a:rPr lang="cs-CZ" sz="1600" dirty="0"/>
              <a:t> </a:t>
            </a:r>
            <a:r>
              <a:rPr lang="cs-CZ" sz="1600" dirty="0" smtClean="0"/>
              <a:t>– jaderný arzenál!</a:t>
            </a:r>
          </a:p>
          <a:p>
            <a:pPr algn="just">
              <a:buAutoNum type="arabicPeriod"/>
            </a:pPr>
            <a:r>
              <a:rPr lang="cs-CZ" sz="1600" dirty="0"/>
              <a:t>celá postsovětská oblast, ve které má Rusko – s výjimkou baltských států – značný vliv, je oblastí latentních nebo potenciálních konfliktů, jež mohou ovlivnit bezpečnost členů NATO</a:t>
            </a:r>
            <a:r>
              <a:rPr lang="cs-CZ" sz="1600" dirty="0" smtClean="0"/>
              <a:t>.</a:t>
            </a:r>
          </a:p>
          <a:p>
            <a:pPr algn="just">
              <a:buAutoNum type="arabicPeriod"/>
            </a:pPr>
            <a:r>
              <a:rPr lang="cs-CZ" sz="1600" dirty="0"/>
              <a:t>evropské členské státy NATO se v posledních třech desetiletích pozvolna dostávají do energetické závislosti na Rusku (SSSR), a proto jsou velmi zainteresovány na stabilitě v tomto regionu</a:t>
            </a:r>
            <a:r>
              <a:rPr lang="cs-CZ" sz="1600" dirty="0" smtClean="0"/>
              <a:t>.</a:t>
            </a:r>
          </a:p>
          <a:p>
            <a:pPr algn="just">
              <a:buAutoNum type="arabicPeriod"/>
            </a:pPr>
            <a:r>
              <a:rPr lang="cs-CZ" sz="1600" dirty="0"/>
              <a:t>na Západě nadále přežívá jisté opojení Ruskem (dříve SSSR), živené některými nejen levicovými </a:t>
            </a:r>
            <a:r>
              <a:rPr lang="cs-CZ" sz="1600" dirty="0" smtClean="0"/>
              <a:t>intelektuály.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Rizika</a:t>
            </a:r>
          </a:p>
          <a:p>
            <a:pPr marL="0" indent="0" algn="just">
              <a:buNone/>
            </a:pPr>
            <a:r>
              <a:rPr lang="cs-CZ" sz="1600" dirty="0"/>
              <a:t>Bezpečnostní a strategická kultura založená na úsilí o maximalizaci vlastního zisku, vojenské síle, ideovém rozkládání Západu prostřednictvím přímé a nepřímé podpory ideově spřízněných intelektuálů a přehlížení bezpečnostních zájmů sousedů, která se vyvinula v Sovětském svazu, nezmizela jeho </a:t>
            </a:r>
            <a:r>
              <a:rPr lang="cs-CZ" sz="1600" dirty="0" smtClean="0"/>
              <a:t>rozpadem. </a:t>
            </a:r>
            <a:r>
              <a:rPr lang="cs-CZ" sz="1600" b="1" dirty="0" smtClean="0"/>
              <a:t>Nadále </a:t>
            </a:r>
            <a:r>
              <a:rPr lang="cs-CZ" sz="1600" b="1" dirty="0"/>
              <a:t>zásadně formuje bezpečnostní strategii Ruské federace.</a:t>
            </a:r>
          </a:p>
        </p:txBody>
      </p:sp>
    </p:spTree>
    <p:extLst>
      <p:ext uri="{BB962C8B-B14F-4D97-AF65-F5344CB8AC3E}">
        <p14:creationId xmlns:p14="http://schemas.microsoft.com/office/powerpoint/2010/main" xmlns="" val="38831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47667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Evoluce kooperace 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2646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1600" b="1" dirty="0"/>
              <a:t>Intenzivní vztahy mezi NATO a Ruskem začaly být rozvíjeny od samého počátku 90. let. 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dirty="0" smtClean="0"/>
              <a:t>Mnohé </a:t>
            </a:r>
            <a:r>
              <a:rPr lang="cs-CZ" sz="1600" dirty="0"/>
              <a:t>slibovalo ruské přistoupení k programu Partnerství pro mír, i když očekávání nakonec nebyla zcela naplněna.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Vyvrcholením </a:t>
            </a:r>
            <a:r>
              <a:rPr lang="cs-CZ" sz="1600" dirty="0"/>
              <a:t>vzájemné spolupráce v polovině 90. let byla nepochybně účast ruského vojenského kontingentu na stabilizaci Bosny a Hercegoviny v lednu 1996.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Milníkem </a:t>
            </a:r>
            <a:r>
              <a:rPr lang="cs-CZ" sz="1600" dirty="0"/>
              <a:t>ve vzájemných vztazích bylo přijetí </a:t>
            </a:r>
            <a:r>
              <a:rPr lang="cs-CZ" sz="1600" b="1" dirty="0" smtClean="0"/>
              <a:t>Ustavujícího (Zakládajícího) </a:t>
            </a:r>
            <a:r>
              <a:rPr lang="cs-CZ" sz="1600" b="1" dirty="0"/>
              <a:t>aktu o vzájemných vztazích, spolupráci a bezpečnosti (</a:t>
            </a:r>
            <a:r>
              <a:rPr lang="cs-CZ" sz="1600" b="1" dirty="0" err="1"/>
              <a:t>Founding</a:t>
            </a:r>
            <a:r>
              <a:rPr lang="cs-CZ" sz="1600" b="1" dirty="0"/>
              <a:t> </a:t>
            </a:r>
            <a:r>
              <a:rPr lang="cs-CZ" sz="1600" b="1" dirty="0" err="1"/>
              <a:t>Act</a:t>
            </a:r>
            <a:r>
              <a:rPr lang="cs-CZ" sz="1600" b="1" dirty="0"/>
              <a:t> on </a:t>
            </a:r>
            <a:r>
              <a:rPr lang="cs-CZ" sz="1600" b="1" dirty="0" err="1"/>
              <a:t>Mutual</a:t>
            </a:r>
            <a:r>
              <a:rPr lang="cs-CZ" sz="1600" b="1" dirty="0"/>
              <a:t> Relations, </a:t>
            </a:r>
            <a:r>
              <a:rPr lang="cs-CZ" sz="1600" b="1" dirty="0" err="1"/>
              <a:t>Cooperation</a:t>
            </a:r>
            <a:r>
              <a:rPr lang="cs-CZ" sz="1600" b="1" dirty="0"/>
              <a:t> and </a:t>
            </a:r>
            <a:r>
              <a:rPr lang="cs-CZ" sz="1600" b="1" dirty="0" err="1"/>
              <a:t>Security</a:t>
            </a:r>
            <a:r>
              <a:rPr lang="cs-CZ" sz="1600" b="1" dirty="0"/>
              <a:t>) </a:t>
            </a:r>
            <a:r>
              <a:rPr lang="cs-CZ" sz="1600" dirty="0"/>
              <a:t>mezi Severoatlantickou aliancí a Ruskou federací </a:t>
            </a:r>
            <a:r>
              <a:rPr lang="cs-CZ" sz="1600" dirty="0" smtClean="0"/>
              <a:t> </a:t>
            </a:r>
            <a:r>
              <a:rPr lang="cs-CZ" sz="1600" dirty="0"/>
              <a:t>z května </a:t>
            </a:r>
            <a:r>
              <a:rPr lang="cs-CZ" sz="1600" dirty="0" smtClean="0"/>
              <a:t>1997.</a:t>
            </a:r>
          </a:p>
          <a:p>
            <a:pPr marL="0" indent="0" algn="just">
              <a:buNone/>
            </a:pPr>
            <a:r>
              <a:rPr lang="cs-CZ" sz="1600" b="1" dirty="0" smtClean="0"/>
              <a:t>Cíl NATO - </a:t>
            </a:r>
            <a:r>
              <a:rPr lang="cs-CZ" sz="1600" dirty="0" smtClean="0"/>
              <a:t>nabídnout </a:t>
            </a:r>
            <a:r>
              <a:rPr lang="cs-CZ" sz="1600" dirty="0"/>
              <a:t>Rusku prohloubení vzájemného partnerství, rozptýlit ruské obavy z přijetí nových členů a poskytnout ruskému politickému establishmentu hmatatelný úspěch, který by na ruské domácí politické scéně odvrátil pozornost od vlastního rozšíření NATO.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Robert </a:t>
            </a:r>
            <a:r>
              <a:rPr lang="cs-CZ" sz="1600" b="1" dirty="0"/>
              <a:t>J. Art</a:t>
            </a:r>
            <a:r>
              <a:rPr lang="cs-CZ" sz="1600" dirty="0"/>
              <a:t> svého času navrhoval, aby se tento akt stal základem moderního koncertu  mocností mezi NATO a Ruskem v </a:t>
            </a:r>
            <a:r>
              <a:rPr lang="cs-CZ" sz="1600" dirty="0" smtClean="0"/>
              <a:t>Evropě</a:t>
            </a:r>
            <a:r>
              <a:rPr lang="cs-CZ" sz="1600" dirty="0"/>
              <a:t> </a:t>
            </a:r>
            <a:r>
              <a:rPr lang="cs-CZ" sz="1600" dirty="0" smtClean="0"/>
              <a:t>– </a:t>
            </a:r>
            <a:r>
              <a:rPr lang="cs-CZ" sz="1600" b="1" dirty="0" smtClean="0"/>
              <a:t>nejde o koncert velmocí!!!</a:t>
            </a:r>
          </a:p>
          <a:p>
            <a:pPr marL="0" indent="0" algn="just">
              <a:buNone/>
            </a:pPr>
            <a:r>
              <a:rPr lang="cs-CZ" sz="1600" b="1" dirty="0" smtClean="0"/>
              <a:t>Obsah - přihlašují </a:t>
            </a:r>
            <a:r>
              <a:rPr lang="cs-CZ" sz="1600" b="1" dirty="0"/>
              <a:t>k již existujícím </a:t>
            </a:r>
            <a:r>
              <a:rPr lang="cs-CZ" sz="1600" b="1" dirty="0" smtClean="0"/>
              <a:t>závazkům (OBSE) </a:t>
            </a:r>
            <a:r>
              <a:rPr lang="cs-CZ" sz="1600" b="1" dirty="0"/>
              <a:t>a tento dokument přináší jen velmi málo zcela </a:t>
            </a:r>
            <a:r>
              <a:rPr lang="cs-CZ" sz="1600" b="1" dirty="0" smtClean="0"/>
              <a:t>nového: </a:t>
            </a:r>
            <a:endParaRPr lang="cs-CZ" sz="1600" b="1" dirty="0"/>
          </a:p>
          <a:p>
            <a:pPr algn="just">
              <a:buFontTx/>
              <a:buChar char="-"/>
            </a:pPr>
            <a:r>
              <a:rPr lang="cs-CZ" sz="1600" b="1" dirty="0" smtClean="0"/>
              <a:t>NATO</a:t>
            </a:r>
            <a:r>
              <a:rPr lang="cs-CZ" sz="1600" b="1" dirty="0"/>
              <a:t>, tak Rusko se v Ustavujícím aktu přihlašují k myšlence, že se navzájem nepovažují za protivníky a že bezpečnost států je nedělitelná. </a:t>
            </a:r>
            <a:endParaRPr lang="cs-CZ" sz="1600" b="1" dirty="0" smtClean="0"/>
          </a:p>
          <a:p>
            <a:pPr algn="just">
              <a:buFontTx/>
              <a:buChar char="-"/>
            </a:pPr>
            <a:r>
              <a:rPr lang="cs-CZ" sz="1600" b="1" dirty="0"/>
              <a:t>rozvíjet vzájemné vztahy na základě transparentnosti, partnerství a spolupráce, uznání role hodnot demokracie a lidských práv, zřeknutí se hrozeb silou, vzájemného respektování svrchovanosti, územní celistvosti a práva vybrat si způsoby a prostředky zajištění vlastní bezpečnosti, neporušitelnosti hranic a transparentnosti ve vojenské oblasti. </a:t>
            </a:r>
            <a:endParaRPr lang="cs-CZ" sz="1600" b="1" dirty="0" smtClean="0"/>
          </a:p>
          <a:p>
            <a:pPr algn="just">
              <a:buFontTx/>
              <a:buChar char="-"/>
            </a:pPr>
            <a:r>
              <a:rPr lang="cs-CZ" sz="1600" b="1" dirty="0" smtClean="0"/>
              <a:t>řadě </a:t>
            </a:r>
            <a:r>
              <a:rPr lang="cs-CZ" sz="1600" b="1" dirty="0"/>
              <a:t>zavázali předcházet konfliktům a sporům v souladu s principy Charty OSN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0606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4868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Evoluce kooperace II.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1926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Problém nerozšiřování vojenské </a:t>
            </a:r>
            <a:r>
              <a:rPr lang="cs-CZ" sz="1600" b="1" dirty="0" smtClean="0"/>
              <a:t>infrastruktury.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Po Gruzii 2008 a zejména Ukrajině 2014 – stížnosti Ruska, že posilování vojenské infrastruktury NATO v nových členských státech je v rozporu s Ustavujícím aktem.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Citát z Ustavujícího </a:t>
            </a:r>
            <a:r>
              <a:rPr lang="cs-CZ" sz="1600" b="1" dirty="0"/>
              <a:t>(Zakládajícího) aktu o vzájemných vztazích, spolupráci a </a:t>
            </a:r>
            <a:r>
              <a:rPr lang="cs-CZ" sz="1600" b="1" dirty="0" smtClean="0"/>
              <a:t>bezpečnosti – květen 1997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smtClean="0"/>
              <a:t>„</a:t>
            </a:r>
            <a:r>
              <a:rPr lang="cs-CZ" sz="1600" i="1" dirty="0" smtClean="0"/>
              <a:t>v </a:t>
            </a:r>
            <a:r>
              <a:rPr lang="cs-CZ" sz="1600" i="1" dirty="0"/>
              <a:t>současném a předvídaném bezpečnostním prostředí bude Aliance plnit závazky kolektivní obrany a ostatních úkolů zabezpečováním nezbytné operační součinnosti, integrace armádních útvarů a posilováním jejich schopností </a:t>
            </a:r>
            <a:r>
              <a:rPr lang="cs-CZ" sz="1600" i="1" dirty="0">
                <a:solidFill>
                  <a:srgbClr val="FF0000"/>
                </a:solidFill>
              </a:rPr>
              <a:t>namísto trvalého rozmístění velkého počtu bojových jednotek. </a:t>
            </a:r>
            <a:r>
              <a:rPr lang="cs-CZ" sz="1600" i="1" dirty="0"/>
              <a:t>Proto je třeba spoléhat na adekvátní infrastrukturu odpovídající výše uvedeným úkolům. V tomto kontextu je možné posílit schopnosti, v případě obrany proti hrozbě jakékoliv agrese, z důvodu účasti na mírových operacích v souladu s Chartou OSN a hlavními principy OBSE a v případě výcviku v souladu s přijatou Smlouvou o konvenčních ozbrojených silách v Evropě, ustanoveními Vídeňského dokumentu OBSE z roku 1994 a dohodnutými opatřeními o transparentnosti</a:t>
            </a:r>
            <a:r>
              <a:rPr lang="cs-CZ" sz="1600" i="1" dirty="0" smtClean="0"/>
              <a:t>.“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NATO </a:t>
            </a:r>
            <a:r>
              <a:rPr lang="cs-CZ" sz="1600" b="1" dirty="0"/>
              <a:t>skutečně podporovalo v nových členských zemích Aliance zlepšování vojenských infrastruktur (například leteckých základen) tak, aby odpovídaly požadavkům na posílení obrany a na výcvik. </a:t>
            </a:r>
            <a:endParaRPr 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5762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4868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Evoluce kooperace III.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206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Bojové </a:t>
            </a:r>
            <a:r>
              <a:rPr lang="cs-CZ" sz="1600" b="1" dirty="0"/>
              <a:t>jednotky trvale rozmístěné na území nových členských států jsou jejich vlastní ozbrojené </a:t>
            </a:r>
            <a:r>
              <a:rPr lang="cs-CZ" sz="1600" b="1" dirty="0" smtClean="0"/>
              <a:t>síly! Ostatní státy pouze na cvičení.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I </a:t>
            </a:r>
            <a:r>
              <a:rPr lang="cs-CZ" sz="1600" b="1" dirty="0"/>
              <a:t>před ukrajinskou krizí byla jediným běžně viditelným prostředkem ozbrojených sil Aliance v nových členských státech proudová letadla používaná pro kontrolu a ochranu vzdušného prostoru pobaltských států. </a:t>
            </a:r>
            <a:endParaRPr lang="cs-CZ" sz="1600" b="1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 smtClean="0"/>
              <a:t>Nemohou </a:t>
            </a:r>
            <a:r>
              <a:rPr lang="cs-CZ" sz="1600" b="1" dirty="0"/>
              <a:t>být posuzovány jako substantivní bojové síly ve smyslu Zakládajícího </a:t>
            </a:r>
            <a:r>
              <a:rPr lang="cs-CZ" sz="1600" b="1" dirty="0" smtClean="0"/>
              <a:t>aktu. </a:t>
            </a:r>
            <a:r>
              <a:rPr lang="cs-CZ" sz="1600" dirty="0" smtClean="0"/>
              <a:t>I posílení NATO na Východě po summitu 2016 ve Varšavě se netýká stále rozmístěných sil, nýbrž sil </a:t>
            </a:r>
            <a:r>
              <a:rPr lang="cs-CZ" sz="1600" dirty="0"/>
              <a:t>rotujících! </a:t>
            </a:r>
            <a:endParaRPr lang="cs-CZ" sz="16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smtClean="0"/>
              <a:t>Ustavující </a:t>
            </a:r>
            <a:r>
              <a:rPr lang="cs-CZ" sz="1600" dirty="0"/>
              <a:t>akt uvádí, že </a:t>
            </a:r>
            <a:r>
              <a:rPr lang="cs-CZ" sz="1600" i="1" dirty="0"/>
              <a:t>„Rusko bude uplatňovat stejná omezení v rámci jejich konvenčních ozbrojených sil rozmístěných v Evropě.“ </a:t>
            </a:r>
            <a:endParaRPr lang="cs-CZ" sz="1600" i="1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1600" i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dirty="0" smtClean="0"/>
              <a:t>Ruská </a:t>
            </a:r>
            <a:r>
              <a:rPr lang="cs-CZ" sz="1600" dirty="0"/>
              <a:t>agrese proti Ukrajině je flagrantním porušením těchto závazků, stejně jako jeho jednostranné suspendování Smlouvy o konvenčních ozbrojených silách v Evropě</a:t>
            </a:r>
            <a:r>
              <a:rPr lang="cs-CZ" sz="1600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b="1" dirty="0"/>
          </a:p>
          <a:p>
            <a:pPr marL="0" indent="0" algn="just">
              <a:lnSpc>
                <a:spcPct val="120000"/>
              </a:lnSpc>
              <a:buNone/>
            </a:pP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xmlns="" val="2323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54868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Stálá rada NATO Rusko 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600" dirty="0"/>
              <a:t>Prostor pro kvalitativně novou úroveň spolupráce mezi Severoatlantickou aliancí a Ruskem vytvořila </a:t>
            </a:r>
            <a:r>
              <a:rPr lang="cs-CZ" sz="1600" b="1" dirty="0"/>
              <a:t>Stálá rada (Permanent Joint </a:t>
            </a:r>
            <a:r>
              <a:rPr lang="cs-CZ" sz="1600" b="1" dirty="0" err="1"/>
              <a:t>Council</a:t>
            </a:r>
            <a:r>
              <a:rPr lang="cs-CZ" sz="1600" b="1" dirty="0"/>
              <a:t> – </a:t>
            </a:r>
            <a:r>
              <a:rPr lang="cs-CZ" sz="1600" b="1" dirty="0" smtClean="0"/>
              <a:t>PJC) - </a:t>
            </a:r>
            <a:r>
              <a:rPr lang="cs-CZ" sz="1600" dirty="0" smtClean="0"/>
              <a:t>1997 </a:t>
            </a:r>
            <a:r>
              <a:rPr lang="cs-CZ" sz="1600" dirty="0"/>
              <a:t>na bázi Ustavujícího aktu.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Cíle:</a:t>
            </a:r>
          </a:p>
          <a:p>
            <a:pPr marL="0" indent="0" algn="just">
              <a:buNone/>
            </a:pPr>
            <a:r>
              <a:rPr lang="cs-CZ" sz="1600" dirty="0" smtClean="0"/>
              <a:t>Poskytnout „</a:t>
            </a:r>
            <a:r>
              <a:rPr lang="cs-CZ" sz="1600" i="1" dirty="0" smtClean="0"/>
              <a:t>mechanismus </a:t>
            </a:r>
            <a:r>
              <a:rPr lang="cs-CZ" sz="1600" i="1" dirty="0"/>
              <a:t>pro konzultace, koordinaci a v maximální možné míře a v nezbytném rozsahu i pro společná rozhodnutí a společné akce týkající se bezpečnostních otázek obou stran. Tyto konzultace se nebudou týkat vnitřních záležitostí Ruska nebo NATO a jeho členských států“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i="1" dirty="0"/>
              <a:t>„ustanovení tohoto Aktu neposkytují v žádném případě Rusku nebo NATO právo veta ohledně akcí druhé strany, ale zároveň neporušují ani neomezují práva Ruska nebo NATO na samostatné rozhodování a jednání“</a:t>
            </a:r>
            <a:endParaRPr lang="cs-CZ" sz="1600" i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Oblasti spolupráce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>
              <a:buFontTx/>
              <a:buChar char="-"/>
            </a:pPr>
            <a:r>
              <a:rPr lang="cs-CZ" sz="1600" dirty="0" smtClean="0"/>
              <a:t>bezpečnost </a:t>
            </a:r>
            <a:r>
              <a:rPr lang="cs-CZ" sz="1600" dirty="0"/>
              <a:t>a stabilita v euroatlantické oblasti, předcházení konfliktům a preventivní </a:t>
            </a:r>
            <a:r>
              <a:rPr lang="cs-CZ" sz="1600" dirty="0" smtClean="0"/>
              <a:t>diplomacie,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vojenské </a:t>
            </a:r>
            <a:r>
              <a:rPr lang="cs-CZ" sz="1600" dirty="0"/>
              <a:t>operace krizového managementu pod záštitou Rady bezpečnosti OSN nebo </a:t>
            </a:r>
            <a:r>
              <a:rPr lang="cs-CZ" sz="1600" dirty="0" smtClean="0"/>
              <a:t>OBSE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výměna </a:t>
            </a:r>
            <a:r>
              <a:rPr lang="cs-CZ" sz="1600" dirty="0"/>
              <a:t>informací o bezpečnostní a vojenské politice NATO a Ruska,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kontrola </a:t>
            </a:r>
            <a:r>
              <a:rPr lang="cs-CZ" sz="1600" dirty="0"/>
              <a:t>zbrojení, jaderná bezpečnost,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spolupráce </a:t>
            </a:r>
            <a:r>
              <a:rPr lang="cs-CZ" sz="1600" dirty="0"/>
              <a:t>v oblasti protiraketové obrany na taktické úrovni,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posílení </a:t>
            </a:r>
            <a:r>
              <a:rPr lang="cs-CZ" sz="1600" dirty="0"/>
              <a:t>transparentnosti, koordinace vojenské spolupráce, možná spolupráce v oblasti vyzbrojování,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konverze </a:t>
            </a:r>
            <a:r>
              <a:rPr lang="cs-CZ" sz="1600" dirty="0"/>
              <a:t>zbrojního průmyslu,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spolupráce </a:t>
            </a:r>
            <a:r>
              <a:rPr lang="cs-CZ" sz="1600" dirty="0"/>
              <a:t>ve sféře ekonomiky, životního prostředí a vědy, </a:t>
            </a:r>
            <a:endParaRPr lang="cs-CZ" sz="1600" dirty="0" smtClean="0"/>
          </a:p>
          <a:p>
            <a:pPr algn="just">
              <a:buFontTx/>
              <a:buChar char="-"/>
            </a:pPr>
            <a:r>
              <a:rPr lang="cs-CZ" sz="1600" dirty="0" smtClean="0"/>
              <a:t>boj </a:t>
            </a:r>
            <a:r>
              <a:rPr lang="cs-CZ" sz="1600" dirty="0"/>
              <a:t>proti </a:t>
            </a:r>
            <a:r>
              <a:rPr lang="cs-CZ" sz="1600" dirty="0" smtClean="0"/>
              <a:t>terorismu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17589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NATO, Rusko, Kosovo a spolupráce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b="1" dirty="0"/>
              <a:t>V roce 1999 Rusko</a:t>
            </a:r>
            <a:r>
              <a:rPr lang="cs-CZ" sz="1600" dirty="0"/>
              <a:t>, na pozadí rozšiřování Severoatlantické aliance a války proti Jugoslávii v souvislosti s kosovskou krizí, přijalo </a:t>
            </a:r>
            <a:r>
              <a:rPr lang="cs-CZ" sz="1600" b="1" dirty="0"/>
              <a:t>novou bezpečnostní strategii, která zásadně modifikovala ruský přístup k Západu.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Jde o posun, který se připravoval již před </a:t>
            </a:r>
            <a:r>
              <a:rPr lang="cs-CZ" sz="1600" dirty="0" err="1" smtClean="0"/>
              <a:t>Putinem</a:t>
            </a:r>
            <a:r>
              <a:rPr lang="cs-CZ" sz="1600" dirty="0"/>
              <a:t> - </a:t>
            </a:r>
            <a:r>
              <a:rPr lang="cs-CZ" sz="1600" dirty="0" smtClean="0"/>
              <a:t>od </a:t>
            </a:r>
            <a:r>
              <a:rPr lang="cs-CZ" sz="1600" dirty="0"/>
              <a:t>roku 1998 do roku 1999 působil jako ředitel Federální služby </a:t>
            </a:r>
            <a:r>
              <a:rPr lang="cs-CZ" sz="1600" dirty="0" smtClean="0"/>
              <a:t>bezpečnosti, 1999–2000 – předseda vlády, </a:t>
            </a:r>
            <a:r>
              <a:rPr lang="cs-CZ" sz="1600" b="1" dirty="0" smtClean="0"/>
              <a:t>od 2000 prezident! </a:t>
            </a:r>
            <a:endParaRPr lang="cs-CZ" sz="1600" b="1" dirty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Za </a:t>
            </a:r>
            <a:r>
              <a:rPr lang="cs-CZ" sz="1600" dirty="0"/>
              <a:t>hlavní hrozbu ruským bezpečnostním zájmům byly označeny ekonomické potíže, terorismus, separatistická hnutí a zhoršování životního prostředí.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Významnou </a:t>
            </a:r>
            <a:r>
              <a:rPr lang="cs-CZ" sz="1600" b="1" dirty="0"/>
              <a:t>změnou bylo, že USA a další členové NATO byli označeni za hrozbu ruským bezpečnostním zájmům.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O </a:t>
            </a:r>
            <a:r>
              <a:rPr lang="cs-CZ" sz="1600" dirty="0"/>
              <a:t>zhoršujícím se postoji Ruska vůči Západu svědčí i válečné hry simulující konvenční útok NATO proti kaliningradské oblasti, na který by Rusko muselo reagovat jadernými zbraněmi.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V </a:t>
            </a:r>
            <a:r>
              <a:rPr lang="cs-CZ" sz="1600" dirty="0"/>
              <a:t>říjnu 2003 byl v Rusku představen dokument s názvem „Aktuální úkoly ozbrojených sil Ruské federace“. </a:t>
            </a:r>
            <a:r>
              <a:rPr lang="cs-CZ" sz="1600" dirty="0" smtClean="0"/>
              <a:t>Na </a:t>
            </a:r>
            <a:r>
              <a:rPr lang="cs-CZ" sz="1600" dirty="0"/>
              <a:t>straně jedné se v něm podtrhuje význam strategického partnerství s USA, avšak zároveň </a:t>
            </a:r>
            <a:r>
              <a:rPr lang="cs-CZ" sz="1600" b="1" dirty="0"/>
              <a:t>je </a:t>
            </a:r>
            <a:r>
              <a:rPr lang="cs-CZ" sz="1600" b="1" dirty="0" smtClean="0"/>
              <a:t>NATO </a:t>
            </a:r>
            <a:r>
              <a:rPr lang="cs-CZ" sz="1600" b="1" dirty="0"/>
              <a:t>považováno za alianci s útočnou doktrínou, které Rusko musí čelit.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Ale existovaly i oblasti spolupráce – od června 1999 Rusko v KFOR v Kosovu a v BH až do 2003.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Celkově ale zhoršení vztahů.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1024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Zlepšení vztahů po 2001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/>
              <a:t>Obnovení zmrazené spolupráce mezi NATO a Ruskem urychlila společná deklarace z Říma pod názvem „NATO-</a:t>
            </a:r>
            <a:r>
              <a:rPr lang="cs-CZ" sz="1600" b="1" dirty="0" err="1"/>
              <a:t>Russia</a:t>
            </a:r>
            <a:r>
              <a:rPr lang="cs-CZ" sz="1600" b="1" dirty="0"/>
              <a:t> Relations: A New </a:t>
            </a:r>
            <a:r>
              <a:rPr lang="cs-CZ" sz="1600" b="1" dirty="0" err="1"/>
              <a:t>Quality</a:t>
            </a:r>
            <a:r>
              <a:rPr lang="cs-CZ" sz="1600" b="1" dirty="0"/>
              <a:t>“ z května </a:t>
            </a:r>
            <a:r>
              <a:rPr lang="cs-CZ" sz="1600" b="1" dirty="0" smtClean="0"/>
              <a:t>2002.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Stálou radu (PJC) nahradila Rada NATO – Rusko (NATO-</a:t>
            </a:r>
            <a:r>
              <a:rPr lang="cs-CZ" sz="1600" b="1" dirty="0" err="1"/>
              <a:t>Russia</a:t>
            </a:r>
            <a:r>
              <a:rPr lang="cs-CZ" sz="1600" b="1" dirty="0"/>
              <a:t> </a:t>
            </a:r>
            <a:r>
              <a:rPr lang="cs-CZ" sz="1600" b="1" dirty="0" err="1"/>
              <a:t>Council</a:t>
            </a:r>
            <a:r>
              <a:rPr lang="cs-CZ" sz="1600" b="1" dirty="0"/>
              <a:t> – NRC).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 se s členskými státy NATO mezi lety 2003 až 2005 účastnilo mnoha společných vojenských cvičení.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Rusko na půdě NRC již dlouhá léta </a:t>
            </a:r>
            <a:r>
              <a:rPr lang="cs-CZ" sz="1600" dirty="0" smtClean="0"/>
              <a:t>spolupracovalo </a:t>
            </a:r>
            <a:r>
              <a:rPr lang="cs-CZ" sz="1600" dirty="0"/>
              <a:t>s NATO v oblasti protiraketové obrany </a:t>
            </a:r>
            <a:r>
              <a:rPr lang="cs-CZ" sz="1600" dirty="0" smtClean="0"/>
              <a:t>bojiště.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Boj s mezinárodním terorismem – </a:t>
            </a:r>
            <a:r>
              <a:rPr lang="cs-CZ" sz="1600" b="1" dirty="0" smtClean="0"/>
              <a:t>Rusko podporovalo alianční angažmá v Afghánistánu.</a:t>
            </a:r>
            <a:r>
              <a:rPr lang="cs-CZ" sz="1600" dirty="0" smtClean="0"/>
              <a:t> Proč?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Severoatlantická aliance a Rusko -</a:t>
            </a:r>
            <a:r>
              <a:rPr lang="cs-CZ" sz="1600" dirty="0" smtClean="0"/>
              <a:t> </a:t>
            </a:r>
            <a:r>
              <a:rPr lang="cs-CZ" sz="1600" dirty="0"/>
              <a:t>zpravodajské informace, </a:t>
            </a:r>
            <a:r>
              <a:rPr lang="cs-CZ" sz="1600" dirty="0" smtClean="0"/>
              <a:t>společná </a:t>
            </a:r>
            <a:r>
              <a:rPr lang="cs-CZ" sz="1600" dirty="0"/>
              <a:t>cvičení, </a:t>
            </a:r>
            <a:r>
              <a:rPr lang="cs-CZ" sz="1600" dirty="0" smtClean="0"/>
              <a:t>setkání </a:t>
            </a:r>
            <a:r>
              <a:rPr lang="cs-CZ" sz="1600" dirty="0"/>
              <a:t>analytiků specializujících se na boj s terorismem a </a:t>
            </a:r>
            <a:r>
              <a:rPr lang="cs-CZ" sz="1600" dirty="0" smtClean="0"/>
              <a:t>vědecké </a:t>
            </a:r>
            <a:r>
              <a:rPr lang="cs-CZ" sz="1600" dirty="0"/>
              <a:t>konference.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Hlavní význam NRC je možné hledat v symbolickém vyjádření ochoty Ruska a NATO spolupracovat při zajišťování celosvětové bezpečnosti, která byla narušena ruskou reakcí na alianční válku proti Jugoslávii v roce 1999. </a:t>
            </a:r>
          </a:p>
        </p:txBody>
      </p:sp>
    </p:spTree>
    <p:extLst>
      <p:ext uri="{BB962C8B-B14F-4D97-AF65-F5344CB8AC3E}">
        <p14:creationId xmlns:p14="http://schemas.microsoft.com/office/powerpoint/2010/main" xmlns="" val="26974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33265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Odpor k rozšiřování NATO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1206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Odpor k rozšiřování NATO – konstanta ruské ZP po skončení SV! Konstantin </a:t>
            </a:r>
            <a:r>
              <a:rPr lang="cs-CZ" sz="1600" b="1" dirty="0" err="1"/>
              <a:t>Khudoley</a:t>
            </a:r>
            <a:r>
              <a:rPr lang="cs-CZ" sz="1600" b="1" dirty="0"/>
              <a:t> a </a:t>
            </a:r>
            <a:r>
              <a:rPr lang="cs-CZ" sz="1600" b="1" dirty="0" err="1"/>
              <a:t>Dmitri</a:t>
            </a:r>
            <a:r>
              <a:rPr lang="cs-CZ" sz="1600" b="1" dirty="0"/>
              <a:t> </a:t>
            </a:r>
            <a:r>
              <a:rPr lang="cs-CZ" sz="1600" b="1" dirty="0" smtClean="0"/>
              <a:t>Lanko -  </a:t>
            </a:r>
            <a:r>
              <a:rPr lang="cs-CZ" sz="1600" b="1" dirty="0"/>
              <a:t>v Rusku </a:t>
            </a:r>
            <a:r>
              <a:rPr lang="cs-CZ" sz="1600" b="1" dirty="0" smtClean="0"/>
              <a:t>existuje </a:t>
            </a:r>
            <a:r>
              <a:rPr lang="cs-CZ" sz="1600" b="1" dirty="0"/>
              <a:t>široká paleta diskursů, které mezi sebou v průběhu procesu rozšiřování NATO soutěžily.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Dělicí </a:t>
            </a:r>
            <a:r>
              <a:rPr lang="cs-CZ" sz="1600" b="1" dirty="0"/>
              <a:t>linie obou diskursů neprobíhá mezi praktickými politiky a </a:t>
            </a:r>
            <a:r>
              <a:rPr lang="cs-CZ" sz="1600" b="1" dirty="0" smtClean="0"/>
              <a:t>akademiky!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První diskurs v Rusku nechápe NATO jako alianci států sdílejících společné hodnoty. Jeho zastánci vnímají NATO v prvé řadě jako vojenskou alianci. </a:t>
            </a:r>
            <a:r>
              <a:rPr lang="cs-CZ" sz="1600" dirty="0"/>
              <a:t>Severoatlantická aliance je ztotožňována se Spojenými státy, které jsou považovány za hrozbu pro ruskou národní bezpečnost. Podle proponentů tohoto přístupu Rusko dnes není bezpečnostní hrozbou pro své sousedy a ani pro Spojené státy, a proto se NATO stalo irelevantní bezpečnostní institucí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Druhý diskurs v Rusku týkající se rozšiřování Severoatlantické aliance je v jistém rozporu s diskursem prvním, protože si všímá nárůstu vojenských kapacit NATO jako důsledku rozšiřování</a:t>
            </a:r>
            <a:r>
              <a:rPr lang="cs-CZ" sz="1600" b="1" dirty="0" smtClean="0"/>
              <a:t>. Proponenti</a:t>
            </a:r>
            <a:r>
              <a:rPr lang="cs-CZ" sz="1600" dirty="0" smtClean="0"/>
              <a:t> </a:t>
            </a:r>
            <a:r>
              <a:rPr lang="cs-CZ" sz="1600" dirty="0"/>
              <a:t>rekrutující se nejenom z vojenských kruhů, pozorně analyzují posilování interoperability armád nových členů a transformaci vojenských struktur NATO. Rozšiřování NATO není vnímáno pouze jako nepřátelský krok, nýbrž přímo jako příprava k agresi vůči Rusku. V rámci tohoto přístupu se prosazuje obecná teze, že „NATO je špatné a Evropská unie  </a:t>
            </a:r>
            <a:r>
              <a:rPr lang="cs-CZ" sz="1600" dirty="0" smtClean="0"/>
              <a:t>dobrá“.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Třetí a v ruských poměrech menšinový diskurs vnímá NATO především jako společenství demokratických států, a proto je jeho rozšiřování vnímáno pozitivně. </a:t>
            </a:r>
            <a:r>
              <a:rPr lang="cs-CZ" sz="1600" dirty="0"/>
              <a:t>Tito autoři upozorňují, že ruský odpor vůči rozšiřování NATO za Borise Jelcina byl výrazně ovlivňován vnitropolitickými událostmi v Rusku. Dle tohoto výkladu Jelcin oponoval vstupu Polska, Maďarska a České republiky, protože doufal, že tím dosáhne plného členství v G8, a v kosovské krizi jeho politiku zase ovlivňovala hrozba odvolání. </a:t>
            </a:r>
          </a:p>
        </p:txBody>
      </p:sp>
    </p:spTree>
    <p:extLst>
      <p:ext uri="{BB962C8B-B14F-4D97-AF65-F5344CB8AC3E}">
        <p14:creationId xmlns:p14="http://schemas.microsoft.com/office/powerpoint/2010/main" xmlns="" val="361404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568</TotalTime>
  <Words>3093</Words>
  <Application>Microsoft Office PowerPoint</Application>
  <PresentationFormat>Předvádění na obrazovce (4:3)</PresentationFormat>
  <Paragraphs>256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Fazeta</vt:lpstr>
      <vt:lpstr>NATO a Rusko</vt:lpstr>
      <vt:lpstr>Zvláštní vztahy NATO a Ruska</vt:lpstr>
      <vt:lpstr>Evoluce kooperace I.</vt:lpstr>
      <vt:lpstr>Evoluce kooperace II.</vt:lpstr>
      <vt:lpstr>Evoluce kooperace III.</vt:lpstr>
      <vt:lpstr>Stálá rada NATO Rusko </vt:lpstr>
      <vt:lpstr>NATO, Rusko, Kosovo a spolupráce</vt:lpstr>
      <vt:lpstr>Zlepšení vztahů po 2001</vt:lpstr>
      <vt:lpstr>Odpor k rozšiřování NATO</vt:lpstr>
      <vt:lpstr>Ruské hrozby a rozšiřování</vt:lpstr>
      <vt:lpstr>Spory kolem protiraketové obrany</vt:lpstr>
      <vt:lpstr>Spory kolem strategie NATO 1999 a 2010</vt:lpstr>
      <vt:lpstr>Balkán a rozšiřování</vt:lpstr>
      <vt:lpstr>Gruzie, Ukrajina a Afghánistán</vt:lpstr>
      <vt:lpstr>Současný stav vztahu NATO - Rusko</vt:lpstr>
      <vt:lpstr>Poměr sil NATO – Rusko v Evropě</vt:lpstr>
      <vt:lpstr>Je konfrontace se Západem správnou strategií?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Kříž</dc:creator>
  <cp:lastModifiedBy>PC</cp:lastModifiedBy>
  <cp:revision>38</cp:revision>
  <dcterms:created xsi:type="dcterms:W3CDTF">2017-04-11T10:25:19Z</dcterms:created>
  <dcterms:modified xsi:type="dcterms:W3CDTF">2020-05-06T11:16:22Z</dcterms:modified>
</cp:coreProperties>
</file>