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  <p:sldMasterId id="2147483660" r:id="rId3"/>
  </p:sldMasterIdLst>
  <p:notesMasterIdLst>
    <p:notesMasterId r:id="rId31"/>
  </p:notesMasterIdLst>
  <p:handoutMasterIdLst>
    <p:handoutMasterId r:id="rId32"/>
  </p:handoutMasterIdLst>
  <p:sldIdLst>
    <p:sldId id="322" r:id="rId4"/>
    <p:sldId id="283" r:id="rId5"/>
    <p:sldId id="342" r:id="rId6"/>
    <p:sldId id="344" r:id="rId7"/>
    <p:sldId id="345" r:id="rId8"/>
    <p:sldId id="348" r:id="rId9"/>
    <p:sldId id="346" r:id="rId10"/>
    <p:sldId id="361" r:id="rId11"/>
    <p:sldId id="347" r:id="rId12"/>
    <p:sldId id="362" r:id="rId13"/>
    <p:sldId id="363" r:id="rId14"/>
    <p:sldId id="370" r:id="rId15"/>
    <p:sldId id="349" r:id="rId16"/>
    <p:sldId id="364" r:id="rId17"/>
    <p:sldId id="351" r:id="rId18"/>
    <p:sldId id="352" r:id="rId19"/>
    <p:sldId id="343" r:id="rId20"/>
    <p:sldId id="350" r:id="rId21"/>
    <p:sldId id="367" r:id="rId22"/>
    <p:sldId id="358" r:id="rId23"/>
    <p:sldId id="365" r:id="rId24"/>
    <p:sldId id="359" r:id="rId25"/>
    <p:sldId id="360" r:id="rId26"/>
    <p:sldId id="366" r:id="rId27"/>
    <p:sldId id="369" r:id="rId28"/>
    <p:sldId id="357" r:id="rId29"/>
    <p:sldId id="341" r:id="rId30"/>
  </p:sldIdLst>
  <p:sldSz cx="9144000" cy="6858000" type="screen4x3"/>
  <p:notesSz cx="9866313" cy="6735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0AC24"/>
    <a:srgbClr val="FED216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88" autoAdjust="0"/>
    <p:restoredTop sz="94638" autoAdjust="0"/>
  </p:normalViewPr>
  <p:slideViewPr>
    <p:cSldViewPr snapToGrid="0">
      <p:cViewPr varScale="1">
        <p:scale>
          <a:sx n="87" d="100"/>
          <a:sy n="87" d="100"/>
        </p:scale>
        <p:origin x="173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0911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0911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D861AA7-C822-45F9-8643-6046D18D01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882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628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9613" y="504825"/>
            <a:ext cx="3367087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488"/>
            <a:ext cx="7893050" cy="303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628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4F2CB291-B229-4257-B3E9-744322C74C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4456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35299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38094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0980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28731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48028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80880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94481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64939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75762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5992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129331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2523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8576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53345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18240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921504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086668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69506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9523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79674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0304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5221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36345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14634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2101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" name="Rectangle 21"/>
            <p:cNvSpPr>
              <a:spLocks noChangeArrowheads="1"/>
            </p:cNvSpPr>
            <p:nvPr/>
          </p:nvSpPr>
          <p:spPr bwMode="auto">
            <a:xfrm>
              <a:off x="0" y="0"/>
              <a:ext cx="5760" cy="1477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cs-CZ">
                <a:latin typeface="Arial" charset="0"/>
              </a:endParaRPr>
            </a:p>
          </p:txBody>
        </p:sp>
        <p:pic>
          <p:nvPicPr>
            <p:cNvPr id="6" name="Picture 22" descr="titl CZ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06663" y="2565400"/>
            <a:ext cx="5688012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43896D-F740-4D56-930D-397DDEE4FF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C295D-580B-48E7-B766-CA55CF4D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9FD61-5C95-4060-AE5F-9367F16118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986B1-8290-4FDB-8686-EC8C46D10A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2FB82-C61B-45A3-8C5A-9A05D25409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0F8A1-C082-4427-A312-20A08E9313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C65AE-1458-47B2-AD24-2B9608A5F3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65197-D1B3-444E-A400-109BD1F160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427AA-E56C-491C-B13D-0E8C7AB86F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5C48B-1801-4791-8788-E1EDE0B84E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B5131-3820-430E-B0D4-DF3279E7A9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FFDF5-FCF9-4BA4-8D0C-7D6ADE5296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6523-7E0A-4A43-B092-BFD3CE0358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8A1B8-C59C-4974-8CDB-839AD15CDE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EAF04-0E22-4773-B55D-56F85BD39E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52694-B401-42E1-8A0A-1ECB53FEB6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44BB8-DBD6-4725-AAA7-6C36BC8DCB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828F9-BFE7-40BE-8619-0703D66EC1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605C2-C0CA-48ED-A190-6FAF6BD890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DEBD2-4186-4ABE-B873-ADC526F55D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61930-5AC4-48EE-A807-9EE5C5021F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D4176-74F5-4E6C-BA93-1B222C671B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705AA-C910-44C2-8995-60759B9FA7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2F975-536C-438F-8030-85254203AE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C8F53-7228-4129-B599-4EFE1F9A6C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EE8C2-FCAD-4789-83FD-5E84440319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699A2-AD3A-4CD3-8ECB-AFC22B5CA3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34403-BF45-4A47-9623-4436F0ADB9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DA507-5693-4C38-8AC0-EEFF718E04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4BDC3-D570-4466-A3A2-A2EF38278B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B2D8D-FA97-42E2-B5F2-06DD9DC66E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938C9-286F-4ECA-BE90-47E81DB54C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2E642-BE95-44D1-8303-F1404E9D7D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4532" name="Rectangle 20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4531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1033" name="Picture 21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AB51CA67-8434-41D0-B6E5-F070A3ECD7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85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8548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2056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39528002-99D1-43D2-8177-1CE66E1BE0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105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059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3080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BF22CD85-5EDA-42E0-952A-F099614CE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2506662" y="2565400"/>
            <a:ext cx="5722937" cy="3324860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err="1" smtClean="0">
                <a:solidFill>
                  <a:schemeClr val="tx1"/>
                </a:solidFill>
              </a:rPr>
              <a:t>Constitutionalism</a:t>
            </a: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b="0" dirty="0" err="1" smtClean="0">
                <a:solidFill>
                  <a:schemeClr val="tx1"/>
                </a:solidFill>
              </a:rPr>
              <a:t>American</a:t>
            </a:r>
            <a:r>
              <a:rPr lang="cs-CZ" b="0" dirty="0" smtClean="0">
                <a:solidFill>
                  <a:schemeClr val="tx1"/>
                </a:solidFill>
              </a:rPr>
              <a:t/>
            </a:r>
            <a:br>
              <a:rPr lang="cs-CZ" b="0" dirty="0" smtClean="0">
                <a:solidFill>
                  <a:schemeClr val="tx1"/>
                </a:solidFill>
              </a:rPr>
            </a:br>
            <a:r>
              <a:rPr lang="cs-CZ" b="0" dirty="0" err="1" smtClean="0">
                <a:solidFill>
                  <a:schemeClr val="tx1"/>
                </a:solidFill>
              </a:rPr>
              <a:t>Constitutionalism</a:t>
            </a:r>
            <a:r>
              <a:rPr lang="cs-CZ" b="0" dirty="0" smtClean="0">
                <a:solidFill>
                  <a:schemeClr val="tx1"/>
                </a:solidFill>
              </a:rPr>
              <a:t/>
            </a:r>
            <a:br>
              <a:rPr lang="cs-CZ" b="0" dirty="0" smtClean="0">
                <a:solidFill>
                  <a:schemeClr val="tx1"/>
                </a:solidFill>
              </a:rPr>
            </a:br>
            <a:r>
              <a:rPr lang="cs-CZ" b="0" dirty="0">
                <a:solidFill>
                  <a:schemeClr val="tx1"/>
                </a:solidFill>
              </a:rPr>
              <a:t/>
            </a:r>
            <a:br>
              <a:rPr lang="cs-CZ" b="0" dirty="0">
                <a:solidFill>
                  <a:schemeClr val="tx1"/>
                </a:solidFill>
              </a:rPr>
            </a:br>
            <a:r>
              <a:rPr lang="cs-CZ" sz="1800" dirty="0" smtClean="0">
                <a:solidFill>
                  <a:schemeClr val="tx1"/>
                </a:solidFill>
              </a:rPr>
              <a:t>Jiří Baroš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6FFDF5-FCF9-4BA4-8D0C-7D6ADE52960E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305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723331"/>
            <a:ext cx="8137532" cy="996287"/>
          </a:xfrm>
        </p:spPr>
        <p:txBody>
          <a:bodyPr/>
          <a:lstStyle/>
          <a:p>
            <a:pPr algn="ctr"/>
            <a:r>
              <a:rPr lang="cs-CZ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Marbury</a:t>
            </a:r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v. </a:t>
            </a:r>
            <a:r>
              <a:rPr lang="cs-CZ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Madison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99311" y="2470245"/>
            <a:ext cx="816368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Marbury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had a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legal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right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to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commission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…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Marbury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had a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legal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remedy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to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it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…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power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to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issue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writ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mandamus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: 	statute and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6175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8123884" cy="873457"/>
          </a:xfrm>
        </p:spPr>
        <p:txBody>
          <a:bodyPr/>
          <a:lstStyle/>
          <a:p>
            <a:pPr algn="ctr"/>
            <a:r>
              <a:rPr lang="cs-CZ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Marbury</a:t>
            </a:r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v. </a:t>
            </a:r>
            <a:r>
              <a:rPr lang="cs-CZ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Madison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50377" y="2129051"/>
            <a:ext cx="831262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 smtClean="0">
                <a:latin typeface="Sylfaen" panose="010A0502050306030303" pitchFamily="18" charset="0"/>
                <a:ea typeface="Calibri"/>
                <a:cs typeface="Times New Roman"/>
              </a:rPr>
              <a:t> „</a:t>
            </a:r>
            <a:r>
              <a:rPr lang="en-US" sz="3000" dirty="0" smtClean="0">
                <a:latin typeface="Sylfaen" panose="010A0502050306030303" pitchFamily="18" charset="0"/>
              </a:rPr>
              <a:t>in </a:t>
            </a:r>
            <a:r>
              <a:rPr lang="en-US" sz="3000" dirty="0">
                <a:latin typeface="Sylfaen" panose="010A0502050306030303" pitchFamily="18" charset="0"/>
              </a:rPr>
              <a:t>all Cases affecting Ambassadors, other public </a:t>
            </a:r>
            <a:r>
              <a:rPr lang="cs-CZ" sz="3000" dirty="0" smtClean="0">
                <a:latin typeface="Sylfaen" panose="010A0502050306030303" pitchFamily="18" charset="0"/>
              </a:rPr>
              <a:t>	</a:t>
            </a:r>
            <a:r>
              <a:rPr lang="en-US" sz="3000" dirty="0" smtClean="0">
                <a:latin typeface="Sylfaen" panose="010A0502050306030303" pitchFamily="18" charset="0"/>
              </a:rPr>
              <a:t>Ministers </a:t>
            </a:r>
            <a:r>
              <a:rPr lang="en-US" sz="3000" dirty="0">
                <a:latin typeface="Sylfaen" panose="010A0502050306030303" pitchFamily="18" charset="0"/>
              </a:rPr>
              <a:t>and Consuls, and those in which a </a:t>
            </a:r>
            <a:r>
              <a:rPr lang="cs-CZ" sz="3000" dirty="0" smtClean="0">
                <a:latin typeface="Sylfaen" panose="010A0502050306030303" pitchFamily="18" charset="0"/>
              </a:rPr>
              <a:t>	</a:t>
            </a:r>
            <a:r>
              <a:rPr lang="en-US" sz="3000" dirty="0" smtClean="0">
                <a:latin typeface="Sylfaen" panose="010A0502050306030303" pitchFamily="18" charset="0"/>
              </a:rPr>
              <a:t>State </a:t>
            </a:r>
            <a:r>
              <a:rPr lang="en-US" sz="3000" dirty="0">
                <a:latin typeface="Sylfaen" panose="010A0502050306030303" pitchFamily="18" charset="0"/>
              </a:rPr>
              <a:t>shall be Party, the supreme Court shall </a:t>
            </a:r>
            <a:r>
              <a:rPr lang="cs-CZ" sz="3000" dirty="0" smtClean="0">
                <a:latin typeface="Sylfaen" panose="010A0502050306030303" pitchFamily="18" charset="0"/>
              </a:rPr>
              <a:t>	</a:t>
            </a:r>
            <a:r>
              <a:rPr lang="en-US" sz="3000" dirty="0" smtClean="0">
                <a:latin typeface="Sylfaen" panose="010A0502050306030303" pitchFamily="18" charset="0"/>
              </a:rPr>
              <a:t>have </a:t>
            </a:r>
            <a:r>
              <a:rPr lang="en-US" sz="3000" dirty="0">
                <a:latin typeface="Sylfaen" panose="010A0502050306030303" pitchFamily="18" charset="0"/>
              </a:rPr>
              <a:t>original Jurisdiction. In all the other Cases </a:t>
            </a:r>
            <a:r>
              <a:rPr lang="cs-CZ" sz="3000" dirty="0" smtClean="0">
                <a:latin typeface="Sylfaen" panose="010A0502050306030303" pitchFamily="18" charset="0"/>
              </a:rPr>
              <a:t>	</a:t>
            </a:r>
            <a:r>
              <a:rPr lang="en-US" sz="3000" dirty="0" smtClean="0">
                <a:latin typeface="Sylfaen" panose="010A0502050306030303" pitchFamily="18" charset="0"/>
              </a:rPr>
              <a:t>before </a:t>
            </a:r>
            <a:r>
              <a:rPr lang="en-US" sz="3000" dirty="0">
                <a:latin typeface="Sylfaen" panose="010A0502050306030303" pitchFamily="18" charset="0"/>
              </a:rPr>
              <a:t>mentioned, the supreme Court shall have </a:t>
            </a:r>
            <a:r>
              <a:rPr lang="cs-CZ" sz="3000" dirty="0" smtClean="0">
                <a:latin typeface="Sylfaen" panose="010A0502050306030303" pitchFamily="18" charset="0"/>
              </a:rPr>
              <a:t>	</a:t>
            </a:r>
            <a:r>
              <a:rPr lang="en-US" sz="3000" dirty="0" smtClean="0">
                <a:latin typeface="Sylfaen" panose="010A0502050306030303" pitchFamily="18" charset="0"/>
              </a:rPr>
              <a:t>appellate </a:t>
            </a:r>
            <a:r>
              <a:rPr lang="en-US" sz="3000" dirty="0">
                <a:latin typeface="Sylfaen" panose="010A0502050306030303" pitchFamily="18" charset="0"/>
              </a:rPr>
              <a:t>Jurisdiction</a:t>
            </a:r>
            <a:r>
              <a:rPr lang="en-US" sz="3000" dirty="0" smtClean="0">
                <a:latin typeface="Sylfaen" panose="010A0502050306030303" pitchFamily="18" charset="0"/>
              </a:rPr>
              <a:t>.</a:t>
            </a:r>
            <a:r>
              <a:rPr lang="cs-CZ" sz="3000" dirty="0" smtClean="0">
                <a:latin typeface="Sylfaen" panose="010A0502050306030303" pitchFamily="18" charset="0"/>
              </a:rPr>
              <a:t>“</a:t>
            </a:r>
            <a:endParaRPr lang="cs-CZ" sz="3000" dirty="0">
              <a:latin typeface="Sylfaen" panose="010A0502050306030303" pitchFamily="18" charset="0"/>
            </a:endParaRPr>
          </a:p>
          <a:p>
            <a:pPr>
              <a:buFont typeface="Wingdings" pitchFamily="2" charset="2"/>
              <a:buChar char="§"/>
            </a:pPr>
            <a:endParaRPr lang="cs-CZ" sz="3000" dirty="0" smtClean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 panose="010A0502050306030303" pitchFamily="18" charset="0"/>
                <a:ea typeface="Calibri"/>
                <a:cs typeface="Times New Roman"/>
              </a:rPr>
              <a:t>The</a:t>
            </a:r>
            <a:r>
              <a:rPr lang="cs-CZ" sz="3000" dirty="0" smtClean="0">
                <a:latin typeface="Sylfaen" panose="010A0502050306030303" pitchFamily="18" charset="0"/>
                <a:ea typeface="Calibri"/>
                <a:cs typeface="Times New Roman"/>
              </a:rPr>
              <a:t> Statute </a:t>
            </a:r>
            <a:r>
              <a:rPr lang="cs-CZ" sz="3000" dirty="0" err="1" smtClean="0">
                <a:latin typeface="Sylfaen" panose="010A0502050306030303" pitchFamily="18" charset="0"/>
                <a:ea typeface="Calibri"/>
                <a:cs typeface="Times New Roman"/>
              </a:rPr>
              <a:t>Was</a:t>
            </a:r>
            <a:r>
              <a:rPr lang="cs-CZ" sz="3000" dirty="0" smtClean="0">
                <a:latin typeface="Sylfaen" panose="010A0502050306030303" pitchFamily="18" charset="0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 panose="010A0502050306030303" pitchFamily="18" charset="0"/>
                <a:ea typeface="Calibri"/>
                <a:cs typeface="Times New Roman"/>
              </a:rPr>
              <a:t>Unconstitutional</a:t>
            </a:r>
            <a:r>
              <a:rPr lang="cs-CZ" sz="3000" dirty="0" smtClean="0">
                <a:latin typeface="Sylfaen" panose="010A0502050306030303" pitchFamily="18" charset="0"/>
                <a:ea typeface="Calibri"/>
                <a:cs typeface="Times New Roman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62011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8123884" cy="873457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History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50377" y="2579427"/>
            <a:ext cx="821595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 panose="010A0502050306030303" pitchFamily="18" charset="0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Origins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Development</a:t>
            </a:r>
            <a:endParaRPr lang="cs-CZ" sz="3000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6572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8145494" cy="1095107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Development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99311" y="1941268"/>
            <a:ext cx="816368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 smtClean="0">
                <a:latin typeface="Sylfaen" panose="010A0502050306030303" pitchFamily="18" charset="0"/>
                <a:ea typeface="Calibri"/>
                <a:cs typeface="Times New Roman"/>
              </a:rPr>
              <a:t>Dred </a:t>
            </a:r>
            <a:r>
              <a:rPr lang="cs-CZ" sz="3000" b="1" dirty="0" err="1" smtClean="0">
                <a:latin typeface="Sylfaen" panose="010A0502050306030303" pitchFamily="18" charset="0"/>
                <a:ea typeface="Calibri"/>
                <a:cs typeface="Times New Roman"/>
              </a:rPr>
              <a:t>Scott</a:t>
            </a:r>
            <a:r>
              <a:rPr lang="cs-CZ" sz="3000" b="1" dirty="0">
                <a:latin typeface="Sylfaen" panose="010A0502050306030303" pitchFamily="18" charset="0"/>
                <a:ea typeface="Calibri"/>
                <a:cs typeface="Times New Roman"/>
              </a:rPr>
              <a:t> </a:t>
            </a:r>
            <a:r>
              <a:rPr lang="cs-CZ" sz="3000" b="1" dirty="0" smtClean="0">
                <a:latin typeface="Sylfaen" panose="010A0502050306030303" pitchFamily="18" charset="0"/>
                <a:ea typeface="Calibri"/>
                <a:cs typeface="Times New Roman"/>
              </a:rPr>
              <a:t>v. </a:t>
            </a:r>
            <a:r>
              <a:rPr lang="cs-CZ" sz="3000" b="1" dirty="0" err="1" smtClean="0">
                <a:latin typeface="Sylfaen" panose="010A0502050306030303" pitchFamily="18" charset="0"/>
                <a:ea typeface="Calibri"/>
                <a:cs typeface="Times New Roman"/>
              </a:rPr>
              <a:t>Sandford</a:t>
            </a:r>
            <a:r>
              <a:rPr lang="cs-CZ" sz="3000" dirty="0" smtClean="0">
                <a:latin typeface="Sylfaen" panose="010A0502050306030303" pitchFamily="18" charset="0"/>
                <a:ea typeface="Calibri"/>
                <a:cs typeface="Times New Roman"/>
              </a:rPr>
              <a:t>: 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 panose="010A0502050306030303" pitchFamily="18" charset="0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 panose="010A0502050306030303" pitchFamily="18" charset="0"/>
                <a:ea typeface="Calibri"/>
                <a:cs typeface="Times New Roman"/>
              </a:rPr>
              <a:t>T</a:t>
            </a:r>
            <a:r>
              <a:rPr lang="cs-CZ" sz="3000" dirty="0" err="1" smtClean="0">
                <a:latin typeface="Sylfaen" panose="010A0502050306030303" pitchFamily="18" charset="0"/>
                <a:ea typeface="Calibri"/>
                <a:cs typeface="Times New Roman"/>
              </a:rPr>
              <a:t>wo</a:t>
            </a:r>
            <a:r>
              <a:rPr lang="cs-CZ" sz="3000" dirty="0" smtClean="0">
                <a:latin typeface="Sylfaen" panose="010A0502050306030303" pitchFamily="18" charset="0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 panose="010A0502050306030303" pitchFamily="18" charset="0"/>
                <a:ea typeface="Calibri"/>
                <a:cs typeface="Times New Roman"/>
              </a:rPr>
              <a:t>L</a:t>
            </a:r>
            <a:r>
              <a:rPr lang="cs-CZ" sz="3000" dirty="0" err="1" smtClean="0">
                <a:latin typeface="Sylfaen" panose="010A0502050306030303" pitchFamily="18" charset="0"/>
                <a:ea typeface="Calibri"/>
                <a:cs typeface="Times New Roman"/>
              </a:rPr>
              <a:t>awsuits</a:t>
            </a:r>
            <a:r>
              <a:rPr lang="cs-CZ" sz="3000" dirty="0" smtClean="0">
                <a:latin typeface="Sylfaen" panose="010A0502050306030303" pitchFamily="18" charset="0"/>
                <a:ea typeface="Calibri"/>
                <a:cs typeface="Times New Roman"/>
              </a:rPr>
              <a:t> (1846, 1853)</a:t>
            </a: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 smtClean="0">
                <a:latin typeface="Sylfaen" panose="010A0502050306030303" pitchFamily="18" charset="0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 panose="010A0502050306030303" pitchFamily="18" charset="0"/>
                <a:ea typeface="Calibri"/>
                <a:cs typeface="Times New Roman"/>
              </a:rPr>
              <a:t>Taney</a:t>
            </a:r>
            <a:r>
              <a:rPr lang="cs-CZ" sz="3000" dirty="0" smtClean="0">
                <a:latin typeface="Sylfaen" panose="010A0502050306030303" pitchFamily="18" charset="0"/>
                <a:ea typeface="Calibri"/>
                <a:cs typeface="Times New Roman"/>
              </a:rPr>
              <a:t>: „</a:t>
            </a:r>
            <a:r>
              <a:rPr lang="cs-CZ" sz="3200" i="1" dirty="0" err="1" smtClean="0">
                <a:latin typeface="Sylfaen" panose="010A0502050306030303" pitchFamily="18" charset="0"/>
              </a:rPr>
              <a:t>Any</a:t>
            </a:r>
            <a:r>
              <a:rPr lang="cs-CZ" sz="3200" i="1" dirty="0" smtClean="0">
                <a:latin typeface="Sylfaen" panose="010A0502050306030303" pitchFamily="18" charset="0"/>
              </a:rPr>
              <a:t> </a:t>
            </a:r>
            <a:r>
              <a:rPr lang="cs-CZ" sz="3200" i="1" dirty="0">
                <a:latin typeface="Sylfaen" panose="010A0502050306030303" pitchFamily="18" charset="0"/>
              </a:rPr>
              <a:t>person </a:t>
            </a:r>
            <a:r>
              <a:rPr lang="cs-CZ" sz="3200" i="1" dirty="0" err="1">
                <a:latin typeface="Sylfaen" panose="010A0502050306030303" pitchFamily="18" charset="0"/>
              </a:rPr>
              <a:t>descended</a:t>
            </a:r>
            <a:r>
              <a:rPr lang="cs-CZ" sz="3200" i="1" dirty="0">
                <a:latin typeface="Sylfaen" panose="010A0502050306030303" pitchFamily="18" charset="0"/>
              </a:rPr>
              <a:t> </a:t>
            </a:r>
            <a:r>
              <a:rPr lang="cs-CZ" sz="3200" i="1" dirty="0" err="1">
                <a:latin typeface="Sylfaen" panose="010A0502050306030303" pitchFamily="18" charset="0"/>
              </a:rPr>
              <a:t>from</a:t>
            </a:r>
            <a:r>
              <a:rPr lang="cs-CZ" sz="3200" i="1" dirty="0">
                <a:latin typeface="Sylfaen" panose="010A0502050306030303" pitchFamily="18" charset="0"/>
              </a:rPr>
              <a:t> </a:t>
            </a:r>
            <a:r>
              <a:rPr lang="cs-CZ" sz="3200" i="1" dirty="0" err="1">
                <a:latin typeface="Sylfaen" panose="010A0502050306030303" pitchFamily="18" charset="0"/>
              </a:rPr>
              <a:t>Africans</a:t>
            </a:r>
            <a:r>
              <a:rPr lang="cs-CZ" sz="3200" dirty="0">
                <a:latin typeface="Sylfaen" panose="010A0502050306030303" pitchFamily="18" charset="0"/>
              </a:rPr>
              <a:t>, 	</a:t>
            </a:r>
            <a:r>
              <a:rPr lang="cs-CZ" sz="3200" dirty="0" err="1" smtClean="0">
                <a:latin typeface="Sylfaen" panose="010A0502050306030303" pitchFamily="18" charset="0"/>
              </a:rPr>
              <a:t>whether</a:t>
            </a:r>
            <a:r>
              <a:rPr lang="cs-CZ" sz="3200" dirty="0" smtClean="0">
                <a:latin typeface="Sylfaen" panose="010A0502050306030303" pitchFamily="18" charset="0"/>
              </a:rPr>
              <a:t> </a:t>
            </a:r>
            <a:r>
              <a:rPr lang="cs-CZ" sz="3200" dirty="0" err="1">
                <a:latin typeface="Sylfaen" panose="010A0502050306030303" pitchFamily="18" charset="0"/>
              </a:rPr>
              <a:t>slave</a:t>
            </a:r>
            <a:r>
              <a:rPr lang="cs-CZ" sz="3200" dirty="0">
                <a:latin typeface="Sylfaen" panose="010A0502050306030303" pitchFamily="18" charset="0"/>
              </a:rPr>
              <a:t> </a:t>
            </a:r>
            <a:r>
              <a:rPr lang="cs-CZ" sz="3200" dirty="0" err="1">
                <a:latin typeface="Sylfaen" panose="010A0502050306030303" pitchFamily="18" charset="0"/>
              </a:rPr>
              <a:t>or</a:t>
            </a:r>
            <a:r>
              <a:rPr lang="cs-CZ" sz="3200" dirty="0">
                <a:latin typeface="Sylfaen" panose="010A0502050306030303" pitchFamily="18" charset="0"/>
              </a:rPr>
              <a:t> free, </a:t>
            </a:r>
            <a:r>
              <a:rPr lang="cs-CZ" sz="3200" i="1" dirty="0" err="1">
                <a:latin typeface="Sylfaen" panose="010A0502050306030303" pitchFamily="18" charset="0"/>
              </a:rPr>
              <a:t>is</a:t>
            </a:r>
            <a:r>
              <a:rPr lang="cs-CZ" sz="3200" i="1" dirty="0">
                <a:latin typeface="Sylfaen" panose="010A0502050306030303" pitchFamily="18" charset="0"/>
              </a:rPr>
              <a:t> not a </a:t>
            </a:r>
            <a:r>
              <a:rPr lang="cs-CZ" sz="3200" i="1" dirty="0" err="1">
                <a:latin typeface="Sylfaen" panose="010A0502050306030303" pitchFamily="18" charset="0"/>
              </a:rPr>
              <a:t>citizen</a:t>
            </a:r>
            <a:r>
              <a:rPr lang="cs-CZ" sz="3200" i="1" dirty="0">
                <a:latin typeface="Sylfaen" panose="010A0502050306030303" pitchFamily="18" charset="0"/>
              </a:rPr>
              <a:t> </a:t>
            </a:r>
            <a:r>
              <a:rPr lang="cs-CZ" sz="3200" i="1" dirty="0" err="1">
                <a:latin typeface="Sylfaen" panose="010A0502050306030303" pitchFamily="18" charset="0"/>
              </a:rPr>
              <a:t>of</a:t>
            </a:r>
            <a:r>
              <a:rPr lang="cs-CZ" sz="3200" i="1" dirty="0">
                <a:latin typeface="Sylfaen" panose="010A0502050306030303" pitchFamily="18" charset="0"/>
              </a:rPr>
              <a:t> </a:t>
            </a:r>
            <a:r>
              <a:rPr lang="cs-CZ" sz="3200" i="1" dirty="0" err="1">
                <a:latin typeface="Sylfaen" panose="010A0502050306030303" pitchFamily="18" charset="0"/>
              </a:rPr>
              <a:t>the</a:t>
            </a:r>
            <a:r>
              <a:rPr lang="cs-CZ" sz="3200" i="1" dirty="0">
                <a:latin typeface="Sylfaen" panose="010A0502050306030303" pitchFamily="18" charset="0"/>
              </a:rPr>
              <a:t> </a:t>
            </a:r>
            <a:r>
              <a:rPr lang="cs-CZ" sz="3200" i="1" dirty="0" smtClean="0">
                <a:latin typeface="Sylfaen" panose="010A0502050306030303" pitchFamily="18" charset="0"/>
              </a:rPr>
              <a:t>	United </a:t>
            </a:r>
            <a:r>
              <a:rPr lang="cs-CZ" sz="3200" i="1" dirty="0" err="1" smtClean="0">
                <a:latin typeface="Sylfaen" panose="010A0502050306030303" pitchFamily="18" charset="0"/>
              </a:rPr>
              <a:t>States</a:t>
            </a:r>
            <a:r>
              <a:rPr lang="cs-CZ" sz="3200" dirty="0" smtClean="0">
                <a:latin typeface="Sylfaen" panose="010A0502050306030303" pitchFamily="18" charset="0"/>
              </a:rPr>
              <a:t>.“</a:t>
            </a:r>
            <a:r>
              <a:rPr lang="cs-CZ" sz="3000" dirty="0" smtClean="0">
                <a:latin typeface="Sylfaen" panose="010A0502050306030303" pitchFamily="18" charset="0"/>
                <a:ea typeface="Calibri"/>
                <a:cs typeface="Times New Roman"/>
              </a:rPr>
              <a:t> 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</a:t>
            </a:r>
            <a:r>
              <a:rPr lang="cs-CZ" sz="3000" dirty="0" smtClean="0">
                <a:latin typeface="Sylfaen" panose="010A0502050306030303" pitchFamily="18" charset="0"/>
                <a:ea typeface="Calibri"/>
                <a:cs typeface="Times New Roman"/>
              </a:rPr>
              <a:t>Missouri </a:t>
            </a:r>
            <a:r>
              <a:rPr lang="cs-CZ" sz="3000" dirty="0" err="1" smtClean="0">
                <a:latin typeface="Sylfaen" panose="010A0502050306030303" pitchFamily="18" charset="0"/>
                <a:ea typeface="Calibri"/>
                <a:cs typeface="Times New Roman"/>
              </a:rPr>
              <a:t>compromise</a:t>
            </a:r>
            <a:r>
              <a:rPr lang="cs-CZ" sz="3000" dirty="0" smtClean="0">
                <a:latin typeface="Sylfaen" panose="010A0502050306030303" pitchFamily="18" charset="0"/>
                <a:ea typeface="Calibri"/>
                <a:cs typeface="Times New Roman"/>
              </a:rPr>
              <a:t> (</a:t>
            </a:r>
            <a:r>
              <a:rPr lang="cs-CZ" sz="3200" dirty="0">
                <a:latin typeface="Sylfaen" panose="010A0502050306030303" pitchFamily="18" charset="0"/>
              </a:rPr>
              <a:t>"</a:t>
            </a:r>
            <a:r>
              <a:rPr lang="cs-CZ" sz="3200" i="1" dirty="0" err="1">
                <a:latin typeface="Sylfaen" panose="010A0502050306030303" pitchFamily="18" charset="0"/>
              </a:rPr>
              <a:t>Once</a:t>
            </a:r>
            <a:r>
              <a:rPr lang="cs-CZ" sz="3200" i="1" dirty="0">
                <a:latin typeface="Sylfaen" panose="010A0502050306030303" pitchFamily="18" charset="0"/>
              </a:rPr>
              <a:t> free, </a:t>
            </a:r>
            <a:r>
              <a:rPr lang="cs-CZ" sz="3200" i="1" dirty="0" err="1">
                <a:latin typeface="Sylfaen" panose="010A0502050306030303" pitchFamily="18" charset="0"/>
              </a:rPr>
              <a:t>always</a:t>
            </a:r>
            <a:r>
              <a:rPr lang="cs-CZ" sz="3200" i="1" dirty="0">
                <a:latin typeface="Sylfaen" panose="010A0502050306030303" pitchFamily="18" charset="0"/>
              </a:rPr>
              <a:t> </a:t>
            </a:r>
            <a:r>
              <a:rPr lang="cs-CZ" sz="3200" i="1" dirty="0" smtClean="0">
                <a:latin typeface="Sylfaen" panose="010A0502050306030303" pitchFamily="18" charset="0"/>
              </a:rPr>
              <a:t>	free.</a:t>
            </a:r>
            <a:r>
              <a:rPr lang="cs-CZ" sz="3200" dirty="0" smtClean="0">
                <a:latin typeface="Sylfaen" panose="010A0502050306030303" pitchFamily="18" charset="0"/>
              </a:rPr>
              <a:t>"</a:t>
            </a:r>
            <a:r>
              <a:rPr lang="cs-CZ" sz="3000" dirty="0" smtClean="0">
                <a:latin typeface="Sylfaen" panose="010A0502050306030303" pitchFamily="18" charset="0"/>
                <a:ea typeface="Calibri"/>
                <a:cs typeface="Times New Roman"/>
              </a:rPr>
              <a:t>) </a:t>
            </a:r>
            <a:r>
              <a:rPr lang="cs-CZ" sz="3000" dirty="0" err="1" smtClean="0">
                <a:latin typeface="Sylfaen" panose="010A0502050306030303" pitchFamily="18" charset="0"/>
                <a:ea typeface="Calibri"/>
                <a:cs typeface="Times New Roman"/>
              </a:rPr>
              <a:t>voided</a:t>
            </a:r>
            <a:r>
              <a:rPr lang="cs-CZ" sz="3000" dirty="0" smtClean="0">
                <a:latin typeface="Sylfaen" panose="010A0502050306030303" pitchFamily="18" charset="0"/>
                <a:ea typeface="Calibri"/>
                <a:cs typeface="Times New Roman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3324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8145494" cy="1095107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Development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93082" y="2001083"/>
            <a:ext cx="795783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 err="1" smtClean="0">
                <a:latin typeface="Sylfaen"/>
                <a:ea typeface="Calibri"/>
                <a:cs typeface="Times New Roman"/>
              </a:rPr>
              <a:t>Lochner</a:t>
            </a:r>
            <a:r>
              <a:rPr lang="cs-CZ" sz="3000" b="1" dirty="0" smtClean="0">
                <a:latin typeface="Sylfaen"/>
                <a:ea typeface="Calibri"/>
                <a:cs typeface="Times New Roman"/>
              </a:rPr>
              <a:t> Era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: 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 panose="010A0502050306030303" pitchFamily="18" charset="0"/>
              </a:rPr>
              <a:t>using</a:t>
            </a:r>
            <a:r>
              <a:rPr lang="cs-CZ" sz="3000" dirty="0">
                <a:latin typeface="Sylfaen" panose="010A0502050306030303" pitchFamily="18" charset="0"/>
              </a:rPr>
              <a:t> </a:t>
            </a:r>
            <a:r>
              <a:rPr lang="cs-CZ" sz="3000" dirty="0" err="1">
                <a:latin typeface="Sylfaen" panose="010A0502050306030303" pitchFamily="18" charset="0"/>
              </a:rPr>
              <a:t>its</a:t>
            </a:r>
            <a:r>
              <a:rPr lang="cs-CZ" sz="3000" dirty="0">
                <a:latin typeface="Sylfaen" panose="010A0502050306030303" pitchFamily="18" charset="0"/>
              </a:rPr>
              <a:t> </a:t>
            </a:r>
            <a:r>
              <a:rPr lang="cs-CZ" sz="3000" dirty="0" err="1">
                <a:latin typeface="Sylfaen" panose="010A0502050306030303" pitchFamily="18" charset="0"/>
              </a:rPr>
              <a:t>interpretation</a:t>
            </a:r>
            <a:r>
              <a:rPr lang="cs-CZ" sz="3000" dirty="0">
                <a:latin typeface="Sylfaen" panose="010A0502050306030303" pitchFamily="18" charset="0"/>
              </a:rPr>
              <a:t> </a:t>
            </a:r>
            <a:r>
              <a:rPr lang="cs-CZ" sz="3000" dirty="0" err="1" smtClean="0">
                <a:latin typeface="Sylfaen" panose="010A0502050306030303" pitchFamily="18" charset="0"/>
              </a:rPr>
              <a:t>of</a:t>
            </a:r>
            <a:r>
              <a:rPr lang="cs-CZ" sz="3000" dirty="0" smtClean="0">
                <a:latin typeface="Sylfaen" panose="010A0502050306030303" pitchFamily="18" charset="0"/>
              </a:rPr>
              <a:t> </a:t>
            </a:r>
            <a:r>
              <a:rPr lang="cs-CZ" sz="3000" dirty="0" err="1" smtClean="0">
                <a:latin typeface="Sylfaen" panose="010A0502050306030303" pitchFamily="18" charset="0"/>
              </a:rPr>
              <a:t>substantive</a:t>
            </a:r>
            <a:r>
              <a:rPr lang="cs-CZ" sz="3000" dirty="0" smtClean="0">
                <a:latin typeface="Sylfaen" panose="010A0502050306030303" pitchFamily="18" charset="0"/>
              </a:rPr>
              <a:t> </a:t>
            </a:r>
            <a:r>
              <a:rPr lang="cs-CZ" sz="3000" dirty="0" err="1" smtClean="0">
                <a:latin typeface="Sylfaen" panose="010A0502050306030303" pitchFamily="18" charset="0"/>
              </a:rPr>
              <a:t>due</a:t>
            </a:r>
            <a:r>
              <a:rPr lang="cs-CZ" sz="3000" dirty="0" smtClean="0">
                <a:latin typeface="Sylfaen" panose="010A0502050306030303" pitchFamily="18" charset="0"/>
              </a:rPr>
              <a:t> 	</a:t>
            </a:r>
            <a:r>
              <a:rPr lang="cs-CZ" sz="3000" dirty="0" err="1" smtClean="0">
                <a:latin typeface="Sylfaen" panose="010A0502050306030303" pitchFamily="18" charset="0"/>
              </a:rPr>
              <a:t>process</a:t>
            </a:r>
            <a:r>
              <a:rPr lang="cs-CZ" sz="3000" dirty="0" smtClean="0">
                <a:latin typeface="Sylfaen" panose="010A0502050306030303" pitchFamily="18" charset="0"/>
              </a:rPr>
              <a:t> to </a:t>
            </a:r>
            <a:r>
              <a:rPr lang="cs-CZ" sz="3000" dirty="0">
                <a:latin typeface="Sylfaen" panose="010A0502050306030303" pitchFamily="18" charset="0"/>
              </a:rPr>
              <a:t>strike </a:t>
            </a:r>
            <a:r>
              <a:rPr lang="cs-CZ" sz="3000" dirty="0" err="1">
                <a:latin typeface="Sylfaen" panose="010A0502050306030303" pitchFamily="18" charset="0"/>
              </a:rPr>
              <a:t>down</a:t>
            </a:r>
            <a:r>
              <a:rPr lang="cs-CZ" sz="3000" dirty="0">
                <a:latin typeface="Sylfaen" panose="010A0502050306030303" pitchFamily="18" charset="0"/>
              </a:rPr>
              <a:t> </a:t>
            </a:r>
            <a:r>
              <a:rPr lang="cs-CZ" sz="3000" dirty="0" err="1">
                <a:latin typeface="Sylfaen" panose="010A0502050306030303" pitchFamily="18" charset="0"/>
              </a:rPr>
              <a:t>laws</a:t>
            </a:r>
            <a:r>
              <a:rPr lang="cs-CZ" sz="3000" dirty="0">
                <a:latin typeface="Sylfaen" panose="010A0502050306030303" pitchFamily="18" charset="0"/>
              </a:rPr>
              <a:t> </a:t>
            </a:r>
            <a:r>
              <a:rPr lang="cs-CZ" sz="3000" dirty="0" err="1">
                <a:latin typeface="Sylfaen" panose="010A0502050306030303" pitchFamily="18" charset="0"/>
              </a:rPr>
              <a:t>held</a:t>
            </a:r>
            <a:r>
              <a:rPr lang="cs-CZ" sz="3000" dirty="0">
                <a:latin typeface="Sylfaen" panose="010A0502050306030303" pitchFamily="18" charset="0"/>
              </a:rPr>
              <a:t> to </a:t>
            </a:r>
            <a:r>
              <a:rPr lang="cs-CZ" sz="3000" dirty="0" err="1">
                <a:latin typeface="Sylfaen" panose="010A0502050306030303" pitchFamily="18" charset="0"/>
              </a:rPr>
              <a:t>be</a:t>
            </a:r>
            <a:r>
              <a:rPr lang="cs-CZ" sz="3000" dirty="0">
                <a:latin typeface="Sylfaen" panose="010A0502050306030303" pitchFamily="18" charset="0"/>
              </a:rPr>
              <a:t> </a:t>
            </a:r>
            <a:r>
              <a:rPr lang="cs-CZ" sz="3000" dirty="0" smtClean="0">
                <a:latin typeface="Sylfaen" panose="010A0502050306030303" pitchFamily="18" charset="0"/>
              </a:rPr>
              <a:t>	</a:t>
            </a:r>
            <a:r>
              <a:rPr lang="cs-CZ" sz="3000" dirty="0" err="1" smtClean="0">
                <a:latin typeface="Sylfaen" panose="010A0502050306030303" pitchFamily="18" charset="0"/>
              </a:rPr>
              <a:t>infringing</a:t>
            </a:r>
            <a:r>
              <a:rPr lang="cs-CZ" sz="3000" dirty="0" smtClean="0">
                <a:latin typeface="Sylfaen" panose="010A0502050306030303" pitchFamily="18" charset="0"/>
              </a:rPr>
              <a:t> </a:t>
            </a:r>
            <a:r>
              <a:rPr lang="cs-CZ" sz="3000" dirty="0">
                <a:latin typeface="Sylfaen" panose="010A0502050306030303" pitchFamily="18" charset="0"/>
              </a:rPr>
              <a:t>on </a:t>
            </a:r>
            <a:r>
              <a:rPr lang="cs-CZ" sz="3000" dirty="0" err="1">
                <a:latin typeface="Sylfaen" panose="010A0502050306030303" pitchFamily="18" charset="0"/>
              </a:rPr>
              <a:t>economic</a:t>
            </a:r>
            <a:r>
              <a:rPr lang="cs-CZ" sz="3000" dirty="0">
                <a:latin typeface="Sylfaen" panose="010A0502050306030303" pitchFamily="18" charset="0"/>
              </a:rPr>
              <a:t> </a:t>
            </a:r>
            <a:r>
              <a:rPr lang="cs-CZ" sz="3000" dirty="0" err="1">
                <a:latin typeface="Sylfaen" panose="010A0502050306030303" pitchFamily="18" charset="0"/>
              </a:rPr>
              <a:t>liberty</a:t>
            </a:r>
            <a:r>
              <a:rPr lang="cs-CZ" sz="3000" dirty="0">
                <a:latin typeface="Sylfaen" panose="010A0502050306030303" pitchFamily="18" charset="0"/>
              </a:rPr>
              <a:t> </a:t>
            </a:r>
            <a:r>
              <a:rPr lang="cs-CZ" sz="3000" dirty="0" err="1">
                <a:latin typeface="Sylfaen" panose="010A0502050306030303" pitchFamily="18" charset="0"/>
              </a:rPr>
              <a:t>or</a:t>
            </a:r>
            <a:r>
              <a:rPr lang="cs-CZ" sz="3000" dirty="0">
                <a:latin typeface="Sylfaen" panose="010A0502050306030303" pitchFamily="18" charset="0"/>
              </a:rPr>
              <a:t> </a:t>
            </a:r>
            <a:r>
              <a:rPr lang="cs-CZ" sz="3000" dirty="0" err="1">
                <a:latin typeface="Sylfaen" panose="010A0502050306030303" pitchFamily="18" charset="0"/>
              </a:rPr>
              <a:t>private</a:t>
            </a:r>
            <a:r>
              <a:rPr lang="cs-CZ" sz="3000" dirty="0">
                <a:latin typeface="Sylfaen" panose="010A0502050306030303" pitchFamily="18" charset="0"/>
              </a:rPr>
              <a:t> </a:t>
            </a:r>
            <a:r>
              <a:rPr lang="cs-CZ" sz="3000" dirty="0" smtClean="0">
                <a:latin typeface="Sylfaen" panose="010A0502050306030303" pitchFamily="18" charset="0"/>
              </a:rPr>
              <a:t>	</a:t>
            </a:r>
            <a:r>
              <a:rPr lang="cs-CZ" sz="3000" dirty="0" err="1" smtClean="0">
                <a:latin typeface="Sylfaen" panose="010A0502050306030303" pitchFamily="18" charset="0"/>
              </a:rPr>
              <a:t>contract</a:t>
            </a:r>
            <a:r>
              <a:rPr lang="cs-CZ" sz="3000" dirty="0" smtClean="0">
                <a:latin typeface="Sylfaen" panose="010A0502050306030303" pitchFamily="18" charset="0"/>
              </a:rPr>
              <a:t> </a:t>
            </a:r>
            <a:r>
              <a:rPr lang="cs-CZ" sz="3000" dirty="0" err="1">
                <a:latin typeface="Sylfaen" panose="010A0502050306030303" pitchFamily="18" charset="0"/>
              </a:rPr>
              <a:t>rights</a:t>
            </a:r>
            <a:r>
              <a:rPr lang="cs-CZ" sz="3000" dirty="0">
                <a:latin typeface="Sylfaen" panose="010A0502050306030303" pitchFamily="18" charset="0"/>
              </a:rPr>
              <a:t>. 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 smtClean="0">
              <a:latin typeface="Sylfaen" panose="010A0502050306030303" pitchFamily="18" charset="0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 smtClean="0">
                <a:latin typeface="Sylfaen" panose="010A0502050306030303" pitchFamily="18" charset="0"/>
              </a:rPr>
              <a:t> </a:t>
            </a:r>
            <a:r>
              <a:rPr lang="cs-CZ" sz="3000" dirty="0" err="1" smtClean="0">
                <a:latin typeface="Sylfaen" panose="010A0502050306030303" pitchFamily="18" charset="0"/>
              </a:rPr>
              <a:t>legislative</a:t>
            </a:r>
            <a:r>
              <a:rPr lang="cs-CZ" sz="3000" dirty="0" smtClean="0">
                <a:latin typeface="Sylfaen" panose="010A0502050306030303" pitchFamily="18" charset="0"/>
              </a:rPr>
              <a:t> </a:t>
            </a:r>
            <a:r>
              <a:rPr lang="cs-CZ" sz="3000" dirty="0" err="1">
                <a:latin typeface="Sylfaen" panose="010A0502050306030303" pitchFamily="18" charset="0"/>
              </a:rPr>
              <a:t>proposal</a:t>
            </a:r>
            <a:r>
              <a:rPr lang="cs-CZ" sz="3000" dirty="0">
                <a:latin typeface="Sylfaen" panose="010A0502050306030303" pitchFamily="18" charset="0"/>
              </a:rPr>
              <a:t> to </a:t>
            </a:r>
            <a:r>
              <a:rPr lang="cs-CZ" sz="3000" dirty="0" err="1">
                <a:latin typeface="Sylfaen" panose="010A0502050306030303" pitchFamily="18" charset="0"/>
              </a:rPr>
              <a:t>enlarge</a:t>
            </a:r>
            <a:r>
              <a:rPr lang="cs-CZ" sz="3000" dirty="0">
                <a:latin typeface="Sylfaen" panose="010A0502050306030303" pitchFamily="18" charset="0"/>
              </a:rPr>
              <a:t> </a:t>
            </a:r>
            <a:r>
              <a:rPr lang="cs-CZ" sz="3000" dirty="0" err="1">
                <a:latin typeface="Sylfaen" panose="010A0502050306030303" pitchFamily="18" charset="0"/>
              </a:rPr>
              <a:t>the</a:t>
            </a:r>
            <a:r>
              <a:rPr lang="cs-CZ" sz="3000" dirty="0">
                <a:latin typeface="Sylfaen" panose="010A0502050306030303" pitchFamily="18" charset="0"/>
              </a:rPr>
              <a:t> </a:t>
            </a:r>
            <a:r>
              <a:rPr lang="cs-CZ" sz="3000" dirty="0" err="1" smtClean="0">
                <a:latin typeface="Sylfaen" panose="010A0502050306030303" pitchFamily="18" charset="0"/>
              </a:rPr>
              <a:t>Court</a:t>
            </a:r>
            <a:r>
              <a:rPr lang="cs-CZ" sz="3000" dirty="0" smtClean="0">
                <a:latin typeface="Sylfaen" panose="010A0502050306030303" pitchFamily="18" charset="0"/>
              </a:rPr>
              <a:t> 	(Roosevelt)</a:t>
            </a:r>
            <a:endParaRPr lang="cs-CZ" sz="3000" dirty="0" smtClean="0">
              <a:latin typeface="Sylfaen" panose="010A0502050306030303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3934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8145494" cy="1095107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Development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99311" y="2729553"/>
            <a:ext cx="821259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b="1" dirty="0" err="1" smtClean="0">
                <a:latin typeface="Sylfaen" panose="010A0502050306030303" pitchFamily="18" charset="0"/>
                <a:ea typeface="Calibri"/>
                <a:cs typeface="Times New Roman"/>
              </a:rPr>
              <a:t>Warren</a:t>
            </a:r>
            <a:r>
              <a:rPr lang="cs-CZ" sz="3000" b="1" dirty="0" smtClean="0">
                <a:latin typeface="Sylfaen" panose="010A0502050306030303" pitchFamily="18" charset="0"/>
                <a:ea typeface="Calibri"/>
                <a:cs typeface="Times New Roman"/>
              </a:rPr>
              <a:t> </a:t>
            </a:r>
            <a:r>
              <a:rPr lang="cs-CZ" sz="3000" b="1" dirty="0" err="1" smtClean="0">
                <a:latin typeface="Sylfaen" panose="010A0502050306030303" pitchFamily="18" charset="0"/>
                <a:ea typeface="Calibri"/>
                <a:cs typeface="Times New Roman"/>
              </a:rPr>
              <a:t>court</a:t>
            </a:r>
            <a:r>
              <a:rPr lang="cs-CZ" sz="3000" dirty="0" smtClean="0">
                <a:latin typeface="Sylfaen" panose="010A0502050306030303" pitchFamily="18" charset="0"/>
                <a:ea typeface="Calibri"/>
                <a:cs typeface="Times New Roman"/>
              </a:rPr>
              <a:t>: </a:t>
            </a:r>
            <a:r>
              <a:rPr lang="cs-CZ" sz="3000" dirty="0" err="1">
                <a:latin typeface="Sylfaen" panose="010A0502050306030303" pitchFamily="18" charset="0"/>
              </a:rPr>
              <a:t>banned</a:t>
            </a:r>
            <a:r>
              <a:rPr lang="cs-CZ" sz="3000" dirty="0">
                <a:latin typeface="Sylfaen" panose="010A0502050306030303" pitchFamily="18" charset="0"/>
              </a:rPr>
              <a:t> </a:t>
            </a:r>
            <a:r>
              <a:rPr lang="cs-CZ" sz="3000" dirty="0" err="1">
                <a:latin typeface="Sylfaen" panose="010A0502050306030303" pitchFamily="18" charset="0"/>
              </a:rPr>
              <a:t>the</a:t>
            </a:r>
            <a:r>
              <a:rPr lang="cs-CZ" sz="3000" dirty="0">
                <a:latin typeface="Sylfaen" panose="010A0502050306030303" pitchFamily="18" charset="0"/>
              </a:rPr>
              <a:t> </a:t>
            </a:r>
            <a:r>
              <a:rPr lang="cs-CZ" sz="3000" dirty="0" err="1">
                <a:latin typeface="Sylfaen" panose="010A0502050306030303" pitchFamily="18" charset="0"/>
              </a:rPr>
              <a:t>segregation</a:t>
            </a:r>
            <a:r>
              <a:rPr lang="cs-CZ" sz="3000" dirty="0">
                <a:latin typeface="Sylfaen" panose="010A0502050306030303" pitchFamily="18" charset="0"/>
              </a:rPr>
              <a:t> </a:t>
            </a:r>
            <a:r>
              <a:rPr lang="cs-CZ" sz="3000" dirty="0" err="1">
                <a:latin typeface="Sylfaen" panose="010A0502050306030303" pitchFamily="18" charset="0"/>
              </a:rPr>
              <a:t>of</a:t>
            </a:r>
            <a:r>
              <a:rPr lang="cs-CZ" sz="3000" dirty="0">
                <a:latin typeface="Sylfaen" panose="010A0502050306030303" pitchFamily="18" charset="0"/>
              </a:rPr>
              <a:t> public </a:t>
            </a:r>
            <a:r>
              <a:rPr lang="cs-CZ" sz="3000" dirty="0" smtClean="0">
                <a:latin typeface="Sylfaen" panose="010A0502050306030303" pitchFamily="18" charset="0"/>
              </a:rPr>
              <a:t>	</a:t>
            </a:r>
            <a:r>
              <a:rPr lang="cs-CZ" sz="3000" dirty="0" err="1" smtClean="0">
                <a:latin typeface="Sylfaen" panose="010A0502050306030303" pitchFamily="18" charset="0"/>
              </a:rPr>
              <a:t>schools</a:t>
            </a:r>
            <a:r>
              <a:rPr lang="cs-CZ" sz="3000" dirty="0" smtClean="0">
                <a:latin typeface="Sylfaen" panose="010A0502050306030303" pitchFamily="18" charset="0"/>
              </a:rPr>
              <a:t>, </a:t>
            </a:r>
            <a:r>
              <a:rPr lang="cs-CZ" sz="3000" dirty="0" err="1" smtClean="0">
                <a:latin typeface="Sylfaen" panose="010A0502050306030303" pitchFamily="18" charset="0"/>
              </a:rPr>
              <a:t>expanded</a:t>
            </a:r>
            <a:r>
              <a:rPr lang="cs-CZ" sz="3000" dirty="0" smtClean="0">
                <a:latin typeface="Sylfaen" panose="010A0502050306030303" pitchFamily="18" charset="0"/>
              </a:rPr>
              <a:t> civil </a:t>
            </a:r>
            <a:r>
              <a:rPr lang="cs-CZ" sz="3000" dirty="0" err="1" smtClean="0">
                <a:latin typeface="Sylfaen" panose="010A0502050306030303" pitchFamily="18" charset="0"/>
              </a:rPr>
              <a:t>rights</a:t>
            </a:r>
            <a:r>
              <a:rPr lang="cs-CZ" sz="3000" dirty="0" smtClean="0">
                <a:latin typeface="Sylfaen" panose="010A0502050306030303" pitchFamily="18" charset="0"/>
              </a:rPr>
              <a:t>, </a:t>
            </a:r>
            <a:r>
              <a:rPr lang="cs-CZ" sz="3000" dirty="0" err="1" smtClean="0">
                <a:latin typeface="Sylfaen" panose="010A0502050306030303" pitchFamily="18" charset="0"/>
              </a:rPr>
              <a:t>judicial</a:t>
            </a:r>
            <a:r>
              <a:rPr lang="cs-CZ" sz="3000" dirty="0" smtClean="0">
                <a:latin typeface="Sylfaen" panose="010A0502050306030303" pitchFamily="18" charset="0"/>
              </a:rPr>
              <a:t> </a:t>
            </a:r>
            <a:r>
              <a:rPr lang="cs-CZ" sz="3000" dirty="0" err="1" smtClean="0">
                <a:latin typeface="Sylfaen" panose="010A0502050306030303" pitchFamily="18" charset="0"/>
              </a:rPr>
              <a:t>power</a:t>
            </a:r>
            <a:r>
              <a:rPr lang="cs-CZ" sz="3000" dirty="0" smtClean="0">
                <a:latin typeface="Sylfaen" panose="010A0502050306030303" pitchFamily="18" charset="0"/>
              </a:rPr>
              <a:t>, 	and </a:t>
            </a:r>
            <a:r>
              <a:rPr lang="cs-CZ" sz="3000" dirty="0" err="1" smtClean="0">
                <a:latin typeface="Sylfaen" panose="010A0502050306030303" pitchFamily="18" charset="0"/>
              </a:rPr>
              <a:t>the</a:t>
            </a:r>
            <a:r>
              <a:rPr lang="cs-CZ" sz="3000" dirty="0" smtClean="0">
                <a:latin typeface="Sylfaen" panose="010A0502050306030303" pitchFamily="18" charset="0"/>
              </a:rPr>
              <a:t> </a:t>
            </a:r>
            <a:r>
              <a:rPr lang="cs-CZ" sz="3000" dirty="0" err="1" smtClean="0">
                <a:latin typeface="Sylfaen" panose="010A0502050306030303" pitchFamily="18" charset="0"/>
              </a:rPr>
              <a:t>federal</a:t>
            </a:r>
            <a:r>
              <a:rPr lang="cs-CZ" sz="3000" dirty="0" smtClean="0">
                <a:latin typeface="Sylfaen" panose="010A0502050306030303" pitchFamily="18" charset="0"/>
              </a:rPr>
              <a:t> </a:t>
            </a:r>
            <a:r>
              <a:rPr lang="cs-CZ" sz="3000" dirty="0" err="1" smtClean="0">
                <a:latin typeface="Sylfaen" panose="010A0502050306030303" pitchFamily="18" charset="0"/>
              </a:rPr>
              <a:t>power</a:t>
            </a:r>
            <a:endParaRPr lang="cs-CZ" sz="3000" dirty="0" smtClean="0">
              <a:latin typeface="Sylfaen" panose="010A0502050306030303" pitchFamily="18" charset="0"/>
            </a:endParaRPr>
          </a:p>
          <a:p>
            <a:r>
              <a:rPr lang="cs-CZ" sz="3000" i="1" dirty="0">
                <a:latin typeface="Sylfaen" panose="010A0502050306030303" pitchFamily="18" charset="0"/>
                <a:ea typeface="Calibri"/>
                <a:cs typeface="Times New Roman"/>
              </a:rPr>
              <a:t> </a:t>
            </a:r>
            <a:endParaRPr lang="cs-CZ" sz="3000" i="1" dirty="0" smtClean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i="1" dirty="0" smtClean="0">
                <a:latin typeface="Sylfaen" panose="010A0502050306030303" pitchFamily="18" charset="0"/>
                <a:ea typeface="Calibri"/>
                <a:cs typeface="Times New Roman"/>
              </a:rPr>
              <a:t> </a:t>
            </a:r>
            <a:r>
              <a:rPr lang="cs-CZ" sz="3000" b="1" dirty="0" smtClean="0">
                <a:latin typeface="Sylfaen" panose="010A0502050306030303" pitchFamily="18" charset="0"/>
                <a:ea typeface="Calibri"/>
                <a:cs typeface="Times New Roman"/>
              </a:rPr>
              <a:t>Burger </a:t>
            </a:r>
            <a:r>
              <a:rPr lang="cs-CZ" sz="3000" b="1" dirty="0" err="1" smtClean="0">
                <a:latin typeface="Sylfaen" panose="010A0502050306030303" pitchFamily="18" charset="0"/>
                <a:ea typeface="Calibri"/>
                <a:cs typeface="Times New Roman"/>
              </a:rPr>
              <a:t>court</a:t>
            </a:r>
            <a:r>
              <a:rPr lang="cs-CZ" sz="3000" dirty="0" smtClean="0">
                <a:latin typeface="Sylfaen" panose="010A0502050306030303" pitchFamily="18" charset="0"/>
                <a:ea typeface="Calibri"/>
                <a:cs typeface="Times New Roman"/>
              </a:rPr>
              <a:t>: </a:t>
            </a:r>
            <a:r>
              <a:rPr lang="cs-CZ" sz="3000" dirty="0" err="1">
                <a:latin typeface="Sylfaen" panose="010A0502050306030303" pitchFamily="18" charset="0"/>
              </a:rPr>
              <a:t>continued</a:t>
            </a:r>
            <a:r>
              <a:rPr lang="cs-CZ" sz="3000" dirty="0">
                <a:latin typeface="Sylfaen" panose="010A0502050306030303" pitchFamily="18" charset="0"/>
              </a:rPr>
              <a:t> </a:t>
            </a:r>
            <a:r>
              <a:rPr lang="cs-CZ" sz="3000" dirty="0" err="1">
                <a:latin typeface="Sylfaen" panose="010A0502050306030303" pitchFamily="18" charset="0"/>
              </a:rPr>
              <a:t>the</a:t>
            </a:r>
            <a:r>
              <a:rPr lang="cs-CZ" sz="3000" dirty="0">
                <a:latin typeface="Sylfaen" panose="010A0502050306030303" pitchFamily="18" charset="0"/>
              </a:rPr>
              <a:t> </a:t>
            </a:r>
            <a:r>
              <a:rPr lang="cs-CZ" sz="3000" dirty="0" err="1">
                <a:latin typeface="Sylfaen" panose="010A0502050306030303" pitchFamily="18" charset="0"/>
              </a:rPr>
              <a:t>liberal</a:t>
            </a:r>
            <a:r>
              <a:rPr lang="cs-CZ" sz="3000" dirty="0">
                <a:latin typeface="Sylfaen" panose="010A0502050306030303" pitchFamily="18" charset="0"/>
              </a:rPr>
              <a:t> </a:t>
            </a:r>
            <a:r>
              <a:rPr lang="cs-CZ" sz="3000" dirty="0" err="1">
                <a:latin typeface="Sylfaen" panose="010A0502050306030303" pitchFamily="18" charset="0"/>
              </a:rPr>
              <a:t>legacy</a:t>
            </a:r>
            <a:r>
              <a:rPr lang="cs-CZ" sz="3000" dirty="0">
                <a:latin typeface="Sylfaen" panose="010A0502050306030303" pitchFamily="18" charset="0"/>
              </a:rPr>
              <a:t> </a:t>
            </a:r>
            <a:endParaRPr lang="cs-CZ" sz="3000" dirty="0" smtClean="0">
              <a:latin typeface="Sylfaen" panose="010A0502050306030303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160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8145494" cy="1095107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Development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99311" y="2729553"/>
            <a:ext cx="821259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 smtClean="0">
                <a:latin typeface="Sylfaen" panose="010A0502050306030303" pitchFamily="18" charset="0"/>
                <a:ea typeface="Calibri"/>
                <a:cs typeface="Times New Roman"/>
              </a:rPr>
              <a:t> </a:t>
            </a:r>
            <a:r>
              <a:rPr lang="cs-CZ" sz="3000" b="1" dirty="0" err="1" smtClean="0">
                <a:latin typeface="Sylfaen" panose="010A0502050306030303" pitchFamily="18" charset="0"/>
                <a:ea typeface="Calibri"/>
                <a:cs typeface="Times New Roman"/>
              </a:rPr>
              <a:t>Rehnquist</a:t>
            </a:r>
            <a:r>
              <a:rPr lang="cs-CZ" sz="3000" b="1" dirty="0" smtClean="0">
                <a:latin typeface="Sylfaen" panose="010A0502050306030303" pitchFamily="18" charset="0"/>
                <a:ea typeface="Calibri"/>
                <a:cs typeface="Times New Roman"/>
              </a:rPr>
              <a:t> </a:t>
            </a:r>
            <a:r>
              <a:rPr lang="cs-CZ" sz="3000" b="1" dirty="0" err="1" smtClean="0">
                <a:latin typeface="Sylfaen" panose="010A0502050306030303" pitchFamily="18" charset="0"/>
                <a:ea typeface="Calibri"/>
                <a:cs typeface="Times New Roman"/>
              </a:rPr>
              <a:t>Court</a:t>
            </a:r>
            <a:r>
              <a:rPr lang="cs-CZ" sz="3000" dirty="0" smtClean="0">
                <a:latin typeface="Sylfaen" panose="010A0502050306030303" pitchFamily="18" charset="0"/>
                <a:ea typeface="Calibri"/>
                <a:cs typeface="Times New Roman"/>
              </a:rPr>
              <a:t>: more </a:t>
            </a:r>
            <a:r>
              <a:rPr lang="cs-CZ" sz="3000" dirty="0" err="1" smtClean="0">
                <a:latin typeface="Sylfaen" panose="010A0502050306030303" pitchFamily="18" charset="0"/>
                <a:ea typeface="Calibri"/>
                <a:cs typeface="Times New Roman"/>
              </a:rPr>
              <a:t>conservative</a:t>
            </a:r>
            <a:r>
              <a:rPr lang="cs-CZ" sz="3000" dirty="0" smtClean="0">
                <a:latin typeface="Sylfaen" panose="010A0502050306030303" pitchFamily="18" charset="0"/>
                <a:ea typeface="Calibri"/>
                <a:cs typeface="Times New Roman"/>
              </a:rPr>
              <a:t> (swing 	</a:t>
            </a:r>
            <a:r>
              <a:rPr lang="cs-CZ" sz="3000" dirty="0" err="1" smtClean="0">
                <a:latin typeface="Sylfaen" panose="010A0502050306030303" pitchFamily="18" charset="0"/>
                <a:ea typeface="Calibri"/>
                <a:cs typeface="Times New Roman"/>
              </a:rPr>
              <a:t>vote</a:t>
            </a:r>
            <a:r>
              <a:rPr lang="cs-CZ" sz="3000" dirty="0" smtClean="0">
                <a:latin typeface="Sylfaen" panose="010A0502050306030303" pitchFamily="18" charset="0"/>
                <a:ea typeface="Calibri"/>
                <a:cs typeface="Times New Roman"/>
              </a:rPr>
              <a:t>: Sandra </a:t>
            </a:r>
            <a:r>
              <a:rPr lang="cs-CZ" sz="3000" dirty="0" err="1" smtClean="0">
                <a:latin typeface="Sylfaen" panose="010A0502050306030303" pitchFamily="18" charset="0"/>
                <a:ea typeface="Calibri"/>
                <a:cs typeface="Times New Roman"/>
              </a:rPr>
              <a:t>O´Connor</a:t>
            </a:r>
            <a:r>
              <a:rPr lang="cs-CZ" sz="3000" dirty="0" smtClean="0">
                <a:latin typeface="Sylfaen" panose="010A0502050306030303" pitchFamily="18" charset="0"/>
                <a:ea typeface="Calibri"/>
                <a:cs typeface="Times New Roman"/>
              </a:rPr>
              <a:t>) </a:t>
            </a:r>
          </a:p>
          <a:p>
            <a:pPr defTabSz="288000">
              <a:buFont typeface="Wingdings" pitchFamily="2" charset="2"/>
              <a:buChar char="§"/>
            </a:pPr>
            <a:endParaRPr lang="cs-CZ" sz="3000" b="1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b="1" dirty="0" smtClean="0">
                <a:latin typeface="Sylfaen" panose="010A0502050306030303" pitchFamily="18" charset="0"/>
                <a:ea typeface="Calibri"/>
                <a:cs typeface="Times New Roman"/>
              </a:rPr>
              <a:t> </a:t>
            </a:r>
            <a:r>
              <a:rPr lang="cs-CZ" sz="3000" b="1" dirty="0" err="1" smtClean="0">
                <a:latin typeface="Sylfaen" panose="010A0502050306030303" pitchFamily="18" charset="0"/>
                <a:ea typeface="Calibri"/>
                <a:cs typeface="Times New Roman"/>
              </a:rPr>
              <a:t>Roberts</a:t>
            </a:r>
            <a:r>
              <a:rPr lang="cs-CZ" sz="3000" b="1" dirty="0" smtClean="0">
                <a:latin typeface="Sylfaen" panose="010A0502050306030303" pitchFamily="18" charset="0"/>
                <a:ea typeface="Calibri"/>
                <a:cs typeface="Times New Roman"/>
              </a:rPr>
              <a:t> </a:t>
            </a:r>
            <a:r>
              <a:rPr lang="cs-CZ" sz="3000" b="1" dirty="0" err="1" smtClean="0">
                <a:latin typeface="Sylfaen" panose="010A0502050306030303" pitchFamily="18" charset="0"/>
                <a:ea typeface="Calibri"/>
                <a:cs typeface="Times New Roman"/>
              </a:rPr>
              <a:t>court</a:t>
            </a:r>
            <a:r>
              <a:rPr lang="cs-CZ" sz="3000" dirty="0" smtClean="0">
                <a:latin typeface="Sylfaen" panose="010A0502050306030303" pitchFamily="18" charset="0"/>
                <a:ea typeface="Calibri"/>
                <a:cs typeface="Times New Roman"/>
              </a:rPr>
              <a:t>: </a:t>
            </a:r>
            <a:r>
              <a:rPr lang="cs-CZ" sz="3000" dirty="0" err="1" smtClean="0">
                <a:latin typeface="Sylfaen" panose="010A0502050306030303" pitchFamily="18" charset="0"/>
                <a:ea typeface="Calibri"/>
                <a:cs typeface="Times New Roman"/>
              </a:rPr>
              <a:t>still</a:t>
            </a:r>
            <a:r>
              <a:rPr lang="cs-CZ" sz="3000" dirty="0" smtClean="0">
                <a:latin typeface="Sylfaen" panose="010A0502050306030303" pitchFamily="18" charset="0"/>
                <a:ea typeface="Calibri"/>
                <a:cs typeface="Times New Roman"/>
              </a:rPr>
              <a:t> more </a:t>
            </a:r>
            <a:r>
              <a:rPr lang="cs-CZ" sz="3000" dirty="0" err="1" smtClean="0">
                <a:latin typeface="Sylfaen" panose="010A0502050306030303" pitchFamily="18" charset="0"/>
                <a:ea typeface="Calibri"/>
                <a:cs typeface="Times New Roman"/>
              </a:rPr>
              <a:t>conservative</a:t>
            </a:r>
            <a:r>
              <a:rPr lang="cs-CZ" sz="3000" dirty="0" smtClean="0">
                <a:latin typeface="Sylfaen" panose="010A0502050306030303" pitchFamily="18" charset="0"/>
                <a:ea typeface="Calibri"/>
                <a:cs typeface="Times New Roman"/>
              </a:rPr>
              <a:t> (swing 	</a:t>
            </a:r>
            <a:r>
              <a:rPr lang="cs-CZ" sz="3000" dirty="0" err="1" smtClean="0">
                <a:latin typeface="Sylfaen" panose="010A0502050306030303" pitchFamily="18" charset="0"/>
                <a:ea typeface="Calibri"/>
                <a:cs typeface="Times New Roman"/>
              </a:rPr>
              <a:t>vote</a:t>
            </a:r>
            <a:r>
              <a:rPr lang="cs-CZ" sz="3000" dirty="0" smtClean="0">
                <a:latin typeface="Sylfaen" panose="010A0502050306030303" pitchFamily="18" charset="0"/>
                <a:ea typeface="Calibri"/>
                <a:cs typeface="Times New Roman"/>
              </a:rPr>
              <a:t> Anthony Kennedy), but </a:t>
            </a:r>
            <a:r>
              <a:rPr lang="cs-CZ" sz="3000" dirty="0" err="1">
                <a:latin typeface="Sylfaen" panose="010A0502050306030303" pitchFamily="18" charset="0"/>
              </a:rPr>
              <a:t>Obergefell</a:t>
            </a:r>
            <a:r>
              <a:rPr lang="cs-CZ" sz="3000" dirty="0">
                <a:latin typeface="Sylfaen" panose="010A0502050306030303" pitchFamily="18" charset="0"/>
              </a:rPr>
              <a:t> v. </a:t>
            </a:r>
            <a:r>
              <a:rPr lang="cs-CZ" sz="3000" dirty="0" smtClean="0">
                <a:latin typeface="Sylfaen" panose="010A0502050306030303" pitchFamily="18" charset="0"/>
              </a:rPr>
              <a:t>	</a:t>
            </a:r>
            <a:r>
              <a:rPr lang="cs-CZ" sz="3000" dirty="0" err="1" smtClean="0">
                <a:latin typeface="Sylfaen" panose="010A0502050306030303" pitchFamily="18" charset="0"/>
              </a:rPr>
              <a:t>Hodge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(a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right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same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-sex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couples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to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marry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7759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8145494" cy="1095107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American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Constitutionalism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34651" y="3125338"/>
            <a:ext cx="82125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History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Constitutional</a:t>
            </a:r>
            <a:r>
              <a:rPr lang="cs-CZ" sz="3000" dirty="0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Interpretation</a:t>
            </a:r>
            <a:endParaRPr lang="cs-CZ" sz="3000" dirty="0" smtClean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9965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8145494" cy="1095107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Interpretation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34651" y="3125338"/>
            <a:ext cx="82125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Dworkin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v.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Rehnquist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Approaches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7108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8145494" cy="1095107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Interpretation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34651" y="3125338"/>
            <a:ext cx="82125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Dworkin</a:t>
            </a:r>
            <a:r>
              <a:rPr lang="cs-CZ" sz="3000" dirty="0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v. </a:t>
            </a:r>
            <a:r>
              <a:rPr lang="cs-CZ" sz="3000" dirty="0" err="1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Rehnquist</a:t>
            </a:r>
            <a:endParaRPr lang="cs-CZ" sz="3000" dirty="0" smtClean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Approaches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7166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8145494" cy="1095107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American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Constitutionalism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34651" y="3125338"/>
            <a:ext cx="82125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History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Interpretation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6901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8145494" cy="1095107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Dworkin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v. </a:t>
            </a:r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Rehnquist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34651" y="3125338"/>
            <a:ext cx="82125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Rehnquist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Dworkin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7538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8145494" cy="1095107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Dworkin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v. </a:t>
            </a:r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Rehnquist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34651" y="3125338"/>
            <a:ext cx="82125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Rehnquist</a:t>
            </a:r>
            <a:endParaRPr lang="cs-CZ" sz="3000" dirty="0" smtClean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Dworkin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9797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832514"/>
          </a:xfrm>
        </p:spPr>
        <p:txBody>
          <a:bodyPr/>
          <a:lstStyle/>
          <a:p>
            <a:pPr algn="ctr"/>
            <a:r>
              <a:rPr lang="cs-CZ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Rehnquist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73206" y="1787857"/>
            <a:ext cx="839337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hould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Be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R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esponsive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to 	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Changing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Social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Conditions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?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Its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Application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Should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be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Coextensive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with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	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Language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Intention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Constitution´s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Framers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Becomes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Increasingly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Irrelevant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1392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8145494" cy="1095107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Dworkin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v. </a:t>
            </a:r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Rehnquist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34651" y="3125338"/>
            <a:ext cx="82125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Rehnquist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Dworkin</a:t>
            </a:r>
            <a:endParaRPr lang="cs-CZ" sz="3000" dirty="0" smtClean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8259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8145494" cy="900752"/>
          </a:xfrm>
        </p:spPr>
        <p:txBody>
          <a:bodyPr/>
          <a:lstStyle/>
          <a:p>
            <a:pPr algn="ctr"/>
            <a:r>
              <a:rPr lang="cs-CZ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Dworkin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34651" y="2279176"/>
            <a:ext cx="802834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changes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interpretation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Constitution´s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text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distinction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between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concept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conceptions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fusion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law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philosophy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possibility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moral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truth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387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8145494" cy="1095107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Interpretation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34651" y="3125338"/>
            <a:ext cx="82125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Dworkin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v.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Rehnquist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Approaches</a:t>
            </a:r>
            <a:endParaRPr lang="cs-CZ" sz="3000" dirty="0" smtClean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0819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8145494" cy="1095107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Approaches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14149" y="2647666"/>
            <a:ext cx="833309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Textualism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–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Consensualism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Abstract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Originalism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(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Philosophical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Approach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) - 	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Intentionalism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Originalism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Structuralism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–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Doctrinalism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–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Pragmatism</a:t>
            </a:r>
            <a:endParaRPr lang="cs-CZ" sz="3000" dirty="0" smtClean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7138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Sources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7" y="2251881"/>
            <a:ext cx="823989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Ackerman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, B.,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We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People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Barber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, S., Fleming, J.,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	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Intepretation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Bickel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, A.,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Least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Dangerous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Branch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Breyer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, S.,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Making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Our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Democracy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Work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Chemerinsky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, E.,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Law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Dworkin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, R.,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Taking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Rights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Seriously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Scalia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, A., A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Matter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Interpretation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1459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8145494" cy="1095107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American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Constitutionalism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34651" y="3125338"/>
            <a:ext cx="82125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History</a:t>
            </a:r>
            <a:endParaRPr lang="cs-CZ" sz="3000" dirty="0" smtClean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Interpretation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3491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8145494" cy="1095107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History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99311" y="2729553"/>
            <a:ext cx="82125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Origins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Development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0493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8145494" cy="1095107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History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99311" y="2729553"/>
            <a:ext cx="82125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Origins</a:t>
            </a:r>
            <a:endParaRPr lang="cs-CZ" sz="3000" dirty="0" smtClean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Development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0063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8145494" cy="1095107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Origins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99311" y="2729553"/>
            <a:ext cx="82125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Federalist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78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Marbury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v.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Madison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8023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8145494" cy="846161"/>
          </a:xfrm>
        </p:spPr>
        <p:txBody>
          <a:bodyPr/>
          <a:lstStyle/>
          <a:p>
            <a:pPr algn="ctr"/>
            <a:r>
              <a:rPr lang="cs-CZ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Federalist</a:t>
            </a:r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78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99311" y="2388359"/>
            <a:ext cx="834793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Ordinary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aw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Will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eople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v.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onstitutionally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elegated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	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Authority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Where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to Place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Final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Authority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to Interpret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	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(President?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Parliament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?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Court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?)</a:t>
            </a:r>
          </a:p>
        </p:txBody>
      </p:sp>
    </p:spTree>
    <p:extLst>
      <p:ext uri="{BB962C8B-B14F-4D97-AF65-F5344CB8AC3E}">
        <p14:creationId xmlns:p14="http://schemas.microsoft.com/office/powerpoint/2010/main" val="421499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7961248" cy="846161"/>
          </a:xfrm>
        </p:spPr>
        <p:txBody>
          <a:bodyPr/>
          <a:lstStyle/>
          <a:p>
            <a:pPr algn="ctr"/>
            <a:r>
              <a:rPr lang="cs-CZ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Federalist</a:t>
            </a:r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78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99311" y="2388359"/>
            <a:ext cx="834793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Least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Dangerous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Branch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(„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acking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B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oth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	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Purse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word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“)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Against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Majority, and Public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Opinion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What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If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Court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Abuses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Power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4464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8069293" cy="805218"/>
          </a:xfrm>
        </p:spPr>
        <p:txBody>
          <a:bodyPr/>
          <a:lstStyle/>
          <a:p>
            <a:pPr algn="ctr"/>
            <a:r>
              <a:rPr lang="cs-CZ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Marbury</a:t>
            </a:r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v. </a:t>
            </a:r>
            <a:r>
              <a:rPr lang="cs-CZ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Madison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99311" y="2470245"/>
            <a:ext cx="816368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Republicans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v.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Federalists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Adams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signed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Marbury´s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commission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, but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it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was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	not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delivered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.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Jefferson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refused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to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deliver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it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.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Marbury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asked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Supreme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Court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to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issue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a 	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writ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mandamus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7392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3128</TotalTime>
  <Words>497</Words>
  <Application>Microsoft Office PowerPoint</Application>
  <PresentationFormat>Předvádění na obrazovce (4:3)</PresentationFormat>
  <Paragraphs>218</Paragraphs>
  <Slides>27</Slides>
  <Notes>26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27</vt:i4>
      </vt:variant>
    </vt:vector>
  </HeadingPairs>
  <TitlesOfParts>
    <vt:vector size="36" baseType="lpstr">
      <vt:lpstr>Arial</vt:lpstr>
      <vt:lpstr>Calibri</vt:lpstr>
      <vt:lpstr>Sylfaen</vt:lpstr>
      <vt:lpstr>Tahoma</vt:lpstr>
      <vt:lpstr>Times New Roman</vt:lpstr>
      <vt:lpstr>Wingdings</vt:lpstr>
      <vt:lpstr>Prezentace_MU_CZ</vt:lpstr>
      <vt:lpstr>1_Směsi</vt:lpstr>
      <vt:lpstr>2_Směsi</vt:lpstr>
      <vt:lpstr> Constitutionalism  American Constitutionalism  Jiří Baroš</vt:lpstr>
      <vt:lpstr>American Constitutionalism</vt:lpstr>
      <vt:lpstr>American Constitutionalism</vt:lpstr>
      <vt:lpstr>History</vt:lpstr>
      <vt:lpstr>History</vt:lpstr>
      <vt:lpstr>Origins</vt:lpstr>
      <vt:lpstr>Federalist 78</vt:lpstr>
      <vt:lpstr>Federalist 78</vt:lpstr>
      <vt:lpstr>Marbury v. Madison</vt:lpstr>
      <vt:lpstr>Marbury v. Madison</vt:lpstr>
      <vt:lpstr>Marbury v. Madison</vt:lpstr>
      <vt:lpstr>History</vt:lpstr>
      <vt:lpstr>Development</vt:lpstr>
      <vt:lpstr>Development</vt:lpstr>
      <vt:lpstr>Development</vt:lpstr>
      <vt:lpstr>Development</vt:lpstr>
      <vt:lpstr>American Constitutionalism</vt:lpstr>
      <vt:lpstr>Constitutional Interpretation</vt:lpstr>
      <vt:lpstr>Constitutional Interpretation</vt:lpstr>
      <vt:lpstr>Dworkin v. Rehnquist</vt:lpstr>
      <vt:lpstr>Dworkin v. Rehnquist</vt:lpstr>
      <vt:lpstr>Rehnquist</vt:lpstr>
      <vt:lpstr>Dworkin v. Rehnquist</vt:lpstr>
      <vt:lpstr>Dworkin</vt:lpstr>
      <vt:lpstr>Constitutional Interpretation</vt:lpstr>
      <vt:lpstr>Approaches</vt:lpstr>
      <vt:lpstr>Sources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 nedostatky  zákonodárného  procesu z pohledu teorie zákonodárství a judikatury Ústavního soudu ČR   Prezentace návrhu obsahové struktury dizertační práce   Marian Kokeš</dc:title>
  <dc:creator>PC;Jiří Baroš</dc:creator>
  <cp:lastModifiedBy>Baros</cp:lastModifiedBy>
  <cp:revision>159</cp:revision>
  <cp:lastPrinted>2014-10-15T14:35:53Z</cp:lastPrinted>
  <dcterms:created xsi:type="dcterms:W3CDTF">2013-12-10T20:26:31Z</dcterms:created>
  <dcterms:modified xsi:type="dcterms:W3CDTF">2020-03-02T16:14:24Z</dcterms:modified>
</cp:coreProperties>
</file>