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31"/>
  </p:notesMasterIdLst>
  <p:handoutMasterIdLst>
    <p:handoutMasterId r:id="rId32"/>
  </p:handoutMasterIdLst>
  <p:sldIdLst>
    <p:sldId id="322" r:id="rId4"/>
    <p:sldId id="283" r:id="rId5"/>
    <p:sldId id="342" r:id="rId6"/>
    <p:sldId id="344" r:id="rId7"/>
    <p:sldId id="345" r:id="rId8"/>
    <p:sldId id="348" r:id="rId9"/>
    <p:sldId id="346" r:id="rId10"/>
    <p:sldId id="361" r:id="rId11"/>
    <p:sldId id="347" r:id="rId12"/>
    <p:sldId id="362" r:id="rId13"/>
    <p:sldId id="363" r:id="rId14"/>
    <p:sldId id="370" r:id="rId15"/>
    <p:sldId id="349" r:id="rId16"/>
    <p:sldId id="364" r:id="rId17"/>
    <p:sldId id="351" r:id="rId18"/>
    <p:sldId id="352" r:id="rId19"/>
    <p:sldId id="343" r:id="rId20"/>
    <p:sldId id="350" r:id="rId21"/>
    <p:sldId id="367" r:id="rId22"/>
    <p:sldId id="358" r:id="rId23"/>
    <p:sldId id="365" r:id="rId24"/>
    <p:sldId id="359" r:id="rId25"/>
    <p:sldId id="360" r:id="rId26"/>
    <p:sldId id="366" r:id="rId27"/>
    <p:sldId id="369" r:id="rId28"/>
    <p:sldId id="357" r:id="rId29"/>
    <p:sldId id="341" r:id="rId30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38" autoAdjust="0"/>
  </p:normalViewPr>
  <p:slideViewPr>
    <p:cSldViewPr snapToGrid="0">
      <p:cViewPr varScale="1">
        <p:scale>
          <a:sx n="87" d="100"/>
          <a:sy n="87" d="100"/>
        </p:scale>
        <p:origin x="17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529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809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098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873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802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0880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4481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493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5762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992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2933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2523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8576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5334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1824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2150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8666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50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952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967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030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221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634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463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10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06662" y="2565400"/>
            <a:ext cx="5722937" cy="332486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err="1" smtClean="0">
                <a:solidFill>
                  <a:schemeClr val="tx1"/>
                </a:solidFill>
              </a:rPr>
              <a:t>Constitutionalism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b="0" dirty="0" err="1" smtClean="0">
                <a:solidFill>
                  <a:schemeClr val="tx1"/>
                </a:solidFill>
              </a:rPr>
              <a:t>American</a:t>
            </a:r>
            <a:r>
              <a:rPr lang="cs-CZ" b="0" dirty="0" smtClean="0">
                <a:solidFill>
                  <a:schemeClr val="tx1"/>
                </a:solidFill>
              </a:rPr>
              <a:t/>
            </a:r>
            <a:br>
              <a:rPr lang="cs-CZ" b="0" dirty="0" smtClean="0">
                <a:solidFill>
                  <a:schemeClr val="tx1"/>
                </a:solidFill>
              </a:rPr>
            </a:br>
            <a:r>
              <a:rPr lang="cs-CZ" b="0" dirty="0" err="1" smtClean="0">
                <a:solidFill>
                  <a:schemeClr val="tx1"/>
                </a:solidFill>
              </a:rPr>
              <a:t>Constitutionalism</a:t>
            </a:r>
            <a:r>
              <a:rPr lang="cs-CZ" b="0" dirty="0" smtClean="0">
                <a:solidFill>
                  <a:schemeClr val="tx1"/>
                </a:solidFill>
              </a:rPr>
              <a:t/>
            </a:r>
            <a:br>
              <a:rPr lang="cs-CZ" b="0" dirty="0" smtClean="0">
                <a:solidFill>
                  <a:schemeClr val="tx1"/>
                </a:solidFill>
              </a:rPr>
            </a:br>
            <a:r>
              <a:rPr lang="cs-CZ" b="0" dirty="0">
                <a:solidFill>
                  <a:schemeClr val="tx1"/>
                </a:solidFill>
              </a:rPr>
              <a:t/>
            </a:r>
            <a:br>
              <a:rPr lang="cs-CZ" b="0" dirty="0">
                <a:solidFill>
                  <a:schemeClr val="tx1"/>
                </a:solidFill>
              </a:rPr>
            </a:br>
            <a:r>
              <a:rPr lang="cs-CZ" sz="1800" dirty="0" smtClean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723331"/>
            <a:ext cx="8137532" cy="996287"/>
          </a:xfrm>
        </p:spPr>
        <p:txBody>
          <a:bodyPr/>
          <a:lstStyle/>
          <a:p>
            <a:pPr algn="ctr"/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Marbury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v. 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Madison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9311" y="2470245"/>
            <a:ext cx="81636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Marbury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had a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legal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right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commission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…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Marbury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had a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legal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remedy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…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power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issue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writ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mandamus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: 	statute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175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23884" cy="873457"/>
          </a:xfrm>
        </p:spPr>
        <p:txBody>
          <a:bodyPr/>
          <a:lstStyle/>
          <a:p>
            <a:pPr algn="ctr"/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Marbury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v. 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Madison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50377" y="2129051"/>
            <a:ext cx="83126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 „</a:t>
            </a:r>
            <a:r>
              <a:rPr lang="en-US" sz="3000" dirty="0" smtClean="0">
                <a:latin typeface="Sylfaen" panose="010A0502050306030303" pitchFamily="18" charset="0"/>
              </a:rPr>
              <a:t>in </a:t>
            </a:r>
            <a:r>
              <a:rPr lang="en-US" sz="3000" dirty="0">
                <a:latin typeface="Sylfaen" panose="010A0502050306030303" pitchFamily="18" charset="0"/>
              </a:rPr>
              <a:t>all Cases affecting Ambassadors, other public </a:t>
            </a:r>
            <a:r>
              <a:rPr lang="cs-CZ" sz="3000" dirty="0" smtClean="0">
                <a:latin typeface="Sylfaen" panose="010A0502050306030303" pitchFamily="18" charset="0"/>
              </a:rPr>
              <a:t>	</a:t>
            </a:r>
            <a:r>
              <a:rPr lang="en-US" sz="3000" dirty="0" smtClean="0">
                <a:latin typeface="Sylfaen" panose="010A0502050306030303" pitchFamily="18" charset="0"/>
              </a:rPr>
              <a:t>Ministers </a:t>
            </a:r>
            <a:r>
              <a:rPr lang="en-US" sz="3000" dirty="0">
                <a:latin typeface="Sylfaen" panose="010A0502050306030303" pitchFamily="18" charset="0"/>
              </a:rPr>
              <a:t>and Consuls, and those in which a </a:t>
            </a:r>
            <a:r>
              <a:rPr lang="cs-CZ" sz="3000" dirty="0" smtClean="0">
                <a:latin typeface="Sylfaen" panose="010A0502050306030303" pitchFamily="18" charset="0"/>
              </a:rPr>
              <a:t>	</a:t>
            </a:r>
            <a:r>
              <a:rPr lang="en-US" sz="3000" dirty="0" smtClean="0">
                <a:latin typeface="Sylfaen" panose="010A0502050306030303" pitchFamily="18" charset="0"/>
              </a:rPr>
              <a:t>State </a:t>
            </a:r>
            <a:r>
              <a:rPr lang="en-US" sz="3000" dirty="0">
                <a:latin typeface="Sylfaen" panose="010A0502050306030303" pitchFamily="18" charset="0"/>
              </a:rPr>
              <a:t>shall be Party, the supreme Court shall </a:t>
            </a:r>
            <a:r>
              <a:rPr lang="cs-CZ" sz="3000" dirty="0" smtClean="0">
                <a:latin typeface="Sylfaen" panose="010A0502050306030303" pitchFamily="18" charset="0"/>
              </a:rPr>
              <a:t>	</a:t>
            </a:r>
            <a:r>
              <a:rPr lang="en-US" sz="3000" dirty="0" smtClean="0">
                <a:latin typeface="Sylfaen" panose="010A0502050306030303" pitchFamily="18" charset="0"/>
              </a:rPr>
              <a:t>have </a:t>
            </a:r>
            <a:r>
              <a:rPr lang="en-US" sz="3000" dirty="0">
                <a:latin typeface="Sylfaen" panose="010A0502050306030303" pitchFamily="18" charset="0"/>
              </a:rPr>
              <a:t>original Jurisdiction. In all the other Cases </a:t>
            </a:r>
            <a:r>
              <a:rPr lang="cs-CZ" sz="3000" dirty="0" smtClean="0">
                <a:latin typeface="Sylfaen" panose="010A0502050306030303" pitchFamily="18" charset="0"/>
              </a:rPr>
              <a:t>	</a:t>
            </a:r>
            <a:r>
              <a:rPr lang="en-US" sz="3000" dirty="0" smtClean="0">
                <a:latin typeface="Sylfaen" panose="010A0502050306030303" pitchFamily="18" charset="0"/>
              </a:rPr>
              <a:t>before </a:t>
            </a:r>
            <a:r>
              <a:rPr lang="en-US" sz="3000" dirty="0">
                <a:latin typeface="Sylfaen" panose="010A0502050306030303" pitchFamily="18" charset="0"/>
              </a:rPr>
              <a:t>mentioned, the supreme Court shall have </a:t>
            </a:r>
            <a:r>
              <a:rPr lang="cs-CZ" sz="3000" dirty="0" smtClean="0">
                <a:latin typeface="Sylfaen" panose="010A0502050306030303" pitchFamily="18" charset="0"/>
              </a:rPr>
              <a:t>	</a:t>
            </a:r>
            <a:r>
              <a:rPr lang="en-US" sz="3000" dirty="0" smtClean="0">
                <a:latin typeface="Sylfaen" panose="010A0502050306030303" pitchFamily="18" charset="0"/>
              </a:rPr>
              <a:t>appellate </a:t>
            </a:r>
            <a:r>
              <a:rPr lang="en-US" sz="3000" dirty="0">
                <a:latin typeface="Sylfaen" panose="010A0502050306030303" pitchFamily="18" charset="0"/>
              </a:rPr>
              <a:t>Jurisdiction</a:t>
            </a:r>
            <a:r>
              <a:rPr lang="en-US" sz="3000" dirty="0" smtClean="0">
                <a:latin typeface="Sylfaen" panose="010A0502050306030303" pitchFamily="18" charset="0"/>
              </a:rPr>
              <a:t>.</a:t>
            </a:r>
            <a:r>
              <a:rPr lang="cs-CZ" sz="3000" dirty="0" smtClean="0">
                <a:latin typeface="Sylfaen" panose="010A0502050306030303" pitchFamily="18" charset="0"/>
              </a:rPr>
              <a:t>“</a:t>
            </a: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 panose="010A0502050306030303" pitchFamily="18" charset="0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 Statute </a:t>
            </a:r>
            <a:r>
              <a:rPr lang="cs-CZ" sz="3000" dirty="0" err="1" smtClean="0">
                <a:latin typeface="Sylfaen" panose="010A0502050306030303" pitchFamily="18" charset="0"/>
                <a:ea typeface="Calibri"/>
                <a:cs typeface="Times New Roman"/>
              </a:rPr>
              <a:t>Was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 panose="010A0502050306030303" pitchFamily="18" charset="0"/>
                <a:ea typeface="Calibri"/>
                <a:cs typeface="Times New Roman"/>
              </a:rPr>
              <a:t>Unconstitutional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2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23884" cy="87345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History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50377" y="2579427"/>
            <a:ext cx="82159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Origins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Development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572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Development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9311" y="1941268"/>
            <a:ext cx="816368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>
                <a:latin typeface="Sylfaen" panose="010A0502050306030303" pitchFamily="18" charset="0"/>
                <a:ea typeface="Calibri"/>
                <a:cs typeface="Times New Roman"/>
              </a:rPr>
              <a:t>Dred </a:t>
            </a:r>
            <a:r>
              <a:rPr lang="cs-CZ" sz="3000" b="1" dirty="0" err="1" smtClean="0">
                <a:latin typeface="Sylfaen" panose="010A0502050306030303" pitchFamily="18" charset="0"/>
                <a:ea typeface="Calibri"/>
                <a:cs typeface="Times New Roman"/>
              </a:rPr>
              <a:t>Scott</a:t>
            </a:r>
            <a:r>
              <a:rPr lang="cs-CZ" sz="3000" b="1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b="1" dirty="0" smtClean="0">
                <a:latin typeface="Sylfaen" panose="010A0502050306030303" pitchFamily="18" charset="0"/>
                <a:ea typeface="Calibri"/>
                <a:cs typeface="Times New Roman"/>
              </a:rPr>
              <a:t>v. </a:t>
            </a:r>
            <a:r>
              <a:rPr lang="cs-CZ" sz="3000" b="1" dirty="0" err="1" smtClean="0">
                <a:latin typeface="Sylfaen" panose="010A0502050306030303" pitchFamily="18" charset="0"/>
                <a:ea typeface="Calibri"/>
                <a:cs typeface="Times New Roman"/>
              </a:rPr>
              <a:t>Sandford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: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T</a:t>
            </a:r>
            <a:r>
              <a:rPr lang="cs-CZ" sz="3000" dirty="0" err="1" smtClean="0">
                <a:latin typeface="Sylfaen" panose="010A0502050306030303" pitchFamily="18" charset="0"/>
                <a:ea typeface="Calibri"/>
                <a:cs typeface="Times New Roman"/>
              </a:rPr>
              <a:t>wo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L</a:t>
            </a:r>
            <a:r>
              <a:rPr lang="cs-CZ" sz="3000" dirty="0" err="1" smtClean="0">
                <a:latin typeface="Sylfaen" panose="010A0502050306030303" pitchFamily="18" charset="0"/>
                <a:ea typeface="Calibri"/>
                <a:cs typeface="Times New Roman"/>
              </a:rPr>
              <a:t>awsuits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 (1846, 1853)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 panose="010A0502050306030303" pitchFamily="18" charset="0"/>
                <a:ea typeface="Calibri"/>
                <a:cs typeface="Times New Roman"/>
              </a:rPr>
              <a:t>Taney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: „</a:t>
            </a:r>
            <a:r>
              <a:rPr lang="cs-CZ" sz="3200" i="1" dirty="0" err="1" smtClean="0">
                <a:latin typeface="Sylfaen" panose="010A0502050306030303" pitchFamily="18" charset="0"/>
              </a:rPr>
              <a:t>Any</a:t>
            </a:r>
            <a:r>
              <a:rPr lang="cs-CZ" sz="3200" i="1" dirty="0" smtClean="0">
                <a:latin typeface="Sylfaen" panose="010A0502050306030303" pitchFamily="18" charset="0"/>
              </a:rPr>
              <a:t> </a:t>
            </a:r>
            <a:r>
              <a:rPr lang="cs-CZ" sz="3200" i="1" dirty="0">
                <a:latin typeface="Sylfaen" panose="010A0502050306030303" pitchFamily="18" charset="0"/>
              </a:rPr>
              <a:t>person </a:t>
            </a:r>
            <a:r>
              <a:rPr lang="cs-CZ" sz="3200" i="1" dirty="0" err="1">
                <a:latin typeface="Sylfaen" panose="010A0502050306030303" pitchFamily="18" charset="0"/>
              </a:rPr>
              <a:t>descended</a:t>
            </a:r>
            <a:r>
              <a:rPr lang="cs-CZ" sz="3200" i="1" dirty="0">
                <a:latin typeface="Sylfaen" panose="010A0502050306030303" pitchFamily="18" charset="0"/>
              </a:rPr>
              <a:t> </a:t>
            </a:r>
            <a:r>
              <a:rPr lang="cs-CZ" sz="3200" i="1" dirty="0" err="1">
                <a:latin typeface="Sylfaen" panose="010A0502050306030303" pitchFamily="18" charset="0"/>
              </a:rPr>
              <a:t>from</a:t>
            </a:r>
            <a:r>
              <a:rPr lang="cs-CZ" sz="3200" i="1" dirty="0">
                <a:latin typeface="Sylfaen" panose="010A0502050306030303" pitchFamily="18" charset="0"/>
              </a:rPr>
              <a:t> </a:t>
            </a:r>
            <a:r>
              <a:rPr lang="cs-CZ" sz="3200" i="1" dirty="0" err="1">
                <a:latin typeface="Sylfaen" panose="010A0502050306030303" pitchFamily="18" charset="0"/>
              </a:rPr>
              <a:t>Africans</a:t>
            </a:r>
            <a:r>
              <a:rPr lang="cs-CZ" sz="3200" dirty="0">
                <a:latin typeface="Sylfaen" panose="010A0502050306030303" pitchFamily="18" charset="0"/>
              </a:rPr>
              <a:t>, 	</a:t>
            </a:r>
            <a:r>
              <a:rPr lang="cs-CZ" sz="3200" dirty="0" err="1" smtClean="0">
                <a:latin typeface="Sylfaen" panose="010A0502050306030303" pitchFamily="18" charset="0"/>
              </a:rPr>
              <a:t>whether</a:t>
            </a:r>
            <a:r>
              <a:rPr lang="cs-CZ" sz="3200" dirty="0" smtClean="0">
                <a:latin typeface="Sylfaen" panose="010A0502050306030303" pitchFamily="18" charset="0"/>
              </a:rPr>
              <a:t> </a:t>
            </a:r>
            <a:r>
              <a:rPr lang="cs-CZ" sz="3200" dirty="0" err="1">
                <a:latin typeface="Sylfaen" panose="010A0502050306030303" pitchFamily="18" charset="0"/>
              </a:rPr>
              <a:t>slave</a:t>
            </a:r>
            <a:r>
              <a:rPr lang="cs-CZ" sz="3200" dirty="0">
                <a:latin typeface="Sylfaen" panose="010A0502050306030303" pitchFamily="18" charset="0"/>
              </a:rPr>
              <a:t> </a:t>
            </a:r>
            <a:r>
              <a:rPr lang="cs-CZ" sz="3200" dirty="0" err="1">
                <a:latin typeface="Sylfaen" panose="010A0502050306030303" pitchFamily="18" charset="0"/>
              </a:rPr>
              <a:t>or</a:t>
            </a:r>
            <a:r>
              <a:rPr lang="cs-CZ" sz="3200" dirty="0">
                <a:latin typeface="Sylfaen" panose="010A0502050306030303" pitchFamily="18" charset="0"/>
              </a:rPr>
              <a:t> free, </a:t>
            </a:r>
            <a:r>
              <a:rPr lang="cs-CZ" sz="3200" i="1" dirty="0" err="1">
                <a:latin typeface="Sylfaen" panose="010A0502050306030303" pitchFamily="18" charset="0"/>
              </a:rPr>
              <a:t>is</a:t>
            </a:r>
            <a:r>
              <a:rPr lang="cs-CZ" sz="3200" i="1" dirty="0">
                <a:latin typeface="Sylfaen" panose="010A0502050306030303" pitchFamily="18" charset="0"/>
              </a:rPr>
              <a:t> not a </a:t>
            </a:r>
            <a:r>
              <a:rPr lang="cs-CZ" sz="3200" i="1" dirty="0" err="1">
                <a:latin typeface="Sylfaen" panose="010A0502050306030303" pitchFamily="18" charset="0"/>
              </a:rPr>
              <a:t>citizen</a:t>
            </a:r>
            <a:r>
              <a:rPr lang="cs-CZ" sz="3200" i="1" dirty="0">
                <a:latin typeface="Sylfaen" panose="010A0502050306030303" pitchFamily="18" charset="0"/>
              </a:rPr>
              <a:t> </a:t>
            </a:r>
            <a:r>
              <a:rPr lang="cs-CZ" sz="3200" i="1" dirty="0" err="1">
                <a:latin typeface="Sylfaen" panose="010A0502050306030303" pitchFamily="18" charset="0"/>
              </a:rPr>
              <a:t>of</a:t>
            </a:r>
            <a:r>
              <a:rPr lang="cs-CZ" sz="3200" i="1" dirty="0">
                <a:latin typeface="Sylfaen" panose="010A0502050306030303" pitchFamily="18" charset="0"/>
              </a:rPr>
              <a:t> </a:t>
            </a:r>
            <a:r>
              <a:rPr lang="cs-CZ" sz="3200" i="1" dirty="0" err="1">
                <a:latin typeface="Sylfaen" panose="010A0502050306030303" pitchFamily="18" charset="0"/>
              </a:rPr>
              <a:t>the</a:t>
            </a:r>
            <a:r>
              <a:rPr lang="cs-CZ" sz="3200" i="1" dirty="0">
                <a:latin typeface="Sylfaen" panose="010A0502050306030303" pitchFamily="18" charset="0"/>
              </a:rPr>
              <a:t> </a:t>
            </a:r>
            <a:r>
              <a:rPr lang="cs-CZ" sz="3200" i="1" dirty="0" smtClean="0">
                <a:latin typeface="Sylfaen" panose="010A0502050306030303" pitchFamily="18" charset="0"/>
              </a:rPr>
              <a:t>	United </a:t>
            </a:r>
            <a:r>
              <a:rPr lang="cs-CZ" sz="3200" i="1" dirty="0" err="1" smtClean="0">
                <a:latin typeface="Sylfaen" panose="010A0502050306030303" pitchFamily="18" charset="0"/>
              </a:rPr>
              <a:t>States</a:t>
            </a:r>
            <a:r>
              <a:rPr lang="cs-CZ" sz="3200" dirty="0" smtClean="0">
                <a:latin typeface="Sylfaen" panose="010A0502050306030303" pitchFamily="18" charset="0"/>
              </a:rPr>
              <a:t>.“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Missouri </a:t>
            </a:r>
            <a:r>
              <a:rPr lang="cs-CZ" sz="3000" dirty="0" err="1" smtClean="0">
                <a:latin typeface="Sylfaen" panose="010A0502050306030303" pitchFamily="18" charset="0"/>
                <a:ea typeface="Calibri"/>
                <a:cs typeface="Times New Roman"/>
              </a:rPr>
              <a:t>compromise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 (</a:t>
            </a:r>
            <a:r>
              <a:rPr lang="cs-CZ" sz="3200" dirty="0">
                <a:latin typeface="Sylfaen" panose="010A0502050306030303" pitchFamily="18" charset="0"/>
              </a:rPr>
              <a:t>"</a:t>
            </a:r>
            <a:r>
              <a:rPr lang="cs-CZ" sz="3200" i="1" dirty="0" err="1">
                <a:latin typeface="Sylfaen" panose="010A0502050306030303" pitchFamily="18" charset="0"/>
              </a:rPr>
              <a:t>Once</a:t>
            </a:r>
            <a:r>
              <a:rPr lang="cs-CZ" sz="3200" i="1" dirty="0">
                <a:latin typeface="Sylfaen" panose="010A0502050306030303" pitchFamily="18" charset="0"/>
              </a:rPr>
              <a:t> free, </a:t>
            </a:r>
            <a:r>
              <a:rPr lang="cs-CZ" sz="3200" i="1" dirty="0" err="1">
                <a:latin typeface="Sylfaen" panose="010A0502050306030303" pitchFamily="18" charset="0"/>
              </a:rPr>
              <a:t>always</a:t>
            </a:r>
            <a:r>
              <a:rPr lang="cs-CZ" sz="3200" i="1" dirty="0">
                <a:latin typeface="Sylfaen" panose="010A0502050306030303" pitchFamily="18" charset="0"/>
              </a:rPr>
              <a:t> </a:t>
            </a:r>
            <a:r>
              <a:rPr lang="cs-CZ" sz="3200" i="1" dirty="0" smtClean="0">
                <a:latin typeface="Sylfaen" panose="010A0502050306030303" pitchFamily="18" charset="0"/>
              </a:rPr>
              <a:t>	free.</a:t>
            </a:r>
            <a:r>
              <a:rPr lang="cs-CZ" sz="3200" dirty="0" smtClean="0">
                <a:latin typeface="Sylfaen" panose="010A0502050306030303" pitchFamily="18" charset="0"/>
              </a:rPr>
              <a:t>"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) </a:t>
            </a:r>
            <a:r>
              <a:rPr lang="cs-CZ" sz="3000" dirty="0" err="1" smtClean="0">
                <a:latin typeface="Sylfaen" panose="010A0502050306030303" pitchFamily="18" charset="0"/>
                <a:ea typeface="Calibri"/>
                <a:cs typeface="Times New Roman"/>
              </a:rPr>
              <a:t>voided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32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Development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3082" y="2001083"/>
            <a:ext cx="79578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err="1" smtClean="0">
                <a:latin typeface="Sylfaen"/>
                <a:ea typeface="Calibri"/>
                <a:cs typeface="Times New Roman"/>
              </a:rPr>
              <a:t>Lochner</a:t>
            </a:r>
            <a:r>
              <a:rPr lang="cs-CZ" sz="3000" b="1" dirty="0" smtClean="0">
                <a:latin typeface="Sylfaen"/>
                <a:ea typeface="Calibri"/>
                <a:cs typeface="Times New Roman"/>
              </a:rPr>
              <a:t> Era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: 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using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its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interpretation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 smtClean="0">
                <a:latin typeface="Sylfaen" panose="010A0502050306030303" pitchFamily="18" charset="0"/>
              </a:rPr>
              <a:t>of</a:t>
            </a:r>
            <a:r>
              <a:rPr lang="cs-CZ" sz="3000" dirty="0" smtClean="0">
                <a:latin typeface="Sylfaen" panose="010A0502050306030303" pitchFamily="18" charset="0"/>
              </a:rPr>
              <a:t> </a:t>
            </a:r>
            <a:r>
              <a:rPr lang="cs-CZ" sz="3000" dirty="0" err="1" smtClean="0">
                <a:latin typeface="Sylfaen" panose="010A0502050306030303" pitchFamily="18" charset="0"/>
              </a:rPr>
              <a:t>substantive</a:t>
            </a:r>
            <a:r>
              <a:rPr lang="cs-CZ" sz="3000" dirty="0" smtClean="0">
                <a:latin typeface="Sylfaen" panose="010A0502050306030303" pitchFamily="18" charset="0"/>
              </a:rPr>
              <a:t> </a:t>
            </a:r>
            <a:r>
              <a:rPr lang="cs-CZ" sz="3000" dirty="0" err="1" smtClean="0">
                <a:latin typeface="Sylfaen" panose="010A0502050306030303" pitchFamily="18" charset="0"/>
              </a:rPr>
              <a:t>due</a:t>
            </a:r>
            <a:r>
              <a:rPr lang="cs-CZ" sz="3000" dirty="0" smtClean="0">
                <a:latin typeface="Sylfaen" panose="010A0502050306030303" pitchFamily="18" charset="0"/>
              </a:rPr>
              <a:t> 	</a:t>
            </a:r>
            <a:r>
              <a:rPr lang="cs-CZ" sz="3000" dirty="0" err="1" smtClean="0">
                <a:latin typeface="Sylfaen" panose="010A0502050306030303" pitchFamily="18" charset="0"/>
              </a:rPr>
              <a:t>process</a:t>
            </a:r>
            <a:r>
              <a:rPr lang="cs-CZ" sz="3000" dirty="0" smtClean="0">
                <a:latin typeface="Sylfaen" panose="010A0502050306030303" pitchFamily="18" charset="0"/>
              </a:rPr>
              <a:t> to </a:t>
            </a:r>
            <a:r>
              <a:rPr lang="cs-CZ" sz="3000" dirty="0">
                <a:latin typeface="Sylfaen" panose="010A0502050306030303" pitchFamily="18" charset="0"/>
              </a:rPr>
              <a:t>strike </a:t>
            </a:r>
            <a:r>
              <a:rPr lang="cs-CZ" sz="3000" dirty="0" err="1">
                <a:latin typeface="Sylfaen" panose="010A0502050306030303" pitchFamily="18" charset="0"/>
              </a:rPr>
              <a:t>down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laws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held</a:t>
            </a:r>
            <a:r>
              <a:rPr lang="cs-CZ" sz="3000" dirty="0">
                <a:latin typeface="Sylfaen" panose="010A0502050306030303" pitchFamily="18" charset="0"/>
              </a:rPr>
              <a:t> to </a:t>
            </a:r>
            <a:r>
              <a:rPr lang="cs-CZ" sz="3000" dirty="0" err="1">
                <a:latin typeface="Sylfaen" panose="010A0502050306030303" pitchFamily="18" charset="0"/>
              </a:rPr>
              <a:t>be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smtClean="0">
                <a:latin typeface="Sylfaen" panose="010A0502050306030303" pitchFamily="18" charset="0"/>
              </a:rPr>
              <a:t>	</a:t>
            </a:r>
            <a:r>
              <a:rPr lang="cs-CZ" sz="3000" dirty="0" err="1" smtClean="0">
                <a:latin typeface="Sylfaen" panose="010A0502050306030303" pitchFamily="18" charset="0"/>
              </a:rPr>
              <a:t>infringing</a:t>
            </a:r>
            <a:r>
              <a:rPr lang="cs-CZ" sz="3000" dirty="0" smtClean="0">
                <a:latin typeface="Sylfaen" panose="010A0502050306030303" pitchFamily="18" charset="0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on </a:t>
            </a:r>
            <a:r>
              <a:rPr lang="cs-CZ" sz="3000" dirty="0" err="1">
                <a:latin typeface="Sylfaen" panose="010A0502050306030303" pitchFamily="18" charset="0"/>
              </a:rPr>
              <a:t>economic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liberty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or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private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smtClean="0">
                <a:latin typeface="Sylfaen" panose="010A0502050306030303" pitchFamily="18" charset="0"/>
              </a:rPr>
              <a:t>	</a:t>
            </a:r>
            <a:r>
              <a:rPr lang="cs-CZ" sz="3000" dirty="0" err="1" smtClean="0">
                <a:latin typeface="Sylfaen" panose="010A0502050306030303" pitchFamily="18" charset="0"/>
              </a:rPr>
              <a:t>contract</a:t>
            </a:r>
            <a:r>
              <a:rPr lang="cs-CZ" sz="3000" dirty="0" smtClean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rights</a:t>
            </a:r>
            <a:r>
              <a:rPr lang="cs-CZ" sz="3000" dirty="0">
                <a:latin typeface="Sylfaen" panose="010A0502050306030303" pitchFamily="18" charset="0"/>
              </a:rPr>
              <a:t>.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 smtClean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 panose="010A0502050306030303" pitchFamily="18" charset="0"/>
              </a:rPr>
              <a:t> </a:t>
            </a:r>
            <a:r>
              <a:rPr lang="cs-CZ" sz="3000" dirty="0" err="1" smtClean="0">
                <a:latin typeface="Sylfaen" panose="010A0502050306030303" pitchFamily="18" charset="0"/>
              </a:rPr>
              <a:t>legislative</a:t>
            </a:r>
            <a:r>
              <a:rPr lang="cs-CZ" sz="3000" dirty="0" smtClean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proposal</a:t>
            </a:r>
            <a:r>
              <a:rPr lang="cs-CZ" sz="3000" dirty="0">
                <a:latin typeface="Sylfaen" panose="010A0502050306030303" pitchFamily="18" charset="0"/>
              </a:rPr>
              <a:t> to </a:t>
            </a:r>
            <a:r>
              <a:rPr lang="cs-CZ" sz="3000" dirty="0" err="1">
                <a:latin typeface="Sylfaen" panose="010A0502050306030303" pitchFamily="18" charset="0"/>
              </a:rPr>
              <a:t>enlarge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the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 smtClean="0">
                <a:latin typeface="Sylfaen" panose="010A0502050306030303" pitchFamily="18" charset="0"/>
              </a:rPr>
              <a:t>Court</a:t>
            </a:r>
            <a:r>
              <a:rPr lang="cs-CZ" sz="3000" dirty="0" smtClean="0">
                <a:latin typeface="Sylfaen" panose="010A0502050306030303" pitchFamily="18" charset="0"/>
              </a:rPr>
              <a:t> 	(Roosevelt)</a:t>
            </a:r>
            <a:endParaRPr lang="cs-CZ" sz="3000" dirty="0" smtClean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93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Development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9311" y="272955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b="1" dirty="0" err="1" smtClean="0">
                <a:latin typeface="Sylfaen" panose="010A0502050306030303" pitchFamily="18" charset="0"/>
                <a:ea typeface="Calibri"/>
                <a:cs typeface="Times New Roman"/>
              </a:rPr>
              <a:t>Warren</a:t>
            </a:r>
            <a:r>
              <a:rPr lang="cs-CZ" sz="3000" b="1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b="1" dirty="0" err="1" smtClean="0">
                <a:latin typeface="Sylfaen" panose="010A0502050306030303" pitchFamily="18" charset="0"/>
                <a:ea typeface="Calibri"/>
                <a:cs typeface="Times New Roman"/>
              </a:rPr>
              <a:t>court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: </a:t>
            </a:r>
            <a:r>
              <a:rPr lang="cs-CZ" sz="3000" dirty="0" err="1">
                <a:latin typeface="Sylfaen" panose="010A0502050306030303" pitchFamily="18" charset="0"/>
              </a:rPr>
              <a:t>banned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the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segregation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of</a:t>
            </a:r>
            <a:r>
              <a:rPr lang="cs-CZ" sz="3000" dirty="0">
                <a:latin typeface="Sylfaen" panose="010A0502050306030303" pitchFamily="18" charset="0"/>
              </a:rPr>
              <a:t> public </a:t>
            </a:r>
            <a:r>
              <a:rPr lang="cs-CZ" sz="3000" dirty="0" smtClean="0">
                <a:latin typeface="Sylfaen" panose="010A0502050306030303" pitchFamily="18" charset="0"/>
              </a:rPr>
              <a:t>	</a:t>
            </a:r>
            <a:r>
              <a:rPr lang="cs-CZ" sz="3000" dirty="0" err="1" smtClean="0">
                <a:latin typeface="Sylfaen" panose="010A0502050306030303" pitchFamily="18" charset="0"/>
              </a:rPr>
              <a:t>schools</a:t>
            </a:r>
            <a:r>
              <a:rPr lang="cs-CZ" sz="3000" dirty="0" smtClean="0">
                <a:latin typeface="Sylfaen" panose="010A0502050306030303" pitchFamily="18" charset="0"/>
              </a:rPr>
              <a:t>, </a:t>
            </a:r>
            <a:r>
              <a:rPr lang="cs-CZ" sz="3000" dirty="0" err="1" smtClean="0">
                <a:latin typeface="Sylfaen" panose="010A0502050306030303" pitchFamily="18" charset="0"/>
              </a:rPr>
              <a:t>expanded</a:t>
            </a:r>
            <a:r>
              <a:rPr lang="cs-CZ" sz="3000" dirty="0" smtClean="0">
                <a:latin typeface="Sylfaen" panose="010A0502050306030303" pitchFamily="18" charset="0"/>
              </a:rPr>
              <a:t> civil </a:t>
            </a:r>
            <a:r>
              <a:rPr lang="cs-CZ" sz="3000" dirty="0" err="1" smtClean="0">
                <a:latin typeface="Sylfaen" panose="010A0502050306030303" pitchFamily="18" charset="0"/>
              </a:rPr>
              <a:t>rights</a:t>
            </a:r>
            <a:r>
              <a:rPr lang="cs-CZ" sz="3000" dirty="0" smtClean="0">
                <a:latin typeface="Sylfaen" panose="010A0502050306030303" pitchFamily="18" charset="0"/>
              </a:rPr>
              <a:t>, </a:t>
            </a:r>
            <a:r>
              <a:rPr lang="cs-CZ" sz="3000" dirty="0" err="1" smtClean="0">
                <a:latin typeface="Sylfaen" panose="010A0502050306030303" pitchFamily="18" charset="0"/>
              </a:rPr>
              <a:t>judicial</a:t>
            </a:r>
            <a:r>
              <a:rPr lang="cs-CZ" sz="3000" dirty="0" smtClean="0">
                <a:latin typeface="Sylfaen" panose="010A0502050306030303" pitchFamily="18" charset="0"/>
              </a:rPr>
              <a:t> </a:t>
            </a:r>
            <a:r>
              <a:rPr lang="cs-CZ" sz="3000" dirty="0" err="1" smtClean="0">
                <a:latin typeface="Sylfaen" panose="010A0502050306030303" pitchFamily="18" charset="0"/>
              </a:rPr>
              <a:t>power</a:t>
            </a:r>
            <a:r>
              <a:rPr lang="cs-CZ" sz="3000" dirty="0" smtClean="0">
                <a:latin typeface="Sylfaen" panose="010A0502050306030303" pitchFamily="18" charset="0"/>
              </a:rPr>
              <a:t>, 	and </a:t>
            </a:r>
            <a:r>
              <a:rPr lang="cs-CZ" sz="3000" dirty="0" err="1" smtClean="0">
                <a:latin typeface="Sylfaen" panose="010A0502050306030303" pitchFamily="18" charset="0"/>
              </a:rPr>
              <a:t>the</a:t>
            </a:r>
            <a:r>
              <a:rPr lang="cs-CZ" sz="3000" dirty="0" smtClean="0">
                <a:latin typeface="Sylfaen" panose="010A0502050306030303" pitchFamily="18" charset="0"/>
              </a:rPr>
              <a:t> </a:t>
            </a:r>
            <a:r>
              <a:rPr lang="cs-CZ" sz="3000" dirty="0" err="1" smtClean="0">
                <a:latin typeface="Sylfaen" panose="010A0502050306030303" pitchFamily="18" charset="0"/>
              </a:rPr>
              <a:t>federal</a:t>
            </a:r>
            <a:r>
              <a:rPr lang="cs-CZ" sz="3000" dirty="0" smtClean="0">
                <a:latin typeface="Sylfaen" panose="010A0502050306030303" pitchFamily="18" charset="0"/>
              </a:rPr>
              <a:t> </a:t>
            </a:r>
            <a:r>
              <a:rPr lang="cs-CZ" sz="3000" dirty="0" err="1" smtClean="0">
                <a:latin typeface="Sylfaen" panose="010A0502050306030303" pitchFamily="18" charset="0"/>
              </a:rPr>
              <a:t>power</a:t>
            </a:r>
            <a:endParaRPr lang="cs-CZ" sz="3000" dirty="0" smtClean="0">
              <a:latin typeface="Sylfaen" panose="010A0502050306030303" pitchFamily="18" charset="0"/>
            </a:endParaRPr>
          </a:p>
          <a:p>
            <a:r>
              <a:rPr lang="cs-CZ" sz="3000" i="1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endParaRPr lang="cs-CZ" sz="3000" i="1" dirty="0" smtClean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b="1" dirty="0" smtClean="0">
                <a:latin typeface="Sylfaen" panose="010A0502050306030303" pitchFamily="18" charset="0"/>
                <a:ea typeface="Calibri"/>
                <a:cs typeface="Times New Roman"/>
              </a:rPr>
              <a:t>Burger </a:t>
            </a:r>
            <a:r>
              <a:rPr lang="cs-CZ" sz="3000" b="1" dirty="0" err="1" smtClean="0">
                <a:latin typeface="Sylfaen" panose="010A0502050306030303" pitchFamily="18" charset="0"/>
                <a:ea typeface="Calibri"/>
                <a:cs typeface="Times New Roman"/>
              </a:rPr>
              <a:t>court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: </a:t>
            </a:r>
            <a:r>
              <a:rPr lang="cs-CZ" sz="3000" dirty="0" err="1">
                <a:latin typeface="Sylfaen" panose="010A0502050306030303" pitchFamily="18" charset="0"/>
              </a:rPr>
              <a:t>continued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the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liberal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legacy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endParaRPr lang="cs-CZ" sz="3000" dirty="0" smtClean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60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Development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9311" y="2729553"/>
            <a:ext cx="82125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b="1" dirty="0" err="1" smtClean="0">
                <a:latin typeface="Sylfaen" panose="010A0502050306030303" pitchFamily="18" charset="0"/>
                <a:ea typeface="Calibri"/>
                <a:cs typeface="Times New Roman"/>
              </a:rPr>
              <a:t>Rehnquist</a:t>
            </a:r>
            <a:r>
              <a:rPr lang="cs-CZ" sz="3000" b="1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b="1" dirty="0" err="1" smtClean="0">
                <a:latin typeface="Sylfaen" panose="010A0502050306030303" pitchFamily="18" charset="0"/>
                <a:ea typeface="Calibri"/>
                <a:cs typeface="Times New Roman"/>
              </a:rPr>
              <a:t>Court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: more </a:t>
            </a:r>
            <a:r>
              <a:rPr lang="cs-CZ" sz="3000" dirty="0" err="1" smtClean="0">
                <a:latin typeface="Sylfaen" panose="010A0502050306030303" pitchFamily="18" charset="0"/>
                <a:ea typeface="Calibri"/>
                <a:cs typeface="Times New Roman"/>
              </a:rPr>
              <a:t>conservative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 (swing 	</a:t>
            </a:r>
            <a:r>
              <a:rPr lang="cs-CZ" sz="3000" dirty="0" err="1" smtClean="0">
                <a:latin typeface="Sylfaen" panose="010A0502050306030303" pitchFamily="18" charset="0"/>
                <a:ea typeface="Calibri"/>
                <a:cs typeface="Times New Roman"/>
              </a:rPr>
              <a:t>vote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: Sandra </a:t>
            </a:r>
            <a:r>
              <a:rPr lang="cs-CZ" sz="3000" dirty="0" err="1" smtClean="0">
                <a:latin typeface="Sylfaen" panose="010A0502050306030303" pitchFamily="18" charset="0"/>
                <a:ea typeface="Calibri"/>
                <a:cs typeface="Times New Roman"/>
              </a:rPr>
              <a:t>O´Connor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) </a:t>
            </a:r>
          </a:p>
          <a:p>
            <a:pPr defTabSz="288000">
              <a:buFont typeface="Wingdings" pitchFamily="2" charset="2"/>
              <a:buChar char="§"/>
            </a:pPr>
            <a:endParaRPr lang="cs-CZ" sz="3000" b="1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b="1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b="1" dirty="0" err="1" smtClean="0">
                <a:latin typeface="Sylfaen" panose="010A0502050306030303" pitchFamily="18" charset="0"/>
                <a:ea typeface="Calibri"/>
                <a:cs typeface="Times New Roman"/>
              </a:rPr>
              <a:t>Roberts</a:t>
            </a:r>
            <a:r>
              <a:rPr lang="cs-CZ" sz="3000" b="1" dirty="0" smtClean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b="1" dirty="0" err="1" smtClean="0">
                <a:latin typeface="Sylfaen" panose="010A0502050306030303" pitchFamily="18" charset="0"/>
                <a:ea typeface="Calibri"/>
                <a:cs typeface="Times New Roman"/>
              </a:rPr>
              <a:t>court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: </a:t>
            </a:r>
            <a:r>
              <a:rPr lang="cs-CZ" sz="3000" dirty="0" err="1" smtClean="0">
                <a:latin typeface="Sylfaen" panose="010A0502050306030303" pitchFamily="18" charset="0"/>
                <a:ea typeface="Calibri"/>
                <a:cs typeface="Times New Roman"/>
              </a:rPr>
              <a:t>still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 more </a:t>
            </a:r>
            <a:r>
              <a:rPr lang="cs-CZ" sz="3000" dirty="0" err="1" smtClean="0">
                <a:latin typeface="Sylfaen" panose="010A0502050306030303" pitchFamily="18" charset="0"/>
                <a:ea typeface="Calibri"/>
                <a:cs typeface="Times New Roman"/>
              </a:rPr>
              <a:t>conservative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 (swing 	</a:t>
            </a:r>
            <a:r>
              <a:rPr lang="cs-CZ" sz="3000" dirty="0" err="1" smtClean="0">
                <a:latin typeface="Sylfaen" panose="010A0502050306030303" pitchFamily="18" charset="0"/>
                <a:ea typeface="Calibri"/>
                <a:cs typeface="Times New Roman"/>
              </a:rPr>
              <a:t>vote</a:t>
            </a:r>
            <a:r>
              <a:rPr lang="cs-CZ" sz="3000" dirty="0" smtClean="0">
                <a:latin typeface="Sylfaen" panose="010A0502050306030303" pitchFamily="18" charset="0"/>
                <a:ea typeface="Calibri"/>
                <a:cs typeface="Times New Roman"/>
              </a:rPr>
              <a:t> Anthony Kennedy), but </a:t>
            </a:r>
            <a:r>
              <a:rPr lang="cs-CZ" sz="3000" dirty="0" err="1">
                <a:latin typeface="Sylfaen" panose="010A0502050306030303" pitchFamily="18" charset="0"/>
              </a:rPr>
              <a:t>Obergefell</a:t>
            </a:r>
            <a:r>
              <a:rPr lang="cs-CZ" sz="3000" dirty="0">
                <a:latin typeface="Sylfaen" panose="010A0502050306030303" pitchFamily="18" charset="0"/>
              </a:rPr>
              <a:t> v. </a:t>
            </a:r>
            <a:r>
              <a:rPr lang="cs-CZ" sz="3000" dirty="0" smtClean="0">
                <a:latin typeface="Sylfaen" panose="010A0502050306030303" pitchFamily="18" charset="0"/>
              </a:rPr>
              <a:t>	</a:t>
            </a:r>
            <a:r>
              <a:rPr lang="cs-CZ" sz="3000" dirty="0" err="1" smtClean="0">
                <a:latin typeface="Sylfaen" panose="010A0502050306030303" pitchFamily="18" charset="0"/>
              </a:rPr>
              <a:t>Hodge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(a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right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same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-sex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couples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marry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7759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American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3125338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History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Interpretation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96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Interpretation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3125338"/>
            <a:ext cx="8212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Dworkin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Rehnquist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Approaches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10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Interpretation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3125338"/>
            <a:ext cx="8212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Dworkin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Rehnquist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Approaches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166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American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3125338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History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Interpretation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Dworkin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v.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Rehnquist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3125338"/>
            <a:ext cx="8212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Rehnquist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Dworkin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538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Dworkin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v.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Rehnquist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3125338"/>
            <a:ext cx="8212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Rehnquist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Dworkin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79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32514"/>
          </a:xfrm>
        </p:spPr>
        <p:txBody>
          <a:bodyPr/>
          <a:lstStyle/>
          <a:p>
            <a:pPr algn="ctr"/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Rehnquist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6" y="1787857"/>
            <a:ext cx="83933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hould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Be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esponsive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Changing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Social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Conditions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Its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Application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Should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be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Coextensive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with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Language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Intention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Constitution´s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Framers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Becomes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Increasingly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Irrelevant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39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Dworkin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v.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Rehnquist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3125338"/>
            <a:ext cx="8212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Rehnquist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Dworkin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25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8145494" cy="900752"/>
          </a:xfrm>
        </p:spPr>
        <p:txBody>
          <a:bodyPr/>
          <a:lstStyle/>
          <a:p>
            <a:pPr algn="ctr"/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Dworkin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2279176"/>
            <a:ext cx="802834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changes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interpretation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Constitution´s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text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distinction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between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concept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conceptions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fusion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law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philosophy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possibility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moral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truth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8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Interpretation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3125338"/>
            <a:ext cx="8212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Dworkin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Rehnquist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Approaches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81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Approaches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4149" y="2647666"/>
            <a:ext cx="83330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Textualism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–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Consensualism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Abstract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Originalism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(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Philosophical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Approach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) -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Intentionalism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Originalism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Structuralism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–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Doctrinalism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–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Pragmatism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138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Sources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7" y="2251881"/>
            <a:ext cx="82398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Ackerman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B.,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People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Barber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S., Fleming, J.,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Intepretation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Bickel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A.,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Least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Dangerous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Branch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Breyer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S.,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Making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Our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Work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Chemerinsky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E.,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Law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Dworkin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R.,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Taking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Rights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Seriously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Scalia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A., A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Matter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Interpretation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45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American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3125338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History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Interpretation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491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History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9311" y="2729553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Origins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Development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493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History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9311" y="2729553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Origins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Development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063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Origins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9311" y="2729553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Federalist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78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Marbury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Madison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02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846161"/>
          </a:xfrm>
        </p:spPr>
        <p:txBody>
          <a:bodyPr/>
          <a:lstStyle/>
          <a:p>
            <a:pPr algn="ctr"/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Federalist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78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9311" y="2388359"/>
            <a:ext cx="834793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Ordinary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aw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Will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eople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onstitutionally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elegated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Authority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Where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Place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Final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Authority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Interpret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(President?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Parliament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Court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421499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846161"/>
          </a:xfrm>
        </p:spPr>
        <p:txBody>
          <a:bodyPr/>
          <a:lstStyle/>
          <a:p>
            <a:pPr algn="ctr"/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Federalist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78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9311" y="2388359"/>
            <a:ext cx="83479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Least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Dangerous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Branch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(„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acking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oth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Purse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word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“)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Against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Majority, and Public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Opinion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Court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Abuses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Power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446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8069293" cy="805218"/>
          </a:xfrm>
        </p:spPr>
        <p:txBody>
          <a:bodyPr/>
          <a:lstStyle/>
          <a:p>
            <a:pPr algn="ctr"/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Marbury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v. 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Madison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9311" y="2470245"/>
            <a:ext cx="816368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Republicans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Federalists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Adams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signed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Marbury´s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commission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but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was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not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delivered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Jefferson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refused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deliver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.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Marbury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asked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Supreme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Court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issue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writ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mandamus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39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3128</TotalTime>
  <Words>497</Words>
  <Application>Microsoft Office PowerPoint</Application>
  <PresentationFormat>Předvádění na obrazovce (4:3)</PresentationFormat>
  <Paragraphs>218</Paragraphs>
  <Slides>27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27</vt:i4>
      </vt:variant>
    </vt:vector>
  </HeadingPairs>
  <TitlesOfParts>
    <vt:vector size="36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 Constitutionalism  American Constitutionalism  Jiří Baroš</vt:lpstr>
      <vt:lpstr>American Constitutionalism</vt:lpstr>
      <vt:lpstr>American Constitutionalism</vt:lpstr>
      <vt:lpstr>History</vt:lpstr>
      <vt:lpstr>History</vt:lpstr>
      <vt:lpstr>Origins</vt:lpstr>
      <vt:lpstr>Federalist 78</vt:lpstr>
      <vt:lpstr>Federalist 78</vt:lpstr>
      <vt:lpstr>Marbury v. Madison</vt:lpstr>
      <vt:lpstr>Marbury v. Madison</vt:lpstr>
      <vt:lpstr>Marbury v. Madison</vt:lpstr>
      <vt:lpstr>History</vt:lpstr>
      <vt:lpstr>Development</vt:lpstr>
      <vt:lpstr>Development</vt:lpstr>
      <vt:lpstr>Development</vt:lpstr>
      <vt:lpstr>Development</vt:lpstr>
      <vt:lpstr>American Constitutionalism</vt:lpstr>
      <vt:lpstr>Constitutional Interpretation</vt:lpstr>
      <vt:lpstr>Constitutional Interpretation</vt:lpstr>
      <vt:lpstr>Dworkin v. Rehnquist</vt:lpstr>
      <vt:lpstr>Dworkin v. Rehnquist</vt:lpstr>
      <vt:lpstr>Rehnquist</vt:lpstr>
      <vt:lpstr>Dworkin v. Rehnquist</vt:lpstr>
      <vt:lpstr>Dworkin</vt:lpstr>
      <vt:lpstr>Constitutional Interpretation</vt:lpstr>
      <vt:lpstr>Approaches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Baros</cp:lastModifiedBy>
  <cp:revision>159</cp:revision>
  <cp:lastPrinted>2014-10-15T14:35:53Z</cp:lastPrinted>
  <dcterms:created xsi:type="dcterms:W3CDTF">2013-12-10T20:26:31Z</dcterms:created>
  <dcterms:modified xsi:type="dcterms:W3CDTF">2020-03-02T16:14:24Z</dcterms:modified>
</cp:coreProperties>
</file>