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1"/>
  </p:notesMasterIdLst>
  <p:handoutMasterIdLst>
    <p:handoutMasterId r:id="rId22"/>
  </p:handoutMasterIdLst>
  <p:sldIdLst>
    <p:sldId id="322" r:id="rId4"/>
    <p:sldId id="337" r:id="rId5"/>
    <p:sldId id="283" r:id="rId6"/>
    <p:sldId id="323" r:id="rId7"/>
    <p:sldId id="338" r:id="rId8"/>
    <p:sldId id="339" r:id="rId9"/>
    <p:sldId id="343" r:id="rId10"/>
    <p:sldId id="344" r:id="rId11"/>
    <p:sldId id="345" r:id="rId12"/>
    <p:sldId id="349" r:id="rId13"/>
    <p:sldId id="342" r:id="rId14"/>
    <p:sldId id="340" r:id="rId15"/>
    <p:sldId id="341" r:id="rId16"/>
    <p:sldId id="346" r:id="rId17"/>
    <p:sldId id="347" r:id="rId18"/>
    <p:sldId id="348" r:id="rId19"/>
    <p:sldId id="350" r:id="rId20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638" autoAdjust="0"/>
  </p:normalViewPr>
  <p:slideViewPr>
    <p:cSldViewPr snapToGrid="0">
      <p:cViewPr varScale="1">
        <p:scale>
          <a:sx n="70" d="100"/>
          <a:sy n="70" d="100"/>
        </p:scale>
        <p:origin x="145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079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953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2701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526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529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938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631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300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521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346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293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0863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109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hyperlink" Target="https://www.google.com/url?sa=i&amp;rct=j&amp;q=&amp;esrc=s&amp;source=images&amp;cd=&amp;cad=rja&amp;uact=8&amp;ved=2ahUKEwjB--ru9eXeAhUvxYUKHXZ3A8EQjRx6BAgBEAU&amp;url=https://www.usoud.cz/en/&amp;psig=AOvVaw3bzmBCeKnvFzfnwbmEdMQf&amp;ust=154290464165810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400"/>
            <a:ext cx="5755989" cy="368300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err="1" smtClean="0">
                <a:solidFill>
                  <a:schemeClr val="tx1"/>
                </a:solidFill>
              </a:rPr>
              <a:t>Constitutionalism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 smtClean="0">
                <a:solidFill>
                  <a:schemeClr val="tx1"/>
                </a:solidFill>
              </a:rPr>
              <a:t>From</a:t>
            </a:r>
            <a:r>
              <a:rPr lang="cs-CZ" b="0" dirty="0" smtClean="0">
                <a:solidFill>
                  <a:schemeClr val="tx1"/>
                </a:solidFill>
              </a:rPr>
              <a:t> </a:t>
            </a:r>
            <a:r>
              <a:rPr lang="cs-CZ" b="0" dirty="0" err="1" smtClean="0">
                <a:solidFill>
                  <a:schemeClr val="tx1"/>
                </a:solidFill>
              </a:rPr>
              <a:t>Legal</a:t>
            </a:r>
            <a:r>
              <a:rPr lang="cs-CZ" b="0" dirty="0" smtClean="0">
                <a:solidFill>
                  <a:schemeClr val="tx1"/>
                </a:solidFill>
              </a:rPr>
              <a:t> to </a:t>
            </a:r>
            <a:r>
              <a:rPr lang="cs-CZ" b="0" dirty="0" err="1" smtClean="0">
                <a:solidFill>
                  <a:schemeClr val="tx1"/>
                </a:solidFill>
              </a:rPr>
              <a:t>Populist</a:t>
            </a:r>
            <a:r>
              <a:rPr lang="cs-CZ" b="0" dirty="0" smtClean="0">
                <a:solidFill>
                  <a:schemeClr val="tx1"/>
                </a:solidFill>
              </a:rPr>
              <a:t> </a:t>
            </a:r>
            <a:r>
              <a:rPr lang="cs-CZ" b="0" dirty="0" err="1" smtClean="0">
                <a:solidFill>
                  <a:schemeClr val="tx1"/>
                </a:solidFill>
              </a:rPr>
              <a:t>Constitutionalism</a:t>
            </a:r>
            <a:r>
              <a:rPr lang="cs-CZ" b="0" dirty="0" smtClean="0">
                <a:solidFill>
                  <a:schemeClr val="tx1"/>
                </a:solidFill>
              </a:rPr>
              <a:t/>
            </a:r>
            <a:br>
              <a:rPr lang="cs-CZ" b="0" dirty="0" smtClean="0">
                <a:solidFill>
                  <a:schemeClr val="tx1"/>
                </a:solidFill>
              </a:rPr>
            </a:br>
            <a:r>
              <a:rPr lang="cs-CZ" b="0" dirty="0">
                <a:solidFill>
                  <a:schemeClr val="tx1"/>
                </a:solidFill>
              </a:rPr>
              <a:t/>
            </a:r>
            <a:br>
              <a:rPr lang="cs-CZ" b="0" dirty="0">
                <a:solidFill>
                  <a:schemeClr val="tx1"/>
                </a:solidFill>
              </a:rPr>
            </a:br>
            <a:r>
              <a:rPr lang="cs-CZ" b="0" dirty="0">
                <a:solidFill>
                  <a:schemeClr val="tx1"/>
                </a:solidFill>
              </a:rPr>
              <a:t/>
            </a: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 smtClean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smtClean="0"/>
              <a:t>Masaryk University, Brno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762302"/>
          </a:xfrm>
        </p:spPr>
        <p:txBody>
          <a:bodyPr/>
          <a:lstStyle/>
          <a:p>
            <a:pPr algn="ctr"/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CE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after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1989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41524" y="1608464"/>
            <a:ext cx="8223174" cy="4797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Czech R.: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Value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-Laden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First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Second Term 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Hungary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by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Judiciary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Orbán´s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Attack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Poland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Government´s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Helper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Kaczyński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Brothers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CT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Slovakia: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Mečiar´s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Era,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Accession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EU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27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Alternatives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807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Alternatives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87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Hostility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Engagement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Deconstructed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Leaders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Takes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Stage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in CE</a:t>
            </a:r>
          </a:p>
        </p:txBody>
      </p:sp>
    </p:spTree>
    <p:extLst>
      <p:ext uri="{BB962C8B-B14F-4D97-AF65-F5344CB8AC3E}">
        <p14:creationId xmlns:p14="http://schemas.microsoft.com/office/powerpoint/2010/main" val="196536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Hostility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or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Engagement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84742" y="2633031"/>
            <a:ext cx="827825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Backsliding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Illiberal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Negation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Problematic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Relationship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with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CD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			X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Constitution-Making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68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745204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Deconstructed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(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Blokker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)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Popular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Will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Majoritarianism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Resentment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Instrumentalism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6279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Leaders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Takes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Stage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…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Orbán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(CC,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Ordinary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Independent 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Agences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Kaczyński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(CT,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Ordinary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Courts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NCJ)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How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Tackle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9000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Who´s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Next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754" y="2214757"/>
            <a:ext cx="2742116" cy="369431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5389" y="2214757"/>
            <a:ext cx="2909212" cy="364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52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68262" y="2453132"/>
            <a:ext cx="8161337" cy="3538728"/>
          </a:xfrm>
        </p:spPr>
        <p:txBody>
          <a:bodyPr/>
          <a:lstStyle/>
          <a:p>
            <a:pPr algn="ctr"/>
            <a:r>
              <a:rPr lang="cs-CZ" b="0" dirty="0" smtClean="0">
                <a:solidFill>
                  <a:schemeClr val="tx1"/>
                </a:solidFill>
              </a:rPr>
              <a:t>                                      </a:t>
            </a:r>
            <a:r>
              <a:rPr lang="cs-CZ" dirty="0" err="1" smtClean="0">
                <a:solidFill>
                  <a:srgbClr val="FF0000"/>
                </a:solidFill>
                <a:latin typeface="Garamond" panose="02020404030301010803" pitchFamily="18" charset="0"/>
              </a:rPr>
              <a:t>Constitutionalism</a:t>
            </a:r>
            <a:r>
              <a:rPr lang="cs-CZ" b="0" dirty="0" smtClean="0">
                <a:solidFill>
                  <a:schemeClr val="tx1"/>
                </a:solidFill>
              </a:rPr>
              <a:t/>
            </a:r>
            <a:br>
              <a:rPr lang="cs-CZ" b="0" dirty="0" smtClean="0">
                <a:solidFill>
                  <a:schemeClr val="tx1"/>
                </a:solidFill>
              </a:rPr>
            </a:br>
            <a:r>
              <a:rPr lang="cs-CZ" b="0" dirty="0" smtClean="0">
                <a:solidFill>
                  <a:schemeClr val="tx1"/>
                </a:solidFill>
              </a:rPr>
              <a:t/>
            </a:r>
            <a:br>
              <a:rPr lang="cs-CZ" b="0" dirty="0" smtClean="0">
                <a:solidFill>
                  <a:schemeClr val="tx1"/>
                </a:solidFill>
              </a:rPr>
            </a:br>
            <a:r>
              <a:rPr lang="cs-CZ" b="0" dirty="0" smtClean="0">
                <a:solidFill>
                  <a:schemeClr val="tx1"/>
                </a:solidFill>
              </a:rPr>
              <a:t/>
            </a:r>
            <a:br>
              <a:rPr lang="cs-CZ" b="0" dirty="0" smtClean="0">
                <a:solidFill>
                  <a:schemeClr val="tx1"/>
                </a:solidFill>
              </a:rPr>
            </a:br>
            <a:r>
              <a:rPr lang="cs-CZ" b="0" dirty="0">
                <a:solidFill>
                  <a:schemeClr val="tx1"/>
                </a:solidFill>
              </a:rPr>
              <a:t/>
            </a:r>
            <a:br>
              <a:rPr lang="cs-CZ" b="0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2" y="2351532"/>
            <a:ext cx="2438400" cy="353872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662" y="1680226"/>
            <a:ext cx="2327865" cy="3585200"/>
          </a:xfrm>
          <a:prstGeom prst="rect">
            <a:avLst/>
          </a:prstGeom>
        </p:spPr>
      </p:pic>
      <p:sp>
        <p:nvSpPr>
          <p:cNvPr id="9" name="AutoShape 2" descr="Výsledek obrázku pro Constitutional Court the Czech Republic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606425" y="-1665288"/>
            <a:ext cx="7143750" cy="3695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662" y="4597339"/>
            <a:ext cx="3986998" cy="206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44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077843" cy="1544499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7961" y="2644048"/>
            <a:ext cx="813504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Harmony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Tension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its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Alternatives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359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in CE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its</a:t>
            </a:r>
            <a:r>
              <a:rPr lang="cs-CZ" sz="3000" dirty="0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Alternatives</a:t>
            </a:r>
            <a:endParaRPr lang="cs-CZ" sz="3000" dirty="0" smtClean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Populism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3019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Legal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What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Alternatives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Development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in CE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after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1989</a:t>
            </a:r>
          </a:p>
        </p:txBody>
      </p:sp>
    </p:spTree>
    <p:extLst>
      <p:ext uri="{BB962C8B-B14F-4D97-AF65-F5344CB8AC3E}">
        <p14:creationId xmlns:p14="http://schemas.microsoft.com/office/powerpoint/2010/main" val="27623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What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LC?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61860" y="2346593"/>
            <a:ext cx="820114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Negative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View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Constitutions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v. Rule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Law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Judicial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Supremacy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Citizen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Engagement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95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Alternatives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to LC?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539826" y="2247440"/>
            <a:ext cx="80909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b="1" dirty="0" smtClean="0">
                <a:latin typeface="Sylfaen"/>
                <a:ea typeface="Calibri"/>
                <a:cs typeface="Times New Roman"/>
              </a:rPr>
              <a:t> C.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Disagreement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Parliamentary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Supremacy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  <a:p>
            <a:pPr defTabSz="288000">
              <a:buFont typeface="Wingdings" pitchFamily="2" charset="2"/>
              <a:buChar char="§"/>
            </a:pPr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b="1" dirty="0" err="1" smtClean="0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b="1" dirty="0" smtClean="0">
                <a:latin typeface="Sylfaen"/>
                <a:ea typeface="Calibri"/>
                <a:cs typeface="Times New Roman"/>
              </a:rPr>
              <a:t> C.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Depoliticization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X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Discussion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	on 	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Essentials,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Participation</a:t>
            </a:r>
            <a:endParaRPr lang="cs-CZ" sz="3000" dirty="0" smtClean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3093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8145494" cy="1095107"/>
          </a:xfrm>
        </p:spPr>
        <p:txBody>
          <a:bodyPr/>
          <a:lstStyle/>
          <a:p>
            <a:pPr algn="ctr"/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CE </a:t>
            </a:r>
            <a:r>
              <a:rPr lang="cs-CZ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after</a:t>
            </a:r>
            <a:r>
              <a:rPr lang="cs-C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1989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99980" y="6196988"/>
            <a:ext cx="4131326" cy="701407"/>
          </a:xfrm>
        </p:spPr>
        <p:txBody>
          <a:bodyPr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endParaRPr lang="cs-CZ" dirty="0"/>
          </a:p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/>
              <a:t>Masaryk University, Brno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29" y="2732183"/>
            <a:ext cx="80909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CC: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dhere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,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or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ppose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overnmental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olicies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  <a:p>
            <a:endParaRPr lang="cs-CZ" sz="3000" dirty="0" smtClean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Adoption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 New </a:t>
            </a:r>
            <a:r>
              <a:rPr lang="cs-CZ" sz="3000" dirty="0" err="1" smtClean="0">
                <a:latin typeface="Sylfaen"/>
                <a:ea typeface="Calibri"/>
                <a:cs typeface="Times New Roman"/>
              </a:rPr>
              <a:t>Constitutions</a:t>
            </a:r>
            <a:r>
              <a:rPr lang="cs-CZ" sz="3000" dirty="0" smtClean="0">
                <a:latin typeface="Sylfaen"/>
                <a:ea typeface="Calibri"/>
                <a:cs typeface="Times New Roman"/>
              </a:rPr>
              <a:t>?</a:t>
            </a: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9210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3637</TotalTime>
  <Words>324</Words>
  <Application>Microsoft Office PowerPoint</Application>
  <PresentationFormat>Předvádění na obrazovce (4:3)</PresentationFormat>
  <Paragraphs>303</Paragraphs>
  <Slides>17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17</vt:i4>
      </vt:variant>
    </vt:vector>
  </HeadingPairs>
  <TitlesOfParts>
    <vt:vector size="27" baseType="lpstr">
      <vt:lpstr>Arial</vt:lpstr>
      <vt:lpstr>Calibri</vt:lpstr>
      <vt:lpstr>Garamond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 Constitutionalism  From Legal to Populist Constitutionalism   Jiří Baroš</vt:lpstr>
      <vt:lpstr>                                      Constitutionalism    </vt:lpstr>
      <vt:lpstr>Constitutionalism and Democracy</vt:lpstr>
      <vt:lpstr>Constitutionalism in CE</vt:lpstr>
      <vt:lpstr>Constitutionalism in CE</vt:lpstr>
      <vt:lpstr>Legal Constitutionalism</vt:lpstr>
      <vt:lpstr>What is LC?</vt:lpstr>
      <vt:lpstr>Alternatives to LC?</vt:lpstr>
      <vt:lpstr>CE after 1989</vt:lpstr>
      <vt:lpstr>CE after 1989</vt:lpstr>
      <vt:lpstr>Constitutionalism in CE</vt:lpstr>
      <vt:lpstr>Constitutionalism in CE</vt:lpstr>
      <vt:lpstr>Populism and Constitutionalism</vt:lpstr>
      <vt:lpstr>Hostility or Engagement?</vt:lpstr>
      <vt:lpstr>Populism Deconstructed (Blokker)</vt:lpstr>
      <vt:lpstr>Populist Leaders Takes Stage…</vt:lpstr>
      <vt:lpstr>Who´s Next?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213</cp:revision>
  <cp:lastPrinted>2014-10-15T14:35:53Z</cp:lastPrinted>
  <dcterms:created xsi:type="dcterms:W3CDTF">2013-12-10T20:26:31Z</dcterms:created>
  <dcterms:modified xsi:type="dcterms:W3CDTF">2020-04-21T11:03:00Z</dcterms:modified>
</cp:coreProperties>
</file>