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5" r:id="rId1"/>
  </p:sldMasterIdLst>
  <p:notesMasterIdLst>
    <p:notesMasterId r:id="rId32"/>
  </p:notesMasterIdLst>
  <p:sldIdLst>
    <p:sldId id="256" r:id="rId2"/>
    <p:sldId id="284" r:id="rId3"/>
    <p:sldId id="257" r:id="rId4"/>
    <p:sldId id="259" r:id="rId5"/>
    <p:sldId id="258" r:id="rId6"/>
    <p:sldId id="260" r:id="rId7"/>
    <p:sldId id="261" r:id="rId8"/>
    <p:sldId id="263" r:id="rId9"/>
    <p:sldId id="264" r:id="rId10"/>
    <p:sldId id="262" r:id="rId11"/>
    <p:sldId id="298" r:id="rId12"/>
    <p:sldId id="308" r:id="rId13"/>
    <p:sldId id="290" r:id="rId14"/>
    <p:sldId id="291" r:id="rId15"/>
    <p:sldId id="267" r:id="rId16"/>
    <p:sldId id="292" r:id="rId17"/>
    <p:sldId id="268" r:id="rId18"/>
    <p:sldId id="269" r:id="rId19"/>
    <p:sldId id="276" r:id="rId20"/>
    <p:sldId id="309" r:id="rId21"/>
    <p:sldId id="311" r:id="rId22"/>
    <p:sldId id="312" r:id="rId23"/>
    <p:sldId id="313" r:id="rId24"/>
    <p:sldId id="278" r:id="rId25"/>
    <p:sldId id="279" r:id="rId26"/>
    <p:sldId id="280" r:id="rId27"/>
    <p:sldId id="281" r:id="rId28"/>
    <p:sldId id="282" r:id="rId29"/>
    <p:sldId id="283" r:id="rId30"/>
    <p:sldId id="307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118" autoAdjust="0"/>
  </p:normalViewPr>
  <p:slideViewPr>
    <p:cSldViewPr snapToGrid="0" snapToObjects="1">
      <p:cViewPr varScale="1">
        <p:scale>
          <a:sx n="43" d="100"/>
          <a:sy n="43" d="100"/>
        </p:scale>
        <p:origin x="1004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194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E0BB6-1A7C-4640-8010-E0D27B484B19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B5FAE-9DC2-474E-9B2E-AD7A2DE08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68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B5FAE-9DC2-474E-9B2E-AD7A2DE08DB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314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B5FAE-9DC2-474E-9B2E-AD7A2DE08DB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37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EB75-B99C-CB44-947A-E8ACA8C16EC0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95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EB75-B99C-CB44-947A-E8ACA8C16EC0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EFF6-75AC-2F4E-87A8-89D41F1034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298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EB75-B99C-CB44-947A-E8ACA8C16EC0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EFF6-75AC-2F4E-87A8-89D41F1034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99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EB75-B99C-CB44-947A-E8ACA8C16EC0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EFF6-75AC-2F4E-87A8-89D41F1034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50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EB75-B99C-CB44-947A-E8ACA8C16EC0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EFF6-75AC-2F4E-87A8-89D41F1034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12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EB75-B99C-CB44-947A-E8ACA8C16EC0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EFF6-75AC-2F4E-87A8-89D41F1034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50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EB75-B99C-CB44-947A-E8ACA8C16EC0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EFF6-75AC-2F4E-87A8-89D41F1034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027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EB75-B99C-CB44-947A-E8ACA8C16EC0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EFF6-75AC-2F4E-87A8-89D41F1034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17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EB75-B99C-CB44-947A-E8ACA8C16EC0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EFF6-75AC-2F4E-87A8-89D41F1034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78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EB75-B99C-CB44-947A-E8ACA8C16EC0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52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EB75-B99C-CB44-947A-E8ACA8C16EC0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EFF6-75AC-2F4E-87A8-89D41F1034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06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6EB75-B99C-CB44-947A-E8ACA8C16EC0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CEFF6-75AC-2F4E-87A8-89D41F1034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31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1925"/>
            <a:ext cx="7772400" cy="2748525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Behaviorální teorie her, behaviorální teorie rozhodování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9. dubna 2020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541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609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Socio-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demografické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charakteristiky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2102"/>
            <a:ext cx="8229600" cy="4794061"/>
          </a:xfrm>
        </p:spPr>
        <p:txBody>
          <a:bodyPr/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Gender efekt</a:t>
            </a:r>
          </a:p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Kooperace</a:t>
            </a:r>
          </a:p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Ženy se dělí o vyšší částky, tendence k egalitářství (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Andreoni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Vesterlund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2001)</a:t>
            </a:r>
          </a:p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Prosociální orientace (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Eckel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&amp; Grossman 2001)</a:t>
            </a:r>
          </a:p>
          <a:p>
            <a:pPr marL="457200" lvl="1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Věk</a:t>
            </a:r>
          </a:p>
          <a:p>
            <a:pPr lvl="1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Socializace a altruismus (např.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Beneson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Pascoe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Radmore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2006)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303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Prosociální preference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Sociální užitek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Pocity ohledně výsledku</a:t>
            </a:r>
          </a:p>
          <a:p>
            <a:pPr lvl="1"/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Prisoner‘s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Dilemma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kooperace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Ultimátum, rozdělování vyšších částek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Nadstavbové modely například: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fairness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equilibrium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Korekce původní teorie</a:t>
            </a: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AC6AEA1-AB2E-4446-9374-7112A441C3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2125" y="5091971"/>
            <a:ext cx="561975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198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97676A-0CA8-A54A-8C2F-198EB3B38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Výchozí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pozice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EE7B1F-C4E3-9E4C-97F4-F70581765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Initial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Limit paměti a pozornosti, 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Přeceňování vlastních schopností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Podceňování ostatních</a:t>
            </a:r>
          </a:p>
        </p:txBody>
      </p:sp>
    </p:spTree>
    <p:extLst>
      <p:ext uri="{BB962C8B-B14F-4D97-AF65-F5344CB8AC3E}">
        <p14:creationId xmlns:p14="http://schemas.microsoft.com/office/powerpoint/2010/main" val="1591162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Rozdílné představy o strategiích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Různé úrovně racionality a různá očekávání racionality druhých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Teorie kognitivní hierarchie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Většina hráčů jsou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zero-level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hráči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K-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players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přemýšlí o krocích protihráčů (ne moc vysoké k)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Lidé přeceňují vlastní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strategie ve srovnání s ostatními (prosté přeceňování se)</a:t>
            </a:r>
          </a:p>
        </p:txBody>
      </p:sp>
    </p:spTree>
    <p:extLst>
      <p:ext uri="{BB962C8B-B14F-4D97-AF65-F5344CB8AC3E}">
        <p14:creationId xmlns:p14="http://schemas.microsoft.com/office/powerpoint/2010/main" val="1107798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Teorie kognitivní hierarchie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P-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beauty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contest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Úkol: uhádnout číslo co nejblíže p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 = ½ průměrné hodnoty v intervalu 1-100.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0-level?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K-1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player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? (1 strategický krok)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K-2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player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? (2 kroky)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Jsou-li všichni racionální maximálně, tak se dostaneme na 0 (NE)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Průměrně to končí na hodnotě 25 nebo 13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64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8058"/>
          </a:xfrm>
        </p:spPr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Efektivnost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korekce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GT?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7592"/>
            <a:ext cx="8229600" cy="5250958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Kritika modelů typu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fairness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equlibrium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Odlišné vnímání racionality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Korekce základny GT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Ale korekcí je příliš mnoho na to, aby mohl vzniknout zobecnitelný model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Lidé nemají v průběhu her správné ani konsistentní postoje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 všichni se od modelu GT odlišují stejně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Lucas,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McCubbins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Turner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5177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Nekonzistentnost chování a postojů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541"/>
          </a:xfrm>
        </p:spPr>
        <p:txBody>
          <a:bodyPr>
            <a:normAutofit fontScale="77500" lnSpcReduction="2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Lucas,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McCubbins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 Turner 2007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Baterie 17 her (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-shot)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Rozhodnutí plus odhad, jak bude reagovat protihráč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Sledovali: Správnost a konzistentnost her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42 % lidí bylo konzistentních (buď zcela sledovali nebo vůbec nesledovali NE)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Velký rozptyl chování hráčů i jednotlivců v různých rolích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Deviace od teorie </a:t>
            </a:r>
            <a:r>
              <a:rPr lang="mr-IN" dirty="0">
                <a:latin typeface="Arial" panose="020B0604020202020204" pitchFamily="34" charset="0"/>
              </a:rPr>
              <a:t>–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také nekonsistentní , pro vytvoření komplexní GT by bylo třeba příliš mnoho individuálních korekcí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Odhad, že protihráč bude hrát NE jen v 5 % případů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581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Míra racionality rozhodování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 moc odpovídá (nejen) politické rozhodování normativním předpokladům EU?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Ekonomické tradice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Vážení alternativ, každá nese úsudek o očekávaných výsledcích (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expected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utility)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Proces maximalizující získanou EU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Homo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economicus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člověk jako vševědoucí kalkulačka (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Lupia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McCubbins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Popkin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2001)</a:t>
            </a:r>
          </a:p>
        </p:txBody>
      </p:sp>
    </p:spTree>
    <p:extLst>
      <p:ext uri="{BB962C8B-B14F-4D97-AF65-F5344CB8AC3E}">
        <p14:creationId xmlns:p14="http://schemas.microsoft.com/office/powerpoint/2010/main" val="1401240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9"/>
            <a:ext cx="8229600" cy="6416848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Ale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jak definujeme užitek a očekávaný užitek v komplexní politické situaci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Příklad: Kandidát X, konzervativní strana, navrhuje snížení daní. Co to pro mě osobně bude znamenat??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Nesouměřitelnost výsledků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Racionalita vyžaduje započítání VŠECH informací (ne jenom daňovou politiku)</a:t>
            </a:r>
          </a:p>
          <a:p>
            <a:pPr lvl="1"/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Limit motivace</a:t>
            </a:r>
          </a:p>
          <a:p>
            <a:pPr lvl="1"/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Limit možností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7683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Racionální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volba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40791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Hastie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Dawes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2010: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1) vychází z možností toho, kdo se rozhoduje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2) vychází z možných důsledků volby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3) nejisté výsledky, nutný odhad pravděpodobnosti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4) volba je omezena pravděpodobností a hodnotou důsledků jednotlivých alternativ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real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Zvyk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Konformita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Náboženské či sociokulturní vlivy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Pokud jsou narušena 4 pravidla racionality, může člověk dojít k protikladným závěrům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A&gt;B</a:t>
            </a:r>
            <a:r>
              <a:rPr lang="cs-CZ" dirty="0">
                <a:latin typeface="Arial" panose="020B0604020202020204" pitchFamily="34" charset="0"/>
                <a:ea typeface="ＭＳ ゴシック"/>
                <a:cs typeface="Arial" panose="020B0604020202020204" pitchFamily="34" charset="0"/>
              </a:rPr>
              <a:t>∧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A&lt;B</a:t>
            </a:r>
          </a:p>
          <a:p>
            <a:pPr lvl="1"/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7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Game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Co je klasická teorie her?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Jaké jsou předpoklady o chování hráčů??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2718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65D0BE-5CCF-D142-B95F-AEF7591BB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Syst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 1 a 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EAC7E6-1680-4F4D-BBD0-C82DF8535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Kahneman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A.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Tversky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Myšlení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rychlé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pomalé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Kahneman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Systém 1: rychlý, bez úsilí, automatický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Systém 2: pomalý, vědomý, náročný, prožitek jednání, volby a soustředění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13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Systém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Vrozené dovednosti</a:t>
            </a:r>
          </a:p>
          <a:p>
            <a:r>
              <a:rPr lang="cs-CZ" dirty="0"/>
              <a:t>Známé situace na základě dlouhodobé praxe</a:t>
            </a:r>
          </a:p>
          <a:p>
            <a:pPr lvl="1"/>
            <a:r>
              <a:rPr lang="cs-CZ" dirty="0"/>
              <a:t>Běžné (čtení) i více specializované (hra na saxofon)</a:t>
            </a:r>
          </a:p>
          <a:p>
            <a:r>
              <a:rPr lang="cs-CZ" dirty="0"/>
              <a:t>Síť asociací v dlouhodobé paměti, aktivovány jsou bez vědomého úsilí</a:t>
            </a: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0655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Systém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situacích vyžadujících pozornost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Pozornost soustředí na řešený problém</a:t>
            </a:r>
          </a:p>
          <a:p>
            <a:pPr marL="742950" lvl="2" indent="-342900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Couvání v autě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Invisible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Gorilla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lvl="1" indent="0">
              <a:buNone/>
            </a:pPr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=vJG698U2Mvo</a:t>
            </a:r>
          </a:p>
        </p:txBody>
      </p:sp>
    </p:spTree>
    <p:extLst>
      <p:ext uri="{BB962C8B-B14F-4D97-AF65-F5344CB8AC3E}">
        <p14:creationId xmlns:p14="http://schemas.microsoft.com/office/powerpoint/2010/main" val="22464673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Systém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 a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7206"/>
            <a:ext cx="8229600" cy="4948957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Systém 1 neustále aktivní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Systém 2 aktivován, pokud na řešení situace nestačí Systém 1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Efektivní dělba práce, minimalizace úsilí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Systém 2 kontroluje myšlenky a akce Systému 1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Pálka a míček stojí dohromady 1,10 dolaru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Pálka stojí o dolar víc než míček.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Kolik stojí míček?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9101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Omezená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racionalita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Herbert A. Simon (1916-2001)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Implikace kognitivní psychologie pro politologii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Každé rozhodnutí odpovídá určitému omezení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Racionalita omezena buď vnějším prostředím nebo také vnitřními limity organismu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Věcná vs. procedurální racionalita</a:t>
            </a:r>
          </a:p>
        </p:txBody>
      </p:sp>
    </p:spTree>
    <p:extLst>
      <p:ext uri="{BB962C8B-B14F-4D97-AF65-F5344CB8AC3E}">
        <p14:creationId xmlns:p14="http://schemas.microsoft.com/office/powerpoint/2010/main" val="9675864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Věcná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racionalita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Limity organismu ignoruje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Potřebujeme pouze znát danou situaci a cíl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Každý aktér má užitkovou funkci s konsistentním pořadím preferencí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Maximalizace (očekávaného) užitku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Neříká nic o cílech ani o odhadu pravděpodobnosti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 skutečnosti lidé podmínky nenaplňují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250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Procedurální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omezená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racionalita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777641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Limity vědomostí, schopností atd.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Optimální volba nemožná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Limity vnější i vnitřní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Využívání všech řešících prostředků, které jsou k dispozici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Potřebujeme znát cíle, informace, konceptualizaci reality, schopnost vytvářet závěry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Nemusíme znát situaci jako takovou (jen její reprezentaci)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745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Omezená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racionalita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NENÍ IRACIONÁLNÍ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Všechno jednání má určitý cíl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Matoucí faktory (kvůli kterým nám jednání může připadat iracionální):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Není-li jednání konsistentní s důležitými cíli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Jednání na základě nesprávných informací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Vyvození špatných závěrů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Špatná metoda vyhodnocení pravděpodobnosti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Kde jdou hranice omezené racionality??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8874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Racionalita</a:t>
            </a:r>
            <a:r>
              <a:rPr lang="en-US" dirty="0"/>
              <a:t> v </a:t>
            </a:r>
            <a:r>
              <a:rPr lang="en-US" dirty="0" err="1"/>
              <a:t>politice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Politologie často nesprávně vnímá racionalitu</a:t>
            </a:r>
          </a:p>
          <a:p>
            <a:pPr lvl="1"/>
            <a:r>
              <a:rPr lang="cs-CZ" dirty="0"/>
              <a:t>Ekonomické hlasování a nejednoznačnost vnímání stavu ekonomiky</a:t>
            </a:r>
          </a:p>
          <a:p>
            <a:pPr lvl="1"/>
            <a:r>
              <a:rPr lang="cs-CZ" dirty="0" err="1"/>
              <a:t>Duvergeruv</a:t>
            </a:r>
            <a:r>
              <a:rPr lang="cs-CZ" dirty="0"/>
              <a:t> zákon a interpretace racionálního rozhodnutí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69295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Omezená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racionalita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Pozornost: uvědomujeme si jen malý výsek reality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Nejistota: většina rozhodnutí do budoucnosti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Navození: mezi jakými alternativami se rozhodujeme? Často mezi těmi, které jsou dostupné v paměti (nemusí být všechny, mohou být zkreslené)</a:t>
            </a:r>
          </a:p>
        </p:txBody>
      </p:sp>
    </p:spTree>
    <p:extLst>
      <p:ext uri="{BB962C8B-B14F-4D97-AF65-F5344CB8AC3E}">
        <p14:creationId xmlns:p14="http://schemas.microsoft.com/office/powerpoint/2010/main" val="1724578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4141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Klasická vs. behaviorální teorie 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8780"/>
            <a:ext cx="8229600" cy="5057384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Think how hard physics would be if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practicles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could think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.” Murray Gell-Mann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Teorie her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predikuje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rozhodování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Formální modelování vzájemně závislého rozhodování aktérů na základě principu očekávaného užitku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Očekávaný užitek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(EU) kalkuluje s pravděpodobností (EU = U*p)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Předpoklad, že lidé se v podobných situacích rozhodují podobným způsobem</a:t>
            </a:r>
          </a:p>
        </p:txBody>
      </p:sp>
    </p:spTree>
    <p:extLst>
      <p:ext uri="{BB962C8B-B14F-4D97-AF65-F5344CB8AC3E}">
        <p14:creationId xmlns:p14="http://schemas.microsoft.com/office/powerpoint/2010/main" val="20165953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čem spočívá nedostatek klasické GT?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Co je cílem BGT?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Jaké jsou různé jiné modely racionality?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 BGT efektivní nástroj k analýze rozhodování?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Jaká je metoda BGT a v čem spočívá její silná stránka?</a:t>
            </a:r>
          </a:p>
        </p:txBody>
      </p:sp>
    </p:spTree>
    <p:extLst>
      <p:ext uri="{BB962C8B-B14F-4D97-AF65-F5344CB8AC3E}">
        <p14:creationId xmlns:p14="http://schemas.microsoft.com/office/powerpoint/2010/main" val="1686126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9582"/>
            <a:ext cx="8229600" cy="5506581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Matematické modelování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Ekonomické chápání racionality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Normativní předpoklad vysoce racionálních aktérů: </a:t>
            </a:r>
          </a:p>
          <a:p>
            <a:pPr lvl="2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wish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mathematically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complete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principles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define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rational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behavior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” (v. Neumann &amp;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Morgenstern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1944, p. 31)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803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4864A0B-4663-4052-A3D8-E2BB2CFCEA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ABD7039-A15D-4D05-BF7D-319958499D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pattFill prst="lgGrid">
            <a:fgClr>
              <a:srgbClr val="EBEEF2"/>
            </a:fgClr>
            <a:bgClr>
              <a:schemeClr val="accent4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1554F5-F6F2-4825-A1E6-A5703E4BB49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641" b="3"/>
          <a:stretch/>
        </p:blipFill>
        <p:spPr>
          <a:xfrm>
            <a:off x="479559" y="640080"/>
            <a:ext cx="3601193" cy="5577840"/>
          </a:xfrm>
          <a:prstGeom prst="rect">
            <a:avLst/>
          </a:prstGeom>
        </p:spPr>
      </p:pic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825F42C-CA9D-41CA-82FA-41F49B840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80752" y="640080"/>
            <a:ext cx="4583689" cy="55778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482" y="1139588"/>
            <a:ext cx="3732886" cy="757451"/>
          </a:xfrm>
        </p:spPr>
        <p:txBody>
          <a:bodyPr>
            <a:normAutofit/>
          </a:bodyPr>
          <a:lstStyle/>
          <a:p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Kam až sahá GT?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9168" y="1985407"/>
            <a:ext cx="3747201" cy="3883130"/>
          </a:xfrm>
        </p:spPr>
        <p:txBody>
          <a:bodyPr>
            <a:normAutofit/>
          </a:bodyPr>
          <a:lstStyle/>
          <a:p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Michale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Chwe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(2013)</a:t>
            </a:r>
          </a:p>
          <a:p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Postavy Jane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Austen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uvažují strategicky</a:t>
            </a:r>
          </a:p>
          <a:p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Principy GT jsou univerzální</a:t>
            </a:r>
          </a:p>
        </p:txBody>
      </p:sp>
    </p:spTree>
    <p:extLst>
      <p:ext uri="{BB962C8B-B14F-4D97-AF65-F5344CB8AC3E}">
        <p14:creationId xmlns:p14="http://schemas.microsoft.com/office/powerpoint/2010/main" val="3331170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714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Experimentální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Game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654"/>
            <a:ext cx="8229600" cy="4871509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Výzkum rozhodování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Inspirace v psychologii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Nekonsistentní výsledky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Odchylky rozhodování skutečných lidí od GT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Předpoklady GT nejsou realistické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2467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0610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Experimentální GT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346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Flood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Dresher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experiment</a:t>
            </a:r>
          </a:p>
          <a:p>
            <a:pPr lvl="1"/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Vězňovo dilema s asymetrickou strukturou výplat</a:t>
            </a:r>
          </a:p>
          <a:p>
            <a:pPr lvl="1"/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Pro oba hráče je racionální nekooperovat</a:t>
            </a:r>
          </a:p>
          <a:p>
            <a:pPr lvl="1"/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100 kol, záznam komentářů</a:t>
            </a:r>
          </a:p>
          <a:p>
            <a:pPr lvl="1"/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Různá očekávání i strategie</a:t>
            </a:r>
          </a:p>
          <a:p>
            <a:pPr lvl="1"/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Kooperace v 60 kolech</a:t>
            </a:r>
          </a:p>
          <a:p>
            <a:pPr lvl="1"/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NE pouze ve 14 kolech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105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Behaviorální teorie 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675"/>
            <a:ext cx="8229600" cy="5359385"/>
          </a:xfrm>
        </p:spPr>
        <p:txBody>
          <a:bodyPr>
            <a:normAutofit/>
          </a:bodyPr>
          <a:lstStyle/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Rozhodovací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experimenty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Nestrategický postup, nepochopení ekvilibria, nedostatek optimalizace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 se lidé chovají?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 lidé řeší sociální dilemata?</a:t>
            </a:r>
          </a:p>
        </p:txBody>
      </p:sp>
    </p:spTree>
    <p:extLst>
      <p:ext uri="{BB962C8B-B14F-4D97-AF65-F5344CB8AC3E}">
        <p14:creationId xmlns:p14="http://schemas.microsoft.com/office/powerpoint/2010/main" val="2732493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Behaviorální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teorie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654"/>
            <a:ext cx="8229600" cy="4871509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McCain:</a:t>
            </a:r>
          </a:p>
          <a:p>
            <a:pPr lvl="1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Omezená racionalita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Kooperace v opakovaných hrách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Neexistuje jeden typ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decision-makera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Výsledky ovlivněny faktory, jako je pohlaví hráčů a další sociodemografické charakteristiky</a:t>
            </a:r>
          </a:p>
          <a:p>
            <a:pPr marL="457200" lvl="1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BGT </a:t>
            </a:r>
            <a:r>
              <a:rPr lang="mr-IN" dirty="0">
                <a:latin typeface="Arial" panose="020B0604020202020204" pitchFamily="34" charset="0"/>
              </a:rPr>
              <a:t>–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snaha o korekci klasické GT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756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1187</Words>
  <Application>Microsoft Office PowerPoint</Application>
  <PresentationFormat>Předvádění na obrazovce (4:3)</PresentationFormat>
  <Paragraphs>205</Paragraphs>
  <Slides>30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Behaviorální teorie her, behaviorální teorie rozhodování</vt:lpstr>
      <vt:lpstr>Game theory</vt:lpstr>
      <vt:lpstr>Klasická vs. behaviorální teorie her</vt:lpstr>
      <vt:lpstr>Prezentace aplikace PowerPoint</vt:lpstr>
      <vt:lpstr>Kam až sahá GT?</vt:lpstr>
      <vt:lpstr>Experimentální Game Theory</vt:lpstr>
      <vt:lpstr>Experimentální GT</vt:lpstr>
      <vt:lpstr>Behaviorální teorie her</vt:lpstr>
      <vt:lpstr>Behaviorální teorie her</vt:lpstr>
      <vt:lpstr>Socio-demografické charakteristiky</vt:lpstr>
      <vt:lpstr>Prosociální preference</vt:lpstr>
      <vt:lpstr>Výchozí pozice</vt:lpstr>
      <vt:lpstr>Rozdílné představy o strategiích</vt:lpstr>
      <vt:lpstr>Teorie kognitivní hierarchie příklad</vt:lpstr>
      <vt:lpstr>Efektivnost korekce GT?</vt:lpstr>
      <vt:lpstr>Nekonzistentnost chování a postojů</vt:lpstr>
      <vt:lpstr>Míra racionality rozhodování</vt:lpstr>
      <vt:lpstr>Prezentace aplikace PowerPoint</vt:lpstr>
      <vt:lpstr>Racionální volba</vt:lpstr>
      <vt:lpstr>Systém 1 a 2</vt:lpstr>
      <vt:lpstr>Systém 1</vt:lpstr>
      <vt:lpstr>Systém 2</vt:lpstr>
      <vt:lpstr>Systém 1 a 2</vt:lpstr>
      <vt:lpstr>Omezená racionalita</vt:lpstr>
      <vt:lpstr>Věcná racionalita</vt:lpstr>
      <vt:lpstr>Procedurální (omezená) racionalita</vt:lpstr>
      <vt:lpstr>Omezená racionalita</vt:lpstr>
      <vt:lpstr>Racionalita v politice</vt:lpstr>
      <vt:lpstr>Omezená racionalita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Behaviorální teorie her, behaviorální teorie rozhodování</dc:title>
  <dc:creator>Lenka Hrbková</dc:creator>
  <cp:lastModifiedBy>Lenka Hrbková</cp:lastModifiedBy>
  <cp:revision>7</cp:revision>
  <dcterms:created xsi:type="dcterms:W3CDTF">2020-04-09T06:41:39Z</dcterms:created>
  <dcterms:modified xsi:type="dcterms:W3CDTF">2020-04-09T08:54:15Z</dcterms:modified>
</cp:coreProperties>
</file>