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5" r:id="rId17"/>
    <p:sldId id="279" r:id="rId18"/>
    <p:sldId id="277" r:id="rId19"/>
    <p:sldId id="278" r:id="rId20"/>
    <p:sldId id="271" r:id="rId21"/>
    <p:sldId id="272" r:id="rId22"/>
    <p:sldId id="273" r:id="rId23"/>
    <p:sldId id="274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8"/>
    <p:restoredTop sz="94118"/>
  </p:normalViewPr>
  <p:slideViewPr>
    <p:cSldViewPr snapToGrid="0" snapToObjects="1">
      <p:cViewPr>
        <p:scale>
          <a:sx n="70" d="100"/>
          <a:sy n="70" d="100"/>
        </p:scale>
        <p:origin x="4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2B788-335E-3944-AD0A-516B75D3C13A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EAEFA-E19D-AD42-B676-7D7A4EDDD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2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26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97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18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37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8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4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24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09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0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528A6-93ED-F74F-9038-BC4C3221E33E}" type="datetimeFigureOut">
              <a:rPr lang="cs-CZ" smtClean="0"/>
              <a:t>30.04.2020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B839E-527B-F945-863C-E2B5A57C7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29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Rozhodování a kulturní vlivy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30. 4. 2020</a:t>
            </a:r>
          </a:p>
        </p:txBody>
      </p:sp>
    </p:spTree>
    <p:extLst>
      <p:ext uri="{BB962C8B-B14F-4D97-AF65-F5344CB8AC3E}">
        <p14:creationId xmlns:p14="http://schemas.microsoft.com/office/powerpoint/2010/main" val="200060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Vliv ekonomiky?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081" y="717177"/>
            <a:ext cx="6386136" cy="552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263" y="177324"/>
            <a:ext cx="4218719" cy="6386549"/>
          </a:xfrm>
        </p:spPr>
      </p:pic>
      <p:sp>
        <p:nvSpPr>
          <p:cNvPr id="5" name="TextovéPole 4"/>
          <p:cNvSpPr txBox="1"/>
          <p:nvPr/>
        </p:nvSpPr>
        <p:spPr>
          <a:xfrm>
            <a:off x="3443288" y="11287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1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891"/>
          </a:xfrm>
        </p:spPr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vlivy?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5024"/>
            <a:ext cx="10515600" cy="5363949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Přetrvávají vlivy tradičních kulturních zón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Modernizační teorie platí, ale jen částečně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Industrializace = posun k sekularizaci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Postindustriální svět =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postmateriální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hodnoty</a:t>
            </a:r>
          </a:p>
          <a:p>
            <a:pPr marL="0" indent="0">
              <a:buNone/>
            </a:pP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Ekonomika nedokáže některé rozdíly zcela vysvětlit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oblasti mají určitou explanační sílu, zřejmě nevymizí zcela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Náboženské a historické dědictví (postkomunismus, kolonialismus)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Hranice kulturních zón jsou subjektivní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Ale zóny mají přesto explanační sílu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Amerikanizace??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0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vliv podle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Ingleharta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 tu jasná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path-dependency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Náboženství a historická zkušenost se přenáší do institucí, důvěry mezi lidmi, kultury.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Hodnoty se mění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Ale změna není lineární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 velmi pomalá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základ je neobyčejně trvalý</a:t>
            </a:r>
          </a:p>
        </p:txBody>
      </p:sp>
    </p:spTree>
    <p:extLst>
      <p:ext uri="{BB962C8B-B14F-4D97-AF65-F5344CB8AC3E}">
        <p14:creationId xmlns:p14="http://schemas.microsoft.com/office/powerpoint/2010/main" val="21832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Stabilita kulturních vlivů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Vliv na kognitivní procesy (ne jen na postoje a hodnoty)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Hluboké psychologické kořeny kulturního vlivu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Nisbett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et al. 2000: porovnávají kulturní vliv na kognitivní procesy v různých civilizacích (Čína a Řecko)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Kognitivní schopnosti se adaptují na prostředí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Řecko: individualismus, logika, individuální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agency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nezávislost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Čína: harmonie, holistické vnímání světa, kolektivní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agency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dialektika</a:t>
            </a:r>
          </a:p>
        </p:txBody>
      </p:sp>
    </p:spTree>
    <p:extLst>
      <p:ext uri="{BB962C8B-B14F-4D97-AF65-F5344CB8AC3E}">
        <p14:creationId xmlns:p14="http://schemas.microsoft.com/office/powerpoint/2010/main" val="632709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Nisbett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et al.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7048"/>
            <a:ext cx="10515600" cy="4649915"/>
          </a:xfrm>
        </p:spPr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Srovnání kognitivních procesů ve starověké a současné Číně a v Řecku/USA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Systematické rozdíly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POZORNOST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KONTROLA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VYSVĚTLENÍ KAUZALITY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LOGIKA A ZKUŠENOST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DIALEKTIKA a ZÁKON NEKONTRADIKCE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Vysvětlení leží v rozdílech v sociální struktuře společnosti (historicky)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5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Roth et al.: Jerusalem, Lublaň,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Pittsbourgh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Tokyo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Komparativní experimentální výzkum</a:t>
            </a:r>
          </a:p>
          <a:p>
            <a:r>
              <a:rPr lang="cs-CZ" dirty="0"/>
              <a:t>Sleduje heterogenitu chování mezi populacemi</a:t>
            </a:r>
          </a:p>
          <a:p>
            <a:r>
              <a:rPr lang="cs-CZ" dirty="0"/>
              <a:t>Studentské populace</a:t>
            </a:r>
          </a:p>
          <a:p>
            <a:r>
              <a:rPr lang="cs-CZ" dirty="0"/>
              <a:t>Opakování her (s ekvivalentem 10 a 30 USD, ve hře žetony)</a:t>
            </a:r>
          </a:p>
          <a:p>
            <a:r>
              <a:rPr lang="cs-CZ" dirty="0"/>
              <a:t>UG: nabídka v </a:t>
            </a:r>
            <a:r>
              <a:rPr lang="cs-CZ" dirty="0" err="1"/>
              <a:t>ekvilibriu</a:t>
            </a:r>
            <a:r>
              <a:rPr lang="cs-CZ" dirty="0"/>
              <a:t> méně. než z 1 %, nekonzistentní chování během hry</a:t>
            </a:r>
          </a:p>
          <a:p>
            <a:r>
              <a:rPr lang="cs-CZ" dirty="0"/>
              <a:t>Většinou se nabídka blížila středu, nízké nabídky odmítány</a:t>
            </a:r>
          </a:p>
          <a:p>
            <a:r>
              <a:rPr lang="cs-CZ" dirty="0"/>
              <a:t>Nejvyšší nabídky: USA a Jugoslávie (není mezi nimi </a:t>
            </a:r>
            <a:r>
              <a:rPr lang="cs-CZ" dirty="0" err="1"/>
              <a:t>výzhamný</a:t>
            </a:r>
            <a:r>
              <a:rPr lang="cs-CZ" dirty="0"/>
              <a:t> rozdíl)</a:t>
            </a:r>
          </a:p>
          <a:p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je vyšší v Izraeli a v Japonsku</a:t>
            </a:r>
          </a:p>
          <a:p>
            <a:r>
              <a:rPr lang="cs-CZ" dirty="0"/>
              <a:t>Větší rozdíly mezi státy než uvnitř jednotlivých vzorků</a:t>
            </a:r>
          </a:p>
        </p:txBody>
      </p:sp>
    </p:spTree>
    <p:extLst>
      <p:ext uri="{BB962C8B-B14F-4D97-AF65-F5344CB8AC3E}">
        <p14:creationId xmlns:p14="http://schemas.microsoft.com/office/powerpoint/2010/main" val="283354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14968-C98C-4520-8E7F-0A50F8D8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85360" cy="322846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Cross-cultural differences: ULTIMATUM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Oosterbeek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Sloop, van de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Kuilen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2004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C445B5C-B047-455D-BEDA-A0E2E8252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7648" y="365125"/>
            <a:ext cx="4545390" cy="570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13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3D378-633D-DF48-A29B-26A2DB49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Cross-cultural differences: ULTIMATUM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Oosterbeek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, Sloop, van de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Kuilen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2004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FAC4269-D1A8-244A-827E-BA283394F2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3727" y="1825625"/>
            <a:ext cx="3865489" cy="4852266"/>
          </a:xfrm>
        </p:spPr>
      </p:pic>
    </p:spTree>
    <p:extLst>
      <p:ext uri="{BB962C8B-B14F-4D97-AF65-F5344CB8AC3E}">
        <p14:creationId xmlns:p14="http://schemas.microsoft.com/office/powerpoint/2010/main" val="3398658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41F35AA-8A35-3B47-AA83-A76B8E7B62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565" y="386751"/>
            <a:ext cx="4816072" cy="5790212"/>
          </a:xfrm>
        </p:spPr>
      </p:pic>
    </p:spTree>
    <p:extLst>
      <p:ext uri="{BB962C8B-B14F-4D97-AF65-F5344CB8AC3E}">
        <p14:creationId xmlns:p14="http://schemas.microsoft.com/office/powerpoint/2010/main" val="384993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Kulturně podmíněné chování?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 chování, které lze pozorovat v BGT dáno prostředím?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Existují společné vzorce na úrovni skupin?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GT: izolovaní hráči bez kontextu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Hodnoty, cíle, postoje, politická participace, instituce atd..</a:t>
            </a:r>
          </a:p>
        </p:txBody>
      </p:sp>
    </p:spTree>
    <p:extLst>
      <p:ext uri="{BB962C8B-B14F-4D97-AF65-F5344CB8AC3E}">
        <p14:creationId xmlns:p14="http://schemas.microsoft.com/office/powerpoint/2010/main" val="342326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search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of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Homo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Economicus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(Henrich et al. 2001)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Komparativní experimentální studie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12 zemí, 5, kontinentů, 15 společenství 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Ultimatum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Public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Good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Odklon od teoretického modelu, odklon od výsledků v západních společnostech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Vysoká heterogenita mezi skupinami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Homogenita ve skupinách</a:t>
            </a:r>
          </a:p>
        </p:txBody>
      </p:sp>
    </p:spTree>
    <p:extLst>
      <p:ext uri="{BB962C8B-B14F-4D97-AF65-F5344CB8AC3E}">
        <p14:creationId xmlns:p14="http://schemas.microsoft.com/office/powerpoint/2010/main" val="1957133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search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of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Homo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Economicus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Rozdílné společnosti</a:t>
            </a:r>
          </a:p>
          <a:p>
            <a:pPr lvl="1"/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sběrači</a:t>
            </a:r>
          </a:p>
          <a:p>
            <a:pPr lvl="1"/>
            <a:r>
              <a:rPr lang="cs-CZ" sz="2000" dirty="0" err="1">
                <a:latin typeface="Helvetica" panose="020B0604020202020204" pitchFamily="34" charset="0"/>
                <a:cs typeface="Helvetica" panose="020B0604020202020204" pitchFamily="34" charset="0"/>
              </a:rPr>
              <a:t>slash</a:t>
            </a:r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sz="2000" dirty="0" err="1">
                <a:latin typeface="Helvetica" panose="020B0604020202020204" pitchFamily="34" charset="0"/>
                <a:cs typeface="Helvetica" panose="020B0604020202020204" pitchFamily="34" charset="0"/>
              </a:rPr>
              <a:t>burn</a:t>
            </a:r>
            <a:endParaRPr lang="cs-CZ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nomádští pastevci</a:t>
            </a:r>
          </a:p>
          <a:p>
            <a:pPr lvl="1"/>
            <a:r>
              <a:rPr lang="cs-CZ" sz="2000" dirty="0">
                <a:latin typeface="Helvetica" panose="020B0604020202020204" pitchFamily="34" charset="0"/>
                <a:cs typeface="Helvetica" panose="020B0604020202020204" pitchFamily="34" charset="0"/>
              </a:rPr>
              <a:t>stálé zemědělské společnosti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064" y="1507559"/>
            <a:ext cx="8131982" cy="466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6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74" y="157162"/>
            <a:ext cx="2944160" cy="6176963"/>
          </a:xfrm>
        </p:spPr>
      </p:pic>
    </p:spTree>
    <p:extLst>
      <p:ext uri="{BB962C8B-B14F-4D97-AF65-F5344CB8AC3E}">
        <p14:creationId xmlns:p14="http://schemas.microsoft.com/office/powerpoint/2010/main" val="906523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search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of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Homo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Economicus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3624"/>
            <a:ext cx="10515600" cy="4737163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Teorii neodpovídá žádná společnost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Nejnižší nabídky = v průměru 25 %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Velké rozptyly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Velké rozdíly v nabídkách i odmítnutí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Vysvětlující proměnné: benefity z kooperace a integrace trhu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Jasné kulturní vlivy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Individuální konzistentnost (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Orma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harambee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aka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public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goods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Skupinová konzistentnost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Kontextuální vlivy a stabilita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Neoptimální strategie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5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vlivy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vlivy a společenské normy nelze ignorovat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Dostáváme se zpět k debatě o evoluční dispozici vs. sociální normě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Vliv obojího, pravděpodobně se sociální normy také vyvíjí jako adaptace dané společnosti na společensko-politické prostředí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vlivy jsou hluboce zakořeněné, stabilní, mění se pomalu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Obezřetnost při interpretaci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Obezřetnost při hodnocení stavu poznání (tzv WEIRD studenti?)</a:t>
            </a:r>
          </a:p>
        </p:txBody>
      </p:sp>
    </p:spTree>
    <p:extLst>
      <p:ext uri="{BB962C8B-B14F-4D97-AF65-F5344CB8AC3E}">
        <p14:creationId xmlns:p14="http://schemas.microsoft.com/office/powerpoint/2010/main" val="14108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Kulturně podmíněné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Identifikovatelné behaviorální rysy u každého jednotlivce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Jedinci vykazují podobné chování jako ostatní lidé ve skupině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Chování lidí v jedné skupině se liší od chování lidí v jiné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5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Kulturně podmíněné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1) Individuální konzistentnost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2) Skupinová konzistentnost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3) Kontextuální efekty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4) Behaviorální stabilita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5)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Suboptimální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chování</a:t>
            </a:r>
          </a:p>
        </p:txBody>
      </p:sp>
    </p:spTree>
    <p:extLst>
      <p:ext uri="{BB962C8B-B14F-4D97-AF65-F5344CB8AC3E}">
        <p14:creationId xmlns:p14="http://schemas.microsoft.com/office/powerpoint/2010/main" val="1767583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Má kultura v dnešní době význam?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Existují vůbec dostatečné kulturní rozdíly?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Teorie modernizace předpokládá konvergenci: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 modernizací mají “nezápadní“ společnosti přijmout západní „moderní“ hodnoty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Základní teze i dnes: industrializace vede ke kulturním a sociálním změnám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Ale vede modernizace ke kulturní konvergenci nebo jsou hodnoty persistentní?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Je modernizace otázkou vnitřního nastavení? Nebo externí faktory?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Vývoj k postmoderní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Industrializace: materiální hodnoty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Postindustriální společnost: kvalita života, ochrana životního prostředí, sebevyjádření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Odklon od produkce za každou cenu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Více důraz na komunikaci a informace, rozhodování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změna není lineární, různé země - různý vývoj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Weber (1904) role náboženství je trvalá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Kulturní rozdíly zachovány (směřujeme k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McWorldu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Watson 1998)</a:t>
            </a:r>
          </a:p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Huntington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: 8 civilizačních zón, navzdory modernizaci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Západní křesťanství, Ortodoxní zóna, Islámská zóna, Konfuciánská zóna, Japonsko, Hinduistická zóna, Africká zóna, Latinsko-americká </a:t>
            </a:r>
          </a:p>
        </p:txBody>
      </p:sp>
    </p:spTree>
    <p:extLst>
      <p:ext uri="{BB962C8B-B14F-4D97-AF65-F5344CB8AC3E}">
        <p14:creationId xmlns:p14="http://schemas.microsoft.com/office/powerpoint/2010/main" val="91871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Inglehart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Baker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World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value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Survey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v 1990s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Dvě dimenze: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Tradiční vs. Sekulárně-racionální orientace</a:t>
            </a:r>
          </a:p>
          <a:p>
            <a:pPr lvl="1"/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Přežití vs. Sebevyjádření</a:t>
            </a:r>
          </a:p>
        </p:txBody>
      </p:sp>
    </p:spTree>
    <p:extLst>
      <p:ext uri="{BB962C8B-B14F-4D97-AF65-F5344CB8AC3E}">
        <p14:creationId xmlns:p14="http://schemas.microsoft.com/office/powerpoint/2010/main" val="1728758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34600" cy="2444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796" y="803648"/>
            <a:ext cx="5266322" cy="5292351"/>
          </a:xfrm>
        </p:spPr>
      </p:pic>
    </p:spTree>
    <p:extLst>
      <p:ext uri="{BB962C8B-B14F-4D97-AF65-F5344CB8AC3E}">
        <p14:creationId xmlns:p14="http://schemas.microsoft.com/office/powerpoint/2010/main" val="43724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Hodnotová mapa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366" y="617631"/>
            <a:ext cx="6452434" cy="6061075"/>
          </a:xfrm>
        </p:spPr>
      </p:pic>
    </p:spTree>
    <p:extLst>
      <p:ext uri="{BB962C8B-B14F-4D97-AF65-F5344CB8AC3E}">
        <p14:creationId xmlns:p14="http://schemas.microsoft.com/office/powerpoint/2010/main" val="1775292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Microsoft Office PowerPoint</Application>
  <PresentationFormat>Širokoúhlá obrazovka</PresentationFormat>
  <Paragraphs>119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Helvetica</vt:lpstr>
      <vt:lpstr>Motiv Office</vt:lpstr>
      <vt:lpstr>Rozhodování a kulturní vlivy </vt:lpstr>
      <vt:lpstr>Kulturně podmíněné chování?</vt:lpstr>
      <vt:lpstr>Kulturně podmíněné chování</vt:lpstr>
      <vt:lpstr>Kulturně podmíněné chování</vt:lpstr>
      <vt:lpstr>Má kultura v dnešní době význam?</vt:lpstr>
      <vt:lpstr>Vývoj k postmoderní společnosti</vt:lpstr>
      <vt:lpstr>Inglehart a Baker 2000</vt:lpstr>
      <vt:lpstr>Prezentace aplikace PowerPoint</vt:lpstr>
      <vt:lpstr>Hodnotová mapa</vt:lpstr>
      <vt:lpstr>Vliv ekonomiky?</vt:lpstr>
      <vt:lpstr>Prezentace aplikace PowerPoint</vt:lpstr>
      <vt:lpstr>Kulturní vlivy?</vt:lpstr>
      <vt:lpstr>Kulturní vliv podle Ingleharta</vt:lpstr>
      <vt:lpstr>Stabilita kulturních vlivů</vt:lpstr>
      <vt:lpstr>Nisbett et al. 2000</vt:lpstr>
      <vt:lpstr>Roth et al.: Jerusalem, Lublaň, Pittsbourgh, Tokyo</vt:lpstr>
      <vt:lpstr>Cross-cultural differences: ULTIMATUM Oosterbeek, Sloop, van de Kuilen 2004</vt:lpstr>
      <vt:lpstr>Cross-cultural differences: ULTIMATUM Oosterbeek, Sloop, van de Kuilen 2004</vt:lpstr>
      <vt:lpstr>Prezentace aplikace PowerPoint</vt:lpstr>
      <vt:lpstr>In search of Homo Economicus (Henrich et al. 2001)</vt:lpstr>
      <vt:lpstr>In search of Homo Economicus</vt:lpstr>
      <vt:lpstr>Prezentace aplikace PowerPoint</vt:lpstr>
      <vt:lpstr>In search of Homo Economicus</vt:lpstr>
      <vt:lpstr>Kulturní vlivy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rozdíly</dc:title>
  <dc:creator>Lenka Hrbková</dc:creator>
  <cp:lastModifiedBy>Lenka Hrbková</cp:lastModifiedBy>
  <cp:revision>33</cp:revision>
  <dcterms:created xsi:type="dcterms:W3CDTF">2017-05-18T05:08:12Z</dcterms:created>
  <dcterms:modified xsi:type="dcterms:W3CDTF">2020-05-04T12:54:37Z</dcterms:modified>
</cp:coreProperties>
</file>