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 id="280" r:id="rId24"/>
    <p:sldId id="281" r:id="rId25"/>
    <p:sldId id="302" r:id="rId26"/>
    <p:sldId id="283" r:id="rId27"/>
    <p:sldId id="284" r:id="rId28"/>
    <p:sldId id="285" r:id="rId29"/>
    <p:sldId id="287" r:id="rId30"/>
    <p:sldId id="288" r:id="rId31"/>
    <p:sldId id="289" r:id="rId32"/>
    <p:sldId id="290" r:id="rId33"/>
    <p:sldId id="291" r:id="rId34"/>
    <p:sldId id="292" r:id="rId35"/>
    <p:sldId id="293" r:id="rId36"/>
    <p:sldId id="295" r:id="rId37"/>
    <p:sldId id="297" r:id="rId38"/>
    <p:sldId id="298" r:id="rId39"/>
    <p:sldId id="299" r:id="rId40"/>
    <p:sldId id="300" r:id="rId41"/>
    <p:sldId id="301" r:id="rId4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p:restoredTop sz="94652"/>
  </p:normalViewPr>
  <p:slideViewPr>
    <p:cSldViewPr snapToGrid="0" snapToObjects="1">
      <p:cViewPr varScale="1">
        <p:scale>
          <a:sx n="64" d="100"/>
          <a:sy n="64"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C876C3-DF33-4341-8F1B-372A16A9E949}" type="datetimeFigureOut">
              <a:rPr lang="cs-CZ" smtClean="0"/>
              <a:t>23.04.2020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D4A3D7-517F-4DC0-9B85-390818690E27}" type="slidenum">
              <a:rPr lang="cs-CZ" smtClean="0"/>
              <a:t>‹#›</a:t>
            </a:fld>
            <a:endParaRPr lang="cs-CZ"/>
          </a:p>
        </p:txBody>
      </p:sp>
    </p:spTree>
    <p:extLst>
      <p:ext uri="{BB962C8B-B14F-4D97-AF65-F5344CB8AC3E}">
        <p14:creationId xmlns:p14="http://schemas.microsoft.com/office/powerpoint/2010/main" val="3746282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32D4A3D7-517F-4DC0-9B85-390818690E27}" type="slidenum">
              <a:rPr lang="cs-CZ" smtClean="0"/>
              <a:t>37</a:t>
            </a:fld>
            <a:endParaRPr lang="cs-CZ"/>
          </a:p>
        </p:txBody>
      </p:sp>
    </p:spTree>
    <p:extLst>
      <p:ext uri="{BB962C8B-B14F-4D97-AF65-F5344CB8AC3E}">
        <p14:creationId xmlns:p14="http://schemas.microsoft.com/office/powerpoint/2010/main" val="11734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6A136D-5071-EE4A-A3AC-391438224B6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a:p>
        </p:txBody>
      </p:sp>
      <p:sp>
        <p:nvSpPr>
          <p:cNvPr id="3" name="Podnadpis 2">
            <a:extLst>
              <a:ext uri="{FF2B5EF4-FFF2-40B4-BE49-F238E27FC236}">
                <a16:creationId xmlns:a16="http://schemas.microsoft.com/office/drawing/2014/main" id="{96F244D9-E8B4-3947-B3BB-7AF49B7191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 podnadpisů.</a:t>
            </a:r>
            <a:endParaRPr lang="en-US"/>
          </a:p>
        </p:txBody>
      </p:sp>
      <p:sp>
        <p:nvSpPr>
          <p:cNvPr id="4" name="Zástupný symbol pro datum 3">
            <a:extLst>
              <a:ext uri="{FF2B5EF4-FFF2-40B4-BE49-F238E27FC236}">
                <a16:creationId xmlns:a16="http://schemas.microsoft.com/office/drawing/2014/main" id="{37959AF3-E4D4-1844-B1B0-2DAE279297B2}"/>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5" name="Zástupný symbol pro zápatí 4">
            <a:extLst>
              <a:ext uri="{FF2B5EF4-FFF2-40B4-BE49-F238E27FC236}">
                <a16:creationId xmlns:a16="http://schemas.microsoft.com/office/drawing/2014/main" id="{6081F3E5-25C6-5849-85D5-77E4A9FADA99}"/>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04DFF90E-91CF-694C-847F-DA44F092199F}"/>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26001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1F860C-FEAE-AC45-96D5-F4961950A2F3}"/>
              </a:ext>
            </a:extLst>
          </p:cNvPr>
          <p:cNvSpPr>
            <a:spLocks noGrp="1"/>
          </p:cNvSpPr>
          <p:nvPr>
            <p:ph type="title"/>
          </p:nvPr>
        </p:nvSpPr>
        <p:spPr/>
        <p:txBody>
          <a:bodyPr/>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08BD26FE-DF68-CB48-90EE-BB4505DD96CC}"/>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FDE8A4D3-ACD2-3446-AE24-2D832CB89913}"/>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5" name="Zástupný symbol pro zápatí 4">
            <a:extLst>
              <a:ext uri="{FF2B5EF4-FFF2-40B4-BE49-F238E27FC236}">
                <a16:creationId xmlns:a16="http://schemas.microsoft.com/office/drawing/2014/main" id="{08F4E7D8-2E04-CB42-AE1B-297709681697}"/>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81D386F8-41D6-F645-8C01-9A2C7A2C659A}"/>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2302983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19D8EE7-8472-DB42-AD37-45BC34ED10C4}"/>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62546848-1632-8548-9088-A1D0D7916690}"/>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5393EAAE-3288-D742-A1CB-8CAC21EBBBE3}"/>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5" name="Zástupný symbol pro zápatí 4">
            <a:extLst>
              <a:ext uri="{FF2B5EF4-FFF2-40B4-BE49-F238E27FC236}">
                <a16:creationId xmlns:a16="http://schemas.microsoft.com/office/drawing/2014/main" id="{9865CC01-DB21-F544-A94D-81F3FBB7B73E}"/>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F239119E-F8F8-6C40-9B1D-48AB12FA733B}"/>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151417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9BCF2D-2894-9D4A-B368-991756316B92}"/>
              </a:ext>
            </a:extLst>
          </p:cNvPr>
          <p:cNvSpPr>
            <a:spLocks noGrp="1"/>
          </p:cNvSpPr>
          <p:nvPr>
            <p:ph type="title"/>
          </p:nvPr>
        </p:nvSpPr>
        <p:spPr/>
        <p:txBody>
          <a:bodyPr/>
          <a:lstStyle/>
          <a:p>
            <a:r>
              <a:rPr lang="cs-CZ"/>
              <a:t>Kliknutím lze upravit styl.</a:t>
            </a:r>
            <a:endParaRPr lang="en-US"/>
          </a:p>
        </p:txBody>
      </p:sp>
      <p:sp>
        <p:nvSpPr>
          <p:cNvPr id="3" name="Zástupný symbol pro obsah 2">
            <a:extLst>
              <a:ext uri="{FF2B5EF4-FFF2-40B4-BE49-F238E27FC236}">
                <a16:creationId xmlns:a16="http://schemas.microsoft.com/office/drawing/2014/main" id="{0C813099-A210-CF4F-A434-0926558C9D6A}"/>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2F59F106-DAB2-1B4C-8BD5-21F3667D0979}"/>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5" name="Zástupný symbol pro zápatí 4">
            <a:extLst>
              <a:ext uri="{FF2B5EF4-FFF2-40B4-BE49-F238E27FC236}">
                <a16:creationId xmlns:a16="http://schemas.microsoft.com/office/drawing/2014/main" id="{0C36FC1D-DA61-E84C-A292-6C473198FF93}"/>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F1F501FF-45BD-394C-91B6-E986D174AD6F}"/>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1745470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5E7ACD-83BF-4844-B62F-8462F912019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a:p>
        </p:txBody>
      </p:sp>
      <p:sp>
        <p:nvSpPr>
          <p:cNvPr id="3" name="Zástupný symbol pro text 2">
            <a:extLst>
              <a:ext uri="{FF2B5EF4-FFF2-40B4-BE49-F238E27FC236}">
                <a16:creationId xmlns:a16="http://schemas.microsoft.com/office/drawing/2014/main" id="{D5F0E814-DF29-1547-B989-F51DE08232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ABF50C1-2DF3-A149-B72D-A7D3CF24B00D}"/>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5" name="Zástupný symbol pro zápatí 4">
            <a:extLst>
              <a:ext uri="{FF2B5EF4-FFF2-40B4-BE49-F238E27FC236}">
                <a16:creationId xmlns:a16="http://schemas.microsoft.com/office/drawing/2014/main" id="{C7C0A413-6AEF-4847-8E99-444CB7A68E3E}"/>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9CD05A06-371E-7B4B-846A-3CA57A8CEEDA}"/>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148339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88EB81-1083-6643-8A1A-97628B354805}"/>
              </a:ext>
            </a:extLst>
          </p:cNvPr>
          <p:cNvSpPr>
            <a:spLocks noGrp="1"/>
          </p:cNvSpPr>
          <p:nvPr>
            <p:ph type="title"/>
          </p:nvPr>
        </p:nvSpPr>
        <p:spPr/>
        <p:txBody>
          <a:bodyPr/>
          <a:lstStyle/>
          <a:p>
            <a:r>
              <a:rPr lang="cs-CZ"/>
              <a:t>Kliknutím lze upravit styl.</a:t>
            </a:r>
            <a:endParaRPr lang="en-US"/>
          </a:p>
        </p:txBody>
      </p:sp>
      <p:sp>
        <p:nvSpPr>
          <p:cNvPr id="3" name="Zástupný symbol pro obsah 2">
            <a:extLst>
              <a:ext uri="{FF2B5EF4-FFF2-40B4-BE49-F238E27FC236}">
                <a16:creationId xmlns:a16="http://schemas.microsoft.com/office/drawing/2014/main" id="{3F4A047E-26D6-2749-A811-EFBAB708887E}"/>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a:extLst>
              <a:ext uri="{FF2B5EF4-FFF2-40B4-BE49-F238E27FC236}">
                <a16:creationId xmlns:a16="http://schemas.microsoft.com/office/drawing/2014/main" id="{F21F82F5-095F-AB4C-8AEF-22675968F9FF}"/>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a:extLst>
              <a:ext uri="{FF2B5EF4-FFF2-40B4-BE49-F238E27FC236}">
                <a16:creationId xmlns:a16="http://schemas.microsoft.com/office/drawing/2014/main" id="{30D0388D-8626-FD46-B306-FC657309FB66}"/>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6" name="Zástupný symbol pro zápatí 5">
            <a:extLst>
              <a:ext uri="{FF2B5EF4-FFF2-40B4-BE49-F238E27FC236}">
                <a16:creationId xmlns:a16="http://schemas.microsoft.com/office/drawing/2014/main" id="{A7E07558-7983-A146-8C83-9C0A5D0B07AB}"/>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5EAE6B5E-399C-804A-8EDC-C47527517374}"/>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428426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CDC40-3E2F-AF4D-858D-F600E7AEA07F}"/>
              </a:ext>
            </a:extLst>
          </p:cNvPr>
          <p:cNvSpPr>
            <a:spLocks noGrp="1"/>
          </p:cNvSpPr>
          <p:nvPr>
            <p:ph type="title"/>
          </p:nvPr>
        </p:nvSpPr>
        <p:spPr>
          <a:xfrm>
            <a:off x="839788" y="365125"/>
            <a:ext cx="10515600" cy="1325563"/>
          </a:xfrm>
        </p:spPr>
        <p:txBody>
          <a:bodyPr/>
          <a:lstStyle/>
          <a:p>
            <a:r>
              <a:rPr lang="cs-CZ"/>
              <a:t>Kliknutím lze upravit styl.</a:t>
            </a:r>
            <a:endParaRPr lang="en-US"/>
          </a:p>
        </p:txBody>
      </p:sp>
      <p:sp>
        <p:nvSpPr>
          <p:cNvPr id="3" name="Zástupný symbol pro text 2">
            <a:extLst>
              <a:ext uri="{FF2B5EF4-FFF2-40B4-BE49-F238E27FC236}">
                <a16:creationId xmlns:a16="http://schemas.microsoft.com/office/drawing/2014/main" id="{EF9F43E7-DBC8-FA43-87B1-E846EDB852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94FDAAA8-F2DA-6742-802E-DC2DF8E38E7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a:extLst>
              <a:ext uri="{FF2B5EF4-FFF2-40B4-BE49-F238E27FC236}">
                <a16:creationId xmlns:a16="http://schemas.microsoft.com/office/drawing/2014/main" id="{A55692EB-097A-CB47-A307-B8ABF84E28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D34E225B-DDE1-E24F-9DB6-B30A3A667A24}"/>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a:extLst>
              <a:ext uri="{FF2B5EF4-FFF2-40B4-BE49-F238E27FC236}">
                <a16:creationId xmlns:a16="http://schemas.microsoft.com/office/drawing/2014/main" id="{2092C7D6-E0AD-9B4D-B39B-290BE88F019B}"/>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8" name="Zástupný symbol pro zápatí 7">
            <a:extLst>
              <a:ext uri="{FF2B5EF4-FFF2-40B4-BE49-F238E27FC236}">
                <a16:creationId xmlns:a16="http://schemas.microsoft.com/office/drawing/2014/main" id="{1C1C3A6F-1265-E24F-A28B-25BCF3F46283}"/>
              </a:ext>
            </a:extLst>
          </p:cNvPr>
          <p:cNvSpPr>
            <a:spLocks noGrp="1"/>
          </p:cNvSpPr>
          <p:nvPr>
            <p:ph type="ftr" sz="quarter" idx="11"/>
          </p:nvPr>
        </p:nvSpPr>
        <p:spPr/>
        <p:txBody>
          <a:bodyPr/>
          <a:lstStyle/>
          <a:p>
            <a:endParaRPr lang="en-US"/>
          </a:p>
        </p:txBody>
      </p:sp>
      <p:sp>
        <p:nvSpPr>
          <p:cNvPr id="9" name="Zástupný symbol pro číslo snímku 8">
            <a:extLst>
              <a:ext uri="{FF2B5EF4-FFF2-40B4-BE49-F238E27FC236}">
                <a16:creationId xmlns:a16="http://schemas.microsoft.com/office/drawing/2014/main" id="{C0A626FB-6478-784D-A84C-40750A8B2CBE}"/>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2720460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A6A5F4-DD64-6C4C-879D-407DB266185F}"/>
              </a:ext>
            </a:extLst>
          </p:cNvPr>
          <p:cNvSpPr>
            <a:spLocks noGrp="1"/>
          </p:cNvSpPr>
          <p:nvPr>
            <p:ph type="title"/>
          </p:nvPr>
        </p:nvSpPr>
        <p:spPr/>
        <p:txBody>
          <a:bodyPr/>
          <a:lstStyle/>
          <a:p>
            <a:r>
              <a:rPr lang="cs-CZ"/>
              <a:t>Kliknutím lze upravit styl.</a:t>
            </a:r>
            <a:endParaRPr lang="en-US"/>
          </a:p>
        </p:txBody>
      </p:sp>
      <p:sp>
        <p:nvSpPr>
          <p:cNvPr id="3" name="Zástupný symbol pro datum 2">
            <a:extLst>
              <a:ext uri="{FF2B5EF4-FFF2-40B4-BE49-F238E27FC236}">
                <a16:creationId xmlns:a16="http://schemas.microsoft.com/office/drawing/2014/main" id="{6FF7F7D3-9745-6B43-9CFB-8725C603BF59}"/>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4" name="Zástupný symbol pro zápatí 3">
            <a:extLst>
              <a:ext uri="{FF2B5EF4-FFF2-40B4-BE49-F238E27FC236}">
                <a16:creationId xmlns:a16="http://schemas.microsoft.com/office/drawing/2014/main" id="{4F1DE26E-741C-0340-BE81-5BA35F05D7DD}"/>
              </a:ext>
            </a:extLst>
          </p:cNvPr>
          <p:cNvSpPr>
            <a:spLocks noGrp="1"/>
          </p:cNvSpPr>
          <p:nvPr>
            <p:ph type="ftr" sz="quarter" idx="11"/>
          </p:nvPr>
        </p:nvSpPr>
        <p:spPr/>
        <p:txBody>
          <a:bodyPr/>
          <a:lstStyle/>
          <a:p>
            <a:endParaRPr lang="en-US"/>
          </a:p>
        </p:txBody>
      </p:sp>
      <p:sp>
        <p:nvSpPr>
          <p:cNvPr id="5" name="Zástupný symbol pro číslo snímku 4">
            <a:extLst>
              <a:ext uri="{FF2B5EF4-FFF2-40B4-BE49-F238E27FC236}">
                <a16:creationId xmlns:a16="http://schemas.microsoft.com/office/drawing/2014/main" id="{B4EA406D-1802-DD47-90CA-CDB6136574A9}"/>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318584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48EFFAE-EB37-9D49-899E-0AE8BBCCEF28}"/>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3" name="Zástupný symbol pro zápatí 2">
            <a:extLst>
              <a:ext uri="{FF2B5EF4-FFF2-40B4-BE49-F238E27FC236}">
                <a16:creationId xmlns:a16="http://schemas.microsoft.com/office/drawing/2014/main" id="{6A27763F-6CA0-994F-8A54-E9081F33357D}"/>
              </a:ext>
            </a:extLst>
          </p:cNvPr>
          <p:cNvSpPr>
            <a:spLocks noGrp="1"/>
          </p:cNvSpPr>
          <p:nvPr>
            <p:ph type="ftr" sz="quarter" idx="11"/>
          </p:nvPr>
        </p:nvSpPr>
        <p:spPr/>
        <p:txBody>
          <a:bodyPr/>
          <a:lstStyle/>
          <a:p>
            <a:endParaRPr lang="en-US"/>
          </a:p>
        </p:txBody>
      </p:sp>
      <p:sp>
        <p:nvSpPr>
          <p:cNvPr id="4" name="Zástupný symbol pro číslo snímku 3">
            <a:extLst>
              <a:ext uri="{FF2B5EF4-FFF2-40B4-BE49-F238E27FC236}">
                <a16:creationId xmlns:a16="http://schemas.microsoft.com/office/drawing/2014/main" id="{E478B084-3A32-CF4E-BEF5-BFAD98918CB4}"/>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281053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63D658-77AD-6C49-BB59-3268B7E779A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pro obsah 2">
            <a:extLst>
              <a:ext uri="{FF2B5EF4-FFF2-40B4-BE49-F238E27FC236}">
                <a16:creationId xmlns:a16="http://schemas.microsoft.com/office/drawing/2014/main" id="{97268578-664A-6D43-80A1-1F9FC6800D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text 3">
            <a:extLst>
              <a:ext uri="{FF2B5EF4-FFF2-40B4-BE49-F238E27FC236}">
                <a16:creationId xmlns:a16="http://schemas.microsoft.com/office/drawing/2014/main" id="{DE959CA3-EEAB-464B-B485-EC559D2C2B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3671FB9-348E-9C48-BA9E-6DCD05B37BE1}"/>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6" name="Zástupný symbol pro zápatí 5">
            <a:extLst>
              <a:ext uri="{FF2B5EF4-FFF2-40B4-BE49-F238E27FC236}">
                <a16:creationId xmlns:a16="http://schemas.microsoft.com/office/drawing/2014/main" id="{670AB53A-D2BA-D94E-AEAC-034D840DE096}"/>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75DCB88F-505F-C542-8A06-9E5D590FBB1C}"/>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3961460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AD7789-3A4E-894A-A7FE-D0256DBC90A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obrázku 2">
            <a:extLst>
              <a:ext uri="{FF2B5EF4-FFF2-40B4-BE49-F238E27FC236}">
                <a16:creationId xmlns:a16="http://schemas.microsoft.com/office/drawing/2014/main" id="{25814103-52DF-4D4F-A9C1-716CCE80A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a:extLst>
              <a:ext uri="{FF2B5EF4-FFF2-40B4-BE49-F238E27FC236}">
                <a16:creationId xmlns:a16="http://schemas.microsoft.com/office/drawing/2014/main" id="{4F5C16FC-2208-7A4A-AE9D-F28E1D508E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C0CBED1-C790-534D-99D3-E8A0AE3FF882}"/>
              </a:ext>
            </a:extLst>
          </p:cNvPr>
          <p:cNvSpPr>
            <a:spLocks noGrp="1"/>
          </p:cNvSpPr>
          <p:nvPr>
            <p:ph type="dt" sz="half" idx="10"/>
          </p:nvPr>
        </p:nvSpPr>
        <p:spPr/>
        <p:txBody>
          <a:bodyPr/>
          <a:lstStyle/>
          <a:p>
            <a:fld id="{AD516398-0EA6-E649-9B4E-7A0B1DF974E5}" type="datetimeFigureOut">
              <a:rPr lang="en-US" smtClean="0"/>
              <a:t>4/23/2020</a:t>
            </a:fld>
            <a:endParaRPr lang="en-US"/>
          </a:p>
        </p:txBody>
      </p:sp>
      <p:sp>
        <p:nvSpPr>
          <p:cNvPr id="6" name="Zástupný symbol pro zápatí 5">
            <a:extLst>
              <a:ext uri="{FF2B5EF4-FFF2-40B4-BE49-F238E27FC236}">
                <a16:creationId xmlns:a16="http://schemas.microsoft.com/office/drawing/2014/main" id="{C8789B68-C9FC-F04F-89AA-2C97B52A1563}"/>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0F697038-8FC4-2143-97D3-1AD47809ECD3}"/>
              </a:ext>
            </a:extLst>
          </p:cNvPr>
          <p:cNvSpPr>
            <a:spLocks noGrp="1"/>
          </p:cNvSpPr>
          <p:nvPr>
            <p:ph type="sldNum" sz="quarter" idx="12"/>
          </p:nvPr>
        </p:nvSpPr>
        <p:spPr/>
        <p:txBody>
          <a:bodyPr/>
          <a:lstStyle/>
          <a:p>
            <a:fld id="{BA8D3915-3381-1C4F-9463-448F79BE68A4}" type="slidenum">
              <a:rPr lang="en-US" smtClean="0"/>
              <a:t>‹#›</a:t>
            </a:fld>
            <a:endParaRPr lang="en-US"/>
          </a:p>
        </p:txBody>
      </p:sp>
    </p:spTree>
    <p:extLst>
      <p:ext uri="{BB962C8B-B14F-4D97-AF65-F5344CB8AC3E}">
        <p14:creationId xmlns:p14="http://schemas.microsoft.com/office/powerpoint/2010/main" val="3359229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a:extLst>
              <a:ext uri="{FF2B5EF4-FFF2-40B4-BE49-F238E27FC236}">
                <a16:creationId xmlns:a16="http://schemas.microsoft.com/office/drawing/2014/main" id="{1F3DD0A7-40ED-C74B-BB9D-22CBD8C6CD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a:p>
        </p:txBody>
      </p:sp>
      <p:sp>
        <p:nvSpPr>
          <p:cNvPr id="3" name="Zástupný symbol pro text 2">
            <a:extLst>
              <a:ext uri="{FF2B5EF4-FFF2-40B4-BE49-F238E27FC236}">
                <a16:creationId xmlns:a16="http://schemas.microsoft.com/office/drawing/2014/main" id="{757C4BE8-0BC9-544B-B3F7-B9D1833CE8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815B661F-8C8A-C94C-8C5E-EA4C6E26C9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516398-0EA6-E649-9B4E-7A0B1DF974E5}" type="datetimeFigureOut">
              <a:rPr lang="en-US" smtClean="0"/>
              <a:t>4/23/2020</a:t>
            </a:fld>
            <a:endParaRPr lang="en-US"/>
          </a:p>
        </p:txBody>
      </p:sp>
      <p:sp>
        <p:nvSpPr>
          <p:cNvPr id="5" name="Zástupný symbol pro zápatí 4">
            <a:extLst>
              <a:ext uri="{FF2B5EF4-FFF2-40B4-BE49-F238E27FC236}">
                <a16:creationId xmlns:a16="http://schemas.microsoft.com/office/drawing/2014/main" id="{64014B98-520C-C74A-821A-360D5A9F3E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a:extLst>
              <a:ext uri="{FF2B5EF4-FFF2-40B4-BE49-F238E27FC236}">
                <a16:creationId xmlns:a16="http://schemas.microsoft.com/office/drawing/2014/main" id="{4637EBF9-679B-2C49-8DD5-ACF8277CBF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D3915-3381-1C4F-9463-448F79BE68A4}" type="slidenum">
              <a:rPr lang="en-US" smtClean="0"/>
              <a:t>‹#›</a:t>
            </a:fld>
            <a:endParaRPr lang="en-US"/>
          </a:p>
        </p:txBody>
      </p:sp>
    </p:spTree>
    <p:extLst>
      <p:ext uri="{BB962C8B-B14F-4D97-AF65-F5344CB8AC3E}">
        <p14:creationId xmlns:p14="http://schemas.microsoft.com/office/powerpoint/2010/main" val="261979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2D3208-77C9-4644-91CC-40FF6FB29141}"/>
              </a:ext>
            </a:extLst>
          </p:cNvPr>
          <p:cNvSpPr>
            <a:spLocks noGrp="1"/>
          </p:cNvSpPr>
          <p:nvPr>
            <p:ph type="ctrTitle"/>
          </p:nvPr>
        </p:nvSpPr>
        <p:spPr/>
        <p:txBody>
          <a:bodyPr/>
          <a:lstStyle/>
          <a:p>
            <a:r>
              <a:rPr lang="cs-CZ" dirty="0">
                <a:latin typeface="Helvetica" charset="0"/>
                <a:ea typeface="Helvetica" charset="0"/>
                <a:cs typeface="Helvetica" charset="0"/>
              </a:rPr>
              <a:t>Prosociální chování, altruismus, reciprocita</a:t>
            </a:r>
            <a:endParaRPr lang="en-US" dirty="0"/>
          </a:p>
        </p:txBody>
      </p:sp>
      <p:sp>
        <p:nvSpPr>
          <p:cNvPr id="3" name="Podnadpis 2">
            <a:extLst>
              <a:ext uri="{FF2B5EF4-FFF2-40B4-BE49-F238E27FC236}">
                <a16:creationId xmlns:a16="http://schemas.microsoft.com/office/drawing/2014/main" id="{E6F9620A-B09C-7B48-8B12-54B0A22222C3}"/>
              </a:ext>
            </a:extLst>
          </p:cNvPr>
          <p:cNvSpPr>
            <a:spLocks noGrp="1"/>
          </p:cNvSpPr>
          <p:nvPr>
            <p:ph type="subTitle" idx="1"/>
          </p:nvPr>
        </p:nvSpPr>
        <p:spPr/>
        <p:txBody>
          <a:bodyPr/>
          <a:lstStyle/>
          <a:p>
            <a:r>
              <a:rPr lang="cs-CZ" dirty="0"/>
              <a:t>23. dubna 2020</a:t>
            </a:r>
            <a:endParaRPr lang="en-US" dirty="0"/>
          </a:p>
        </p:txBody>
      </p:sp>
    </p:spTree>
    <p:extLst>
      <p:ext uri="{BB962C8B-B14F-4D97-AF65-F5344CB8AC3E}">
        <p14:creationId xmlns:p14="http://schemas.microsoft.com/office/powerpoint/2010/main" val="2104218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Altruismus</a:t>
            </a:r>
          </a:p>
        </p:txBody>
      </p:sp>
      <p:sp>
        <p:nvSpPr>
          <p:cNvPr id="3" name="Zástupný symbol pro obsah 2"/>
          <p:cNvSpPr>
            <a:spLocks noGrp="1"/>
          </p:cNvSpPr>
          <p:nvPr>
            <p:ph idx="1"/>
          </p:nvPr>
        </p:nvSpPr>
        <p:spPr/>
        <p:txBody>
          <a:bodyPr/>
          <a:lstStyle/>
          <a:p>
            <a:r>
              <a:rPr lang="cs-CZ" dirty="0">
                <a:latin typeface="Helvetica" charset="0"/>
                <a:ea typeface="Helvetica" charset="0"/>
                <a:cs typeface="Helvetica" charset="0"/>
              </a:rPr>
              <a:t>Nepodmíněná dobrota</a:t>
            </a:r>
          </a:p>
          <a:p>
            <a:r>
              <a:rPr lang="cs-CZ" dirty="0">
                <a:latin typeface="Helvetica" charset="0"/>
                <a:ea typeface="Helvetica" charset="0"/>
                <a:cs typeface="Helvetica" charset="0"/>
              </a:rPr>
              <a:t>Nezávisí na tom, jak se naše chování dotkne nás samotných</a:t>
            </a:r>
          </a:p>
          <a:p>
            <a:r>
              <a:rPr lang="cs-CZ" dirty="0">
                <a:latin typeface="Helvetica" charset="0"/>
                <a:ea typeface="Helvetica" charset="0"/>
                <a:cs typeface="Helvetica" charset="0"/>
              </a:rPr>
              <a:t>Unikátní lidská charakteristika</a:t>
            </a:r>
          </a:p>
          <a:p>
            <a:r>
              <a:rPr lang="cs-CZ" dirty="0">
                <a:latin typeface="Helvetica" charset="0"/>
                <a:ea typeface="Helvetica" charset="0"/>
                <a:cs typeface="Helvetica" charset="0"/>
              </a:rPr>
              <a:t>Nesobeckost vůči nespřízněným jedincům</a:t>
            </a:r>
          </a:p>
          <a:p>
            <a:r>
              <a:rPr lang="cs-CZ" dirty="0">
                <a:latin typeface="Helvetica" charset="0"/>
                <a:ea typeface="Helvetica" charset="0"/>
                <a:cs typeface="Helvetica" charset="0"/>
              </a:rPr>
              <a:t>Schopnost obětovat vlastní zdroje ve prospěch jiných lidí</a:t>
            </a:r>
          </a:p>
          <a:p>
            <a:r>
              <a:rPr lang="cs-CZ" dirty="0">
                <a:latin typeface="Helvetica" charset="0"/>
                <a:ea typeface="Helvetica" charset="0"/>
                <a:cs typeface="Helvetica" charset="0"/>
              </a:rPr>
              <a:t>Opozitum: závist, zlomyslnost</a:t>
            </a:r>
          </a:p>
        </p:txBody>
      </p:sp>
    </p:spTree>
    <p:extLst>
      <p:ext uri="{BB962C8B-B14F-4D97-AF65-F5344CB8AC3E}">
        <p14:creationId xmlns:p14="http://schemas.microsoft.com/office/powerpoint/2010/main" val="890195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Altruismus</a:t>
            </a:r>
          </a:p>
        </p:txBody>
      </p:sp>
      <p:sp>
        <p:nvSpPr>
          <p:cNvPr id="3" name="Zástupný symbol pro obsah 2"/>
          <p:cNvSpPr>
            <a:spLocks noGrp="1"/>
          </p:cNvSpPr>
          <p:nvPr>
            <p:ph idx="1"/>
          </p:nvPr>
        </p:nvSpPr>
        <p:spPr/>
        <p:txBody>
          <a:bodyPr/>
          <a:lstStyle/>
          <a:p>
            <a:r>
              <a:rPr lang="cs-CZ" dirty="0">
                <a:latin typeface="Arial" panose="020B0604020202020204" pitchFamily="34" charset="0"/>
                <a:cs typeface="Arial" panose="020B0604020202020204" pitchFamily="34" charset="0"/>
              </a:rPr>
              <a:t>Nejčastější experimenty: DICTATOR GAME</a:t>
            </a:r>
          </a:p>
          <a:p>
            <a:r>
              <a:rPr lang="cs-CZ" dirty="0">
                <a:latin typeface="Arial" panose="020B0604020202020204" pitchFamily="34" charset="0"/>
                <a:cs typeface="Arial" panose="020B0604020202020204" pitchFamily="34" charset="0"/>
              </a:rPr>
              <a:t>Jednoduchá hra, bez interakce</a:t>
            </a:r>
          </a:p>
          <a:p>
            <a:pPr marL="685800" lvl="2">
              <a:spcBef>
                <a:spcPts val="1000"/>
              </a:spcBef>
            </a:pPr>
            <a:r>
              <a:rPr lang="cs-CZ" dirty="0">
                <a:latin typeface="Arial" panose="020B0604020202020204" pitchFamily="34" charset="0"/>
                <a:cs typeface="Arial" panose="020B0604020202020204" pitchFamily="34" charset="0"/>
              </a:rPr>
              <a:t>Autor: D. </a:t>
            </a:r>
            <a:r>
              <a:rPr lang="cs-CZ" dirty="0" err="1">
                <a:latin typeface="Arial" panose="020B0604020202020204" pitchFamily="34" charset="0"/>
                <a:cs typeface="Arial" panose="020B0604020202020204" pitchFamily="34" charset="0"/>
              </a:rPr>
              <a:t>Kahneman</a:t>
            </a:r>
            <a:r>
              <a:rPr lang="cs-CZ" dirty="0">
                <a:latin typeface="Arial" panose="020B0604020202020204" pitchFamily="34" charset="0"/>
                <a:cs typeface="Arial" panose="020B0604020202020204" pitchFamily="34" charset="0"/>
              </a:rPr>
              <a:t> 1986, 74 % subjektů zvolilo alokaci zdrojů 50:50 a ne pro sebe výhodnější varianty</a:t>
            </a:r>
          </a:p>
          <a:p>
            <a:r>
              <a:rPr lang="cs-CZ" dirty="0">
                <a:latin typeface="Arial" panose="020B0604020202020204" pitchFamily="34" charset="0"/>
                <a:cs typeface="Arial" panose="020B0604020202020204" pitchFamily="34" charset="0"/>
              </a:rPr>
              <a:t>Tisíce replikací v experimentech</a:t>
            </a:r>
          </a:p>
          <a:p>
            <a:r>
              <a:rPr lang="cs-CZ" dirty="0">
                <a:latin typeface="Arial" panose="020B0604020202020204" pitchFamily="34" charset="0"/>
                <a:cs typeface="Arial" panose="020B0604020202020204" pitchFamily="34" charset="0"/>
              </a:rPr>
              <a:t>Experiment nabízí možnosti manipulací</a:t>
            </a:r>
          </a:p>
          <a:p>
            <a:r>
              <a:rPr lang="cs-CZ" dirty="0">
                <a:latin typeface="Arial" panose="020B0604020202020204" pitchFamily="34" charset="0"/>
                <a:cs typeface="Arial" panose="020B0604020202020204" pitchFamily="34" charset="0"/>
              </a:rPr>
              <a:t>Jak moc diktátoři dávají napříč různými podmínkami?</a:t>
            </a:r>
          </a:p>
        </p:txBody>
      </p:sp>
    </p:spTree>
    <p:extLst>
      <p:ext uri="{BB962C8B-B14F-4D97-AF65-F5344CB8AC3E}">
        <p14:creationId xmlns:p14="http://schemas.microsoft.com/office/powerpoint/2010/main" val="3656591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latin typeface="Helvetica" charset="0"/>
                <a:ea typeface="Helvetica" charset="0"/>
                <a:cs typeface="Helvetica" charset="0"/>
              </a:rPr>
              <a:t>Incentivy</a:t>
            </a:r>
            <a:r>
              <a:rPr lang="cs-CZ" dirty="0">
                <a:latin typeface="Helvetica" charset="0"/>
                <a:ea typeface="Helvetica" charset="0"/>
                <a:cs typeface="Helvetica" charset="0"/>
              </a:rPr>
              <a:t> (</a:t>
            </a:r>
            <a:r>
              <a:rPr lang="cs-CZ" dirty="0" err="1">
                <a:latin typeface="Helvetica" charset="0"/>
                <a:ea typeface="Helvetica" charset="0"/>
                <a:cs typeface="Helvetica" charset="0"/>
              </a:rPr>
              <a:t>Engel</a:t>
            </a:r>
            <a:r>
              <a:rPr lang="cs-CZ" dirty="0">
                <a:latin typeface="Helvetica" charset="0"/>
                <a:ea typeface="Helvetica" charset="0"/>
                <a:cs typeface="Helvetica" charset="0"/>
              </a:rPr>
              <a:t> 2011)</a:t>
            </a:r>
          </a:p>
        </p:txBody>
      </p:sp>
      <p:sp>
        <p:nvSpPr>
          <p:cNvPr id="3" name="Zástupný symbol pro obsah 2"/>
          <p:cNvSpPr>
            <a:spLocks noGrp="1"/>
          </p:cNvSpPr>
          <p:nvPr>
            <p:ph idx="1"/>
          </p:nvPr>
        </p:nvSpPr>
        <p:spPr/>
        <p:txBody>
          <a:bodyPr/>
          <a:lstStyle/>
          <a:p>
            <a:r>
              <a:rPr lang="cs-CZ" dirty="0">
                <a:latin typeface="Helvetica" charset="0"/>
                <a:ea typeface="Helvetica" charset="0"/>
                <a:cs typeface="Helvetica" charset="0"/>
              </a:rPr>
              <a:t>Standardně se hraje na kontinuu 10 USD </a:t>
            </a:r>
          </a:p>
          <a:p>
            <a:r>
              <a:rPr lang="cs-CZ" dirty="0">
                <a:latin typeface="Helvetica" charset="0"/>
                <a:ea typeface="Helvetica" charset="0"/>
                <a:cs typeface="Helvetica" charset="0"/>
              </a:rPr>
              <a:t>Možnost pouze dvou rozhodnutí (půl na půl, nebo si nechat vše) zvyšuje pravděpodobnost rovného dělení (pro-</a:t>
            </a:r>
            <a:r>
              <a:rPr lang="cs-CZ" dirty="0" err="1">
                <a:latin typeface="Helvetica" charset="0"/>
                <a:ea typeface="Helvetica" charset="0"/>
                <a:cs typeface="Helvetica" charset="0"/>
              </a:rPr>
              <a:t>social</a:t>
            </a:r>
            <a:r>
              <a:rPr lang="cs-CZ" dirty="0">
                <a:latin typeface="Helvetica" charset="0"/>
                <a:ea typeface="Helvetica" charset="0"/>
                <a:cs typeface="Helvetica" charset="0"/>
              </a:rPr>
              <a:t> </a:t>
            </a:r>
            <a:r>
              <a:rPr lang="cs-CZ" dirty="0" err="1">
                <a:latin typeface="Helvetica" charset="0"/>
                <a:ea typeface="Helvetica" charset="0"/>
                <a:cs typeface="Helvetica" charset="0"/>
              </a:rPr>
              <a:t>behavior</a:t>
            </a:r>
            <a:r>
              <a:rPr lang="cs-CZ" dirty="0">
                <a:latin typeface="Helvetica" charset="0"/>
                <a:ea typeface="Helvetica" charset="0"/>
                <a:cs typeface="Helvetica" charset="0"/>
              </a:rPr>
              <a:t>)</a:t>
            </a:r>
          </a:p>
          <a:p>
            <a:r>
              <a:rPr lang="cs-CZ" dirty="0">
                <a:latin typeface="Helvetica" charset="0"/>
                <a:ea typeface="Helvetica" charset="0"/>
                <a:cs typeface="Helvetica" charset="0"/>
              </a:rPr>
              <a:t>Otázka výše </a:t>
            </a:r>
            <a:r>
              <a:rPr lang="cs-CZ" dirty="0" err="1">
                <a:latin typeface="Helvetica" charset="0"/>
                <a:ea typeface="Helvetica" charset="0"/>
                <a:cs typeface="Helvetica" charset="0"/>
              </a:rPr>
              <a:t>incentivy</a:t>
            </a:r>
            <a:endParaRPr lang="cs-CZ" dirty="0">
              <a:latin typeface="Helvetica" charset="0"/>
              <a:ea typeface="Helvetica" charset="0"/>
              <a:cs typeface="Helvetica" charset="0"/>
            </a:endParaRPr>
          </a:p>
          <a:p>
            <a:pPr lvl="1"/>
            <a:r>
              <a:rPr lang="cs-CZ" dirty="0">
                <a:latin typeface="Helvetica" charset="0"/>
                <a:ea typeface="Helvetica" charset="0"/>
                <a:cs typeface="Helvetica" charset="0"/>
              </a:rPr>
              <a:t>Je-li více v sázce, ochota dělit se klesá</a:t>
            </a:r>
          </a:p>
        </p:txBody>
      </p:sp>
    </p:spTree>
    <p:extLst>
      <p:ext uri="{BB962C8B-B14F-4D97-AF65-F5344CB8AC3E}">
        <p14:creationId xmlns:p14="http://schemas.microsoft.com/office/powerpoint/2010/main" val="2351286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Sociální vzdálenost</a:t>
            </a:r>
          </a:p>
        </p:txBody>
      </p:sp>
      <p:sp>
        <p:nvSpPr>
          <p:cNvPr id="3" name="Zástupný symbol pro obsah 2"/>
          <p:cNvSpPr>
            <a:spLocks noGrp="1"/>
          </p:cNvSpPr>
          <p:nvPr>
            <p:ph idx="1"/>
          </p:nvPr>
        </p:nvSpPr>
        <p:spPr/>
        <p:txBody>
          <a:bodyPr/>
          <a:lstStyle/>
          <a:p>
            <a:r>
              <a:rPr lang="cs-CZ" dirty="0">
                <a:latin typeface="Helvetica" charset="0"/>
                <a:ea typeface="Helvetica" charset="0"/>
                <a:cs typeface="Helvetica" charset="0"/>
              </a:rPr>
              <a:t>Co když hra není anonymní?</a:t>
            </a:r>
          </a:p>
          <a:p>
            <a:r>
              <a:rPr lang="cs-CZ" dirty="0">
                <a:latin typeface="Helvetica" charset="0"/>
                <a:ea typeface="Helvetica" charset="0"/>
                <a:cs typeface="Helvetica" charset="0"/>
              </a:rPr>
              <a:t>Frey a </a:t>
            </a:r>
            <a:r>
              <a:rPr lang="cs-CZ" dirty="0" err="1">
                <a:latin typeface="Helvetica" charset="0"/>
                <a:ea typeface="Helvetica" charset="0"/>
                <a:cs typeface="Helvetica" charset="0"/>
              </a:rPr>
              <a:t>Bohet</a:t>
            </a:r>
            <a:r>
              <a:rPr lang="cs-CZ" dirty="0">
                <a:latin typeface="Helvetica" charset="0"/>
                <a:ea typeface="Helvetica" charset="0"/>
                <a:cs typeface="Helvetica" charset="0"/>
              </a:rPr>
              <a:t> 1995: </a:t>
            </a:r>
          </a:p>
          <a:p>
            <a:pPr lvl="1"/>
            <a:r>
              <a:rPr lang="cs-CZ" dirty="0">
                <a:latin typeface="Helvetica" charset="0"/>
                <a:ea typeface="Helvetica" charset="0"/>
                <a:cs typeface="Helvetica" charset="0"/>
              </a:rPr>
              <a:t>Manipulace míry sociální vzdálenosti</a:t>
            </a:r>
          </a:p>
          <a:p>
            <a:pPr lvl="2"/>
            <a:r>
              <a:rPr lang="cs-CZ" dirty="0">
                <a:latin typeface="Helvetica" charset="0"/>
                <a:ea typeface="Helvetica" charset="0"/>
                <a:cs typeface="Helvetica" charset="0"/>
              </a:rPr>
              <a:t>Anonymita, jednosměrná identifikace příjemce, identifikace příjemce s informací, dvousměrná identifikace</a:t>
            </a:r>
          </a:p>
          <a:p>
            <a:pPr lvl="1"/>
            <a:r>
              <a:rPr lang="cs-CZ" dirty="0">
                <a:latin typeface="Helvetica" charset="0"/>
                <a:ea typeface="Helvetica" charset="0"/>
                <a:cs typeface="Helvetica" charset="0"/>
              </a:rPr>
              <a:t>V anonymní podmínce nenabídlo nic 28 % případů</a:t>
            </a:r>
          </a:p>
          <a:p>
            <a:pPr lvl="1"/>
            <a:r>
              <a:rPr lang="cs-CZ" dirty="0">
                <a:latin typeface="Helvetica" charset="0"/>
                <a:ea typeface="Helvetica" charset="0"/>
                <a:cs typeface="Helvetica" charset="0"/>
              </a:rPr>
              <a:t>Jedno a dvousměrná identifikace: nulu nenabídl nikdo</a:t>
            </a:r>
          </a:p>
          <a:p>
            <a:pPr lvl="1"/>
            <a:r>
              <a:rPr lang="cs-CZ" dirty="0">
                <a:latin typeface="Helvetica" charset="0"/>
                <a:ea typeface="Helvetica" charset="0"/>
                <a:cs typeface="Helvetica" charset="0"/>
              </a:rPr>
              <a:t>Průměrná nabídka: anon. 26 %, </a:t>
            </a:r>
            <a:r>
              <a:rPr lang="cs-CZ" dirty="0" err="1">
                <a:latin typeface="Helvetica" charset="0"/>
                <a:ea typeface="Helvetica" charset="0"/>
                <a:cs typeface="Helvetica" charset="0"/>
              </a:rPr>
              <a:t>one-way</a:t>
            </a:r>
            <a:r>
              <a:rPr lang="cs-CZ" dirty="0">
                <a:latin typeface="Helvetica" charset="0"/>
                <a:ea typeface="Helvetica" charset="0"/>
                <a:cs typeface="Helvetica" charset="0"/>
              </a:rPr>
              <a:t> 35 %, </a:t>
            </a:r>
            <a:r>
              <a:rPr lang="cs-CZ" dirty="0" err="1">
                <a:latin typeface="Helvetica" charset="0"/>
                <a:ea typeface="Helvetica" charset="0"/>
                <a:cs typeface="Helvetica" charset="0"/>
              </a:rPr>
              <a:t>one-way</a:t>
            </a:r>
            <a:r>
              <a:rPr lang="cs-CZ" dirty="0">
                <a:latin typeface="Helvetica" charset="0"/>
                <a:ea typeface="Helvetica" charset="0"/>
                <a:cs typeface="Helvetica" charset="0"/>
              </a:rPr>
              <a:t> </a:t>
            </a:r>
            <a:r>
              <a:rPr lang="cs-CZ" dirty="0" err="1">
                <a:latin typeface="Helvetica" charset="0"/>
                <a:ea typeface="Helvetica" charset="0"/>
                <a:cs typeface="Helvetica" charset="0"/>
              </a:rPr>
              <a:t>info</a:t>
            </a:r>
            <a:r>
              <a:rPr lang="cs-CZ" dirty="0">
                <a:latin typeface="Helvetica" charset="0"/>
                <a:ea typeface="Helvetica" charset="0"/>
                <a:cs typeface="Helvetica" charset="0"/>
              </a:rPr>
              <a:t> 52 %, </a:t>
            </a:r>
            <a:r>
              <a:rPr lang="cs-CZ" dirty="0" err="1">
                <a:latin typeface="Helvetica" charset="0"/>
                <a:ea typeface="Helvetica" charset="0"/>
                <a:cs typeface="Helvetica" charset="0"/>
              </a:rPr>
              <a:t>two-way</a:t>
            </a:r>
            <a:r>
              <a:rPr lang="cs-CZ" dirty="0">
                <a:latin typeface="Helvetica" charset="0"/>
                <a:ea typeface="Helvetica" charset="0"/>
                <a:cs typeface="Helvetica" charset="0"/>
              </a:rPr>
              <a:t> 50 %</a:t>
            </a:r>
          </a:p>
          <a:p>
            <a:pPr lvl="1"/>
            <a:r>
              <a:rPr lang="cs-CZ" dirty="0">
                <a:latin typeface="Helvetica" charset="0"/>
                <a:ea typeface="Helvetica" charset="0"/>
                <a:cs typeface="Helvetica" charset="0"/>
              </a:rPr>
              <a:t>Čím víc víme, tím víc nám záleží na druhých</a:t>
            </a:r>
          </a:p>
          <a:p>
            <a:pPr lvl="1"/>
            <a:r>
              <a:rPr lang="cs-CZ" dirty="0">
                <a:latin typeface="Helvetica" charset="0"/>
                <a:ea typeface="Helvetica" charset="0"/>
                <a:cs typeface="Helvetica" charset="0"/>
              </a:rPr>
              <a:t>Příklady???</a:t>
            </a:r>
          </a:p>
        </p:txBody>
      </p:sp>
    </p:spTree>
    <p:extLst>
      <p:ext uri="{BB962C8B-B14F-4D97-AF65-F5344CB8AC3E}">
        <p14:creationId xmlns:p14="http://schemas.microsoft.com/office/powerpoint/2010/main" val="2474879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Sociální vzdálenost (</a:t>
            </a:r>
            <a:r>
              <a:rPr lang="cs-CZ" dirty="0" err="1">
                <a:latin typeface="Helvetica" charset="0"/>
                <a:ea typeface="Helvetica" charset="0"/>
                <a:cs typeface="Helvetica" charset="0"/>
              </a:rPr>
              <a:t>Engel</a:t>
            </a:r>
            <a:r>
              <a:rPr lang="cs-CZ" dirty="0">
                <a:latin typeface="Helvetica" charset="0"/>
                <a:ea typeface="Helvetica" charset="0"/>
                <a:cs typeface="Helvetica" charset="0"/>
              </a:rPr>
              <a:t> 2011)</a:t>
            </a:r>
          </a:p>
        </p:txBody>
      </p:sp>
      <p:sp>
        <p:nvSpPr>
          <p:cNvPr id="3" name="Zástupný symbol pro obsah 2"/>
          <p:cNvSpPr>
            <a:spLocks noGrp="1"/>
          </p:cNvSpPr>
          <p:nvPr>
            <p:ph idx="1"/>
          </p:nvPr>
        </p:nvSpPr>
        <p:spPr/>
        <p:txBody>
          <a:bodyPr/>
          <a:lstStyle/>
          <a:p>
            <a:endParaRPr lang="cs-CZ" dirty="0"/>
          </a:p>
        </p:txBody>
      </p:sp>
      <p:pic>
        <p:nvPicPr>
          <p:cNvPr id="4" name="Obrázek 3" descr="Snímek%20obrazovky%202017-04-25%20v 9.06.32.png"/>
          <p:cNvPicPr/>
          <p:nvPr/>
        </p:nvPicPr>
        <p:blipFill>
          <a:blip r:embed="rId2">
            <a:extLst>
              <a:ext uri="{28A0092B-C50C-407E-A947-70E740481C1C}">
                <a14:useLocalDpi xmlns:a14="http://schemas.microsoft.com/office/drawing/2010/main" val="0"/>
              </a:ext>
            </a:extLst>
          </a:blip>
          <a:srcRect/>
          <a:stretch>
            <a:fillRect/>
          </a:stretch>
        </p:blipFill>
        <p:spPr bwMode="auto">
          <a:xfrm>
            <a:off x="2036109" y="1825625"/>
            <a:ext cx="6946526" cy="4351338"/>
          </a:xfrm>
          <a:prstGeom prst="rect">
            <a:avLst/>
          </a:prstGeom>
          <a:noFill/>
          <a:ln>
            <a:noFill/>
          </a:ln>
        </p:spPr>
      </p:pic>
    </p:spTree>
    <p:extLst>
      <p:ext uri="{BB962C8B-B14F-4D97-AF65-F5344CB8AC3E}">
        <p14:creationId xmlns:p14="http://schemas.microsoft.com/office/powerpoint/2010/main" val="3770647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Způsob distribuce</a:t>
            </a:r>
          </a:p>
        </p:txBody>
      </p:sp>
      <p:sp>
        <p:nvSpPr>
          <p:cNvPr id="3" name="Zástupný symbol pro obsah 2"/>
          <p:cNvSpPr>
            <a:spLocks noGrp="1"/>
          </p:cNvSpPr>
          <p:nvPr>
            <p:ph idx="1"/>
          </p:nvPr>
        </p:nvSpPr>
        <p:spPr/>
        <p:txBody>
          <a:bodyPr/>
          <a:lstStyle/>
          <a:p>
            <a:r>
              <a:rPr lang="cs-CZ" dirty="0">
                <a:latin typeface="Helvetica" panose="020B0604020202020204" pitchFamily="34" charset="0"/>
                <a:cs typeface="Helvetica" panose="020B0604020202020204" pitchFamily="34" charset="0"/>
              </a:rPr>
              <a:t>Jak se změní distribuce, když do hry vstoupí legitimita?</a:t>
            </a:r>
          </a:p>
          <a:p>
            <a:r>
              <a:rPr lang="cs-CZ" dirty="0">
                <a:latin typeface="Helvetica" panose="020B0604020202020204" pitchFamily="34" charset="0"/>
                <a:cs typeface="Helvetica" panose="020B0604020202020204" pitchFamily="34" charset="0"/>
              </a:rPr>
              <a:t>Vlastnická práva</a:t>
            </a:r>
          </a:p>
          <a:p>
            <a:r>
              <a:rPr lang="cs-CZ" dirty="0" err="1">
                <a:latin typeface="Helvetica" panose="020B0604020202020204" pitchFamily="34" charset="0"/>
                <a:cs typeface="Helvetica" panose="020B0604020202020204" pitchFamily="34" charset="0"/>
              </a:rPr>
              <a:t>Eichenberger</a:t>
            </a:r>
            <a:r>
              <a:rPr lang="cs-CZ" dirty="0">
                <a:latin typeface="Helvetica" panose="020B0604020202020204" pitchFamily="34" charset="0"/>
                <a:cs typeface="Helvetica" panose="020B0604020202020204" pitchFamily="34" charset="0"/>
              </a:rPr>
              <a:t> a </a:t>
            </a:r>
            <a:r>
              <a:rPr lang="cs-CZ" dirty="0" err="1">
                <a:latin typeface="Helvetica" panose="020B0604020202020204" pitchFamily="34" charset="0"/>
                <a:cs typeface="Helvetica" panose="020B0604020202020204" pitchFamily="34" charset="0"/>
              </a:rPr>
              <a:t>Oberholzer-Gee</a:t>
            </a:r>
            <a:r>
              <a:rPr lang="cs-CZ" dirty="0">
                <a:latin typeface="Helvetica" panose="020B0604020202020204" pitchFamily="34" charset="0"/>
                <a:cs typeface="Helvetica" panose="020B0604020202020204" pitchFamily="34" charset="0"/>
              </a:rPr>
              <a:t> 1998:</a:t>
            </a:r>
          </a:p>
          <a:p>
            <a:pPr lvl="1"/>
            <a:r>
              <a:rPr lang="cs-CZ" dirty="0">
                <a:latin typeface="Helvetica" panose="020B0604020202020204" pitchFamily="34" charset="0"/>
                <a:cs typeface="Helvetica" panose="020B0604020202020204" pitchFamily="34" charset="0"/>
              </a:rPr>
              <a:t>Prosociální chování souvisí především se </a:t>
            </a:r>
            <a:r>
              <a:rPr lang="cs-CZ" b="1" dirty="0">
                <a:latin typeface="Helvetica" panose="020B0604020202020204" pitchFamily="34" charset="0"/>
                <a:cs typeface="Helvetica" panose="020B0604020202020204" pitchFamily="34" charset="0"/>
              </a:rPr>
              <a:t>společenskou NORMOU</a:t>
            </a:r>
          </a:p>
          <a:p>
            <a:pPr lvl="1"/>
            <a:r>
              <a:rPr lang="cs-CZ" dirty="0">
                <a:latin typeface="Helvetica" panose="020B0604020202020204" pitchFamily="34" charset="0"/>
                <a:cs typeface="Helvetica" panose="020B0604020202020204" pitchFamily="34" charset="0"/>
              </a:rPr>
              <a:t>Lidé sledují normy (i při tom, když se vzdávají části svého statku, pokud to považují za normu)</a:t>
            </a:r>
          </a:p>
          <a:p>
            <a:pPr lvl="1"/>
            <a:r>
              <a:rPr lang="cs-CZ" dirty="0">
                <a:latin typeface="Helvetica" panose="020B0604020202020204" pitchFamily="34" charset="0"/>
                <a:cs typeface="Helvetica" panose="020B0604020202020204" pitchFamily="34" charset="0"/>
              </a:rPr>
              <a:t>DG a Gangster game (jeden hráč bere druhému statky)</a:t>
            </a:r>
          </a:p>
          <a:p>
            <a:pPr lvl="1"/>
            <a:r>
              <a:rPr lang="cs-CZ" dirty="0">
                <a:latin typeface="Helvetica" panose="020B0604020202020204" pitchFamily="34" charset="0"/>
                <a:cs typeface="Helvetica" panose="020B0604020202020204" pitchFamily="34" charset="0"/>
              </a:rPr>
              <a:t>Vztahují k volebnímu chování a politice</a:t>
            </a:r>
          </a:p>
          <a:p>
            <a:pPr lvl="1"/>
            <a:endParaRPr lang="cs-CZ" dirty="0"/>
          </a:p>
        </p:txBody>
      </p:sp>
    </p:spTree>
    <p:extLst>
      <p:ext uri="{BB962C8B-B14F-4D97-AF65-F5344CB8AC3E}">
        <p14:creationId xmlns:p14="http://schemas.microsoft.com/office/powerpoint/2010/main" val="193325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latin typeface="Helvetica" charset="0"/>
                <a:ea typeface="Helvetica" charset="0"/>
                <a:cs typeface="Helvetica" charset="0"/>
              </a:rPr>
              <a:t>Eichenberger</a:t>
            </a:r>
            <a:r>
              <a:rPr lang="cs-CZ" dirty="0">
                <a:latin typeface="Helvetica" charset="0"/>
                <a:ea typeface="Helvetica" charset="0"/>
                <a:cs typeface="Helvetica" charset="0"/>
              </a:rPr>
              <a:t> a </a:t>
            </a:r>
            <a:r>
              <a:rPr lang="cs-CZ" dirty="0" err="1">
                <a:latin typeface="Helvetica" charset="0"/>
                <a:ea typeface="Helvetica" charset="0"/>
                <a:cs typeface="Helvetica" charset="0"/>
              </a:rPr>
              <a:t>Oberholzer-Gee</a:t>
            </a:r>
            <a:r>
              <a:rPr lang="cs-CZ" dirty="0">
                <a:latin typeface="Helvetica" charset="0"/>
                <a:ea typeface="Helvetica" charset="0"/>
                <a:cs typeface="Helvetica" charset="0"/>
              </a:rPr>
              <a:t> 1998</a:t>
            </a:r>
          </a:p>
        </p:txBody>
      </p:sp>
      <p:sp>
        <p:nvSpPr>
          <p:cNvPr id="3" name="Zástupný symbol pro obsah 2"/>
          <p:cNvSpPr>
            <a:spLocks noGrp="1"/>
          </p:cNvSpPr>
          <p:nvPr>
            <p:ph idx="1"/>
          </p:nvPr>
        </p:nvSpPr>
        <p:spPr/>
        <p:txBody>
          <a:bodyPr/>
          <a:lstStyle/>
          <a:p>
            <a:r>
              <a:rPr lang="cs-CZ" dirty="0">
                <a:latin typeface="Helvetica" panose="020B0604020202020204" pitchFamily="34" charset="0"/>
                <a:cs typeface="Helvetica" panose="020B0604020202020204" pitchFamily="34" charset="0"/>
              </a:rPr>
              <a:t>Role sociálních norem. Spravedlnost je základní normou</a:t>
            </a:r>
          </a:p>
          <a:p>
            <a:r>
              <a:rPr lang="cs-CZ" dirty="0">
                <a:latin typeface="Helvetica" panose="020B0604020202020204" pitchFamily="34" charset="0"/>
                <a:cs typeface="Helvetica" panose="020B0604020202020204" pitchFamily="34" charset="0"/>
              </a:rPr>
              <a:t>Volby jsou morálním stanoviskem občanů. </a:t>
            </a:r>
          </a:p>
          <a:p>
            <a:r>
              <a:rPr lang="cs-CZ" dirty="0">
                <a:latin typeface="Helvetica" panose="020B0604020202020204" pitchFamily="34" charset="0"/>
                <a:cs typeface="Helvetica" panose="020B0604020202020204" pitchFamily="34" charset="0"/>
              </a:rPr>
              <a:t>Ve volbách má rozhodnutí téměř nulové náklady (oproti trhu)</a:t>
            </a:r>
          </a:p>
          <a:p>
            <a:r>
              <a:rPr lang="cs-CZ" dirty="0">
                <a:latin typeface="Helvetica" panose="020B0604020202020204" pitchFamily="34" charset="0"/>
                <a:cs typeface="Helvetica" panose="020B0604020202020204" pitchFamily="34" charset="0"/>
              </a:rPr>
              <a:t>Prosociální chování vysvětlují jako podmíněné sociální normou</a:t>
            </a:r>
          </a:p>
          <a:p>
            <a:r>
              <a:rPr lang="cs-CZ" dirty="0">
                <a:latin typeface="Helvetica" panose="020B0604020202020204" pitchFamily="34" charset="0"/>
                <a:cs typeface="Helvetica" panose="020B0604020202020204" pitchFamily="34" charset="0"/>
              </a:rPr>
              <a:t>DG a GG, legitimita statků z úkolu před experimentem</a:t>
            </a:r>
          </a:p>
          <a:p>
            <a:r>
              <a:rPr lang="cs-CZ" dirty="0" err="1">
                <a:latin typeface="Helvetica" panose="020B0604020202020204" pitchFamily="34" charset="0"/>
                <a:cs typeface="Helvetica" panose="020B0604020202020204" pitchFamily="34" charset="0"/>
              </a:rPr>
              <a:t>Fairness</a:t>
            </a:r>
            <a:r>
              <a:rPr lang="cs-CZ" dirty="0">
                <a:latin typeface="Helvetica" panose="020B0604020202020204" pitchFamily="34" charset="0"/>
                <a:cs typeface="Helvetica" panose="020B0604020202020204" pitchFamily="34" charset="0"/>
              </a:rPr>
              <a:t> ratio (v DG procento, které bylo darováno. V GG procento, které bylo necháno)</a:t>
            </a:r>
          </a:p>
        </p:txBody>
      </p:sp>
    </p:spTree>
    <p:extLst>
      <p:ext uri="{BB962C8B-B14F-4D97-AF65-F5344CB8AC3E}">
        <p14:creationId xmlns:p14="http://schemas.microsoft.com/office/powerpoint/2010/main" val="1680575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latin typeface="Helvetica" charset="0"/>
                <a:ea typeface="Helvetica" charset="0"/>
                <a:cs typeface="Helvetica" charset="0"/>
              </a:rPr>
              <a:t>Eichenberger</a:t>
            </a:r>
            <a:r>
              <a:rPr lang="cs-CZ" dirty="0">
                <a:latin typeface="Helvetica" charset="0"/>
                <a:ea typeface="Helvetica" charset="0"/>
                <a:cs typeface="Helvetica" charset="0"/>
              </a:rPr>
              <a:t> a </a:t>
            </a:r>
            <a:r>
              <a:rPr lang="cs-CZ" dirty="0" err="1">
                <a:latin typeface="Helvetica" charset="0"/>
                <a:ea typeface="Helvetica" charset="0"/>
                <a:cs typeface="Helvetica" charset="0"/>
              </a:rPr>
              <a:t>Oberholzer-Gee</a:t>
            </a:r>
            <a:r>
              <a:rPr lang="cs-CZ" dirty="0">
                <a:latin typeface="Helvetica" charset="0"/>
                <a:ea typeface="Helvetica" charset="0"/>
                <a:cs typeface="Helvetica" charset="0"/>
              </a:rPr>
              <a:t> 1998</a:t>
            </a:r>
            <a:endParaRPr lang="cs-CZ" dirty="0"/>
          </a:p>
        </p:txBody>
      </p:sp>
      <p:pic>
        <p:nvPicPr>
          <p:cNvPr id="4" name="Zástupný symbol pro obsah 3" descr="Snímek%20obrazovky%202017-04-25%20v 20.08.21.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82588" y="2026023"/>
            <a:ext cx="8008471" cy="3885873"/>
          </a:xfrm>
          <a:prstGeom prst="rect">
            <a:avLst/>
          </a:prstGeom>
          <a:noFill/>
          <a:ln>
            <a:noFill/>
          </a:ln>
        </p:spPr>
      </p:pic>
    </p:spTree>
    <p:extLst>
      <p:ext uri="{BB962C8B-B14F-4D97-AF65-F5344CB8AC3E}">
        <p14:creationId xmlns:p14="http://schemas.microsoft.com/office/powerpoint/2010/main" val="448824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latin typeface="Helvetica" charset="0"/>
                <a:ea typeface="Helvetica" charset="0"/>
                <a:cs typeface="Helvetica" charset="0"/>
              </a:rPr>
              <a:t>Eichenberger</a:t>
            </a:r>
            <a:r>
              <a:rPr lang="cs-CZ" dirty="0">
                <a:latin typeface="Helvetica" charset="0"/>
                <a:ea typeface="Helvetica" charset="0"/>
                <a:cs typeface="Helvetica" charset="0"/>
              </a:rPr>
              <a:t> a </a:t>
            </a:r>
            <a:r>
              <a:rPr lang="cs-CZ" dirty="0" err="1">
                <a:latin typeface="Helvetica" charset="0"/>
                <a:ea typeface="Helvetica" charset="0"/>
                <a:cs typeface="Helvetica" charset="0"/>
              </a:rPr>
              <a:t>Oberholzer-Gee</a:t>
            </a:r>
            <a:r>
              <a:rPr lang="cs-CZ" dirty="0">
                <a:latin typeface="Helvetica" charset="0"/>
                <a:ea typeface="Helvetica" charset="0"/>
                <a:cs typeface="Helvetica" charset="0"/>
              </a:rPr>
              <a:t> 1998</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latin typeface="Helvetica" panose="020B0604020202020204" pitchFamily="34" charset="0"/>
                <a:cs typeface="Helvetica" panose="020B0604020202020204" pitchFamily="34" charset="0"/>
              </a:rPr>
              <a:t>Čím méně je </a:t>
            </a:r>
            <a:r>
              <a:rPr lang="cs-CZ" u="sng" dirty="0">
                <a:latin typeface="Helvetica" panose="020B0604020202020204" pitchFamily="34" charset="0"/>
                <a:cs typeface="Helvetica" panose="020B0604020202020204" pitchFamily="34" charset="0"/>
              </a:rPr>
              <a:t>nákladné se chovat férově, tím férovější </a:t>
            </a:r>
            <a:r>
              <a:rPr lang="cs-CZ" dirty="0">
                <a:latin typeface="Helvetica" panose="020B0604020202020204" pitchFamily="34" charset="0"/>
                <a:cs typeface="Helvetica" panose="020B0604020202020204" pitchFamily="34" charset="0"/>
              </a:rPr>
              <a:t>gangsteři jsou</a:t>
            </a:r>
          </a:p>
          <a:p>
            <a:r>
              <a:rPr lang="cs-CZ" dirty="0">
                <a:latin typeface="Helvetica" panose="020B0604020202020204" pitchFamily="34" charset="0"/>
                <a:cs typeface="Helvetica" panose="020B0604020202020204" pitchFamily="34" charset="0"/>
              </a:rPr>
              <a:t>GG soukromé rozhodnutí (24, %), </a:t>
            </a:r>
            <a:r>
              <a:rPr lang="cs-CZ" dirty="0" err="1">
                <a:latin typeface="Helvetica" panose="020B0604020202020204" pitchFamily="34" charset="0"/>
                <a:cs typeface="Helvetica" panose="020B0604020202020204" pitchFamily="34" charset="0"/>
              </a:rPr>
              <a:t>survey</a:t>
            </a:r>
            <a:r>
              <a:rPr lang="cs-CZ" dirty="0">
                <a:latin typeface="Helvetica" panose="020B0604020202020204" pitchFamily="34" charset="0"/>
                <a:cs typeface="Helvetica" panose="020B0604020202020204" pitchFamily="34" charset="0"/>
              </a:rPr>
              <a:t> rozhodnutí (hypotetické) (48,9 %), demokratické rozhodnutí (hlasování) (60,1 %), jaké je norma (jak by se měli gangsteři chovat, aby byli spravedliví? </a:t>
            </a:r>
            <a:r>
              <a:rPr lang="mr-IN" dirty="0">
                <a:latin typeface="Helvetica" panose="020B0604020202020204" pitchFamily="34" charset="0"/>
              </a:rPr>
              <a:t>–</a:t>
            </a:r>
            <a:r>
              <a:rPr lang="cs-CZ" dirty="0">
                <a:latin typeface="Helvetica" panose="020B0604020202020204" pitchFamily="34" charset="0"/>
                <a:cs typeface="Helvetica" panose="020B0604020202020204" pitchFamily="34" charset="0"/>
              </a:rPr>
              <a:t> 65,3 %)</a:t>
            </a:r>
          </a:p>
          <a:p>
            <a:r>
              <a:rPr lang="cs-CZ" dirty="0">
                <a:latin typeface="Helvetica" panose="020B0604020202020204" pitchFamily="34" charset="0"/>
                <a:cs typeface="Helvetica" panose="020B0604020202020204" pitchFamily="34" charset="0"/>
              </a:rPr>
              <a:t>Soukromé rozhodnutí je nejnákladnější</a:t>
            </a:r>
          </a:p>
          <a:p>
            <a:r>
              <a:rPr lang="cs-CZ" dirty="0">
                <a:latin typeface="Helvetica" panose="020B0604020202020204" pitchFamily="34" charset="0"/>
                <a:cs typeface="Helvetica" panose="020B0604020202020204" pitchFamily="34" charset="0"/>
              </a:rPr>
              <a:t>Dvě síly: vlastní zájem a norma spravedlnosti</a:t>
            </a:r>
          </a:p>
          <a:p>
            <a:r>
              <a:rPr lang="cs-CZ" dirty="0">
                <a:latin typeface="Helvetica" panose="020B0604020202020204" pitchFamily="34" charset="0"/>
                <a:cs typeface="Helvetica" panose="020B0604020202020204" pitchFamily="34" charset="0"/>
              </a:rPr>
              <a:t>Normy se mění! </a:t>
            </a:r>
          </a:p>
          <a:p>
            <a:pPr lvl="1"/>
            <a:r>
              <a:rPr lang="cs-CZ" dirty="0">
                <a:latin typeface="Helvetica" panose="020B0604020202020204" pitchFamily="34" charset="0"/>
                <a:cs typeface="Helvetica" panose="020B0604020202020204" pitchFamily="34" charset="0"/>
              </a:rPr>
              <a:t>Role morálního </a:t>
            </a:r>
            <a:r>
              <a:rPr lang="cs-CZ" dirty="0" err="1">
                <a:latin typeface="Helvetica" panose="020B0604020202020204" pitchFamily="34" charset="0"/>
                <a:cs typeface="Helvetica" panose="020B0604020202020204" pitchFamily="34" charset="0"/>
              </a:rPr>
              <a:t>framingu</a:t>
            </a:r>
            <a:r>
              <a:rPr lang="cs-CZ" dirty="0">
                <a:latin typeface="Helvetica" panose="020B0604020202020204" pitchFamily="34" charset="0"/>
                <a:cs typeface="Helvetica" panose="020B0604020202020204" pitchFamily="34" charset="0"/>
              </a:rPr>
              <a:t>, produkce morální interpretace, agenda </a:t>
            </a:r>
            <a:r>
              <a:rPr lang="cs-CZ" dirty="0" err="1">
                <a:latin typeface="Helvetica" panose="020B0604020202020204" pitchFamily="34" charset="0"/>
                <a:cs typeface="Helvetica" panose="020B0604020202020204" pitchFamily="34" charset="0"/>
              </a:rPr>
              <a:t>settingu</a:t>
            </a:r>
            <a:r>
              <a:rPr lang="cs-CZ" dirty="0">
                <a:latin typeface="Helvetica" panose="020B0604020202020204" pitchFamily="34" charset="0"/>
                <a:cs typeface="Helvetica" panose="020B0604020202020204" pitchFamily="34" charset="0"/>
              </a:rPr>
              <a:t>, komunikace, role ekonomických důsledků spravedlnosti (náklady na spravedlnost)</a:t>
            </a:r>
          </a:p>
          <a:p>
            <a:endParaRPr lang="cs-CZ" dirty="0"/>
          </a:p>
        </p:txBody>
      </p:sp>
    </p:spTree>
    <p:extLst>
      <p:ext uri="{BB962C8B-B14F-4D97-AF65-F5344CB8AC3E}">
        <p14:creationId xmlns:p14="http://schemas.microsoft.com/office/powerpoint/2010/main" val="420453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Zasloužené peníze (</a:t>
            </a:r>
            <a:r>
              <a:rPr lang="cs-CZ" dirty="0" err="1">
                <a:latin typeface="Helvetica" charset="0"/>
                <a:ea typeface="Helvetica" charset="0"/>
                <a:cs typeface="Helvetica" charset="0"/>
              </a:rPr>
              <a:t>Engel</a:t>
            </a:r>
            <a:r>
              <a:rPr lang="cs-CZ" dirty="0">
                <a:latin typeface="Helvetica" charset="0"/>
                <a:ea typeface="Helvetica" charset="0"/>
                <a:cs typeface="Helvetica" charset="0"/>
              </a:rPr>
              <a:t> 2011)</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7509" y="1352830"/>
            <a:ext cx="8576982" cy="5342565"/>
          </a:xfrm>
        </p:spPr>
      </p:pic>
    </p:spTree>
    <p:extLst>
      <p:ext uri="{BB962C8B-B14F-4D97-AF65-F5344CB8AC3E}">
        <p14:creationId xmlns:p14="http://schemas.microsoft.com/office/powerpoint/2010/main" val="2990349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rotWithShape="1">
          <a:blip r:embed="rId2"/>
          <a:srcRect r="-2" b="965"/>
          <a:stretch/>
        </p:blipFill>
        <p:spPr>
          <a:xfrm>
            <a:off x="20" y="10"/>
            <a:ext cx="4639713" cy="6857990"/>
          </a:xfrm>
          <a:prstGeom prst="rect">
            <a:avLst/>
          </a:prstGeom>
        </p:spPr>
      </p:pic>
      <p:sp>
        <p:nvSpPr>
          <p:cNvPr id="2" name="Nadpis 1"/>
          <p:cNvSpPr>
            <a:spLocks noGrp="1"/>
          </p:cNvSpPr>
          <p:nvPr>
            <p:ph type="title"/>
          </p:nvPr>
        </p:nvSpPr>
        <p:spPr>
          <a:xfrm>
            <a:off x="5069940" y="365124"/>
            <a:ext cx="6172200" cy="1828800"/>
          </a:xfrm>
        </p:spPr>
        <p:txBody>
          <a:bodyPr>
            <a:normAutofit/>
          </a:bodyPr>
          <a:lstStyle/>
          <a:p>
            <a:r>
              <a:rPr lang="cs-CZ" dirty="0">
                <a:solidFill>
                  <a:schemeClr val="bg1"/>
                </a:solidFill>
                <a:latin typeface="Helvetica" charset="0"/>
                <a:ea typeface="Helvetica" charset="0"/>
                <a:cs typeface="Helvetica" charset="0"/>
              </a:rPr>
              <a:t>Adam Smith (1759)</a:t>
            </a:r>
          </a:p>
        </p:txBody>
      </p:sp>
      <p:sp>
        <p:nvSpPr>
          <p:cNvPr id="3" name="Zástupný symbol pro obsah 2"/>
          <p:cNvSpPr>
            <a:spLocks noGrp="1"/>
          </p:cNvSpPr>
          <p:nvPr>
            <p:ph idx="1"/>
          </p:nvPr>
        </p:nvSpPr>
        <p:spPr>
          <a:xfrm>
            <a:off x="5069940" y="2322576"/>
            <a:ext cx="6172200" cy="3858768"/>
          </a:xfrm>
        </p:spPr>
        <p:txBody>
          <a:bodyPr>
            <a:normAutofit/>
          </a:bodyPr>
          <a:lstStyle/>
          <a:p>
            <a:r>
              <a:rPr lang="en-AU" sz="2400" dirty="0">
                <a:latin typeface="Helvetica" charset="0"/>
                <a:ea typeface="Helvetica" charset="0"/>
                <a:cs typeface="Helvetica" charset="0"/>
              </a:rPr>
              <a:t>„</a:t>
            </a:r>
            <a:r>
              <a:rPr lang="en-AU" sz="2400" i="1" dirty="0">
                <a:latin typeface="Helvetica" charset="0"/>
                <a:ea typeface="Helvetica" charset="0"/>
                <a:cs typeface="Helvetica" charset="0"/>
              </a:rPr>
              <a:t>How selfish soever man may be supposed, there are evidently some principles in his nature, which interest him in fortune of others, and render their happiness necessary to him, though he derives nothing from it, except the pleasure of seeing it</a:t>
            </a:r>
            <a:r>
              <a:rPr lang="en-AU" sz="2400" dirty="0">
                <a:latin typeface="Helvetica" charset="0"/>
                <a:ea typeface="Helvetica" charset="0"/>
                <a:cs typeface="Helvetica" charset="0"/>
              </a:rPr>
              <a:t>.“</a:t>
            </a:r>
          </a:p>
        </p:txBody>
      </p:sp>
    </p:spTree>
    <p:extLst>
      <p:ext uri="{BB962C8B-B14F-4D97-AF65-F5344CB8AC3E}">
        <p14:creationId xmlns:p14="http://schemas.microsoft.com/office/powerpoint/2010/main" val="778799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rotWithShape="1">
          <a:blip r:embed="rId2">
            <a:extLst>
              <a:ext uri="{28A0092B-C50C-407E-A947-70E740481C1C}">
                <a14:useLocalDpi xmlns:a14="http://schemas.microsoft.com/office/drawing/2010/main" val="0"/>
              </a:ext>
            </a:extLst>
          </a:blip>
          <a:srcRect l="8059" r="1" b="1"/>
          <a:stretch/>
        </p:blipFill>
        <p:spPr>
          <a:xfrm>
            <a:off x="6090613" y="640082"/>
            <a:ext cx="5461724" cy="5577837"/>
          </a:xfrm>
          <a:prstGeom prst="rect">
            <a:avLst/>
          </a:prstGeom>
          <a:effectLst/>
        </p:spPr>
      </p:pic>
      <p:sp>
        <p:nvSpPr>
          <p:cNvPr id="2" name="Nadpis 1"/>
          <p:cNvSpPr>
            <a:spLocks noGrp="1"/>
          </p:cNvSpPr>
          <p:nvPr>
            <p:ph type="title"/>
          </p:nvPr>
        </p:nvSpPr>
        <p:spPr>
          <a:xfrm>
            <a:off x="648929" y="254000"/>
            <a:ext cx="5127031" cy="1854199"/>
          </a:xfrm>
        </p:spPr>
        <p:txBody>
          <a:bodyPr>
            <a:normAutofit/>
          </a:bodyPr>
          <a:lstStyle/>
          <a:p>
            <a:r>
              <a:rPr lang="cs-CZ" dirty="0">
                <a:latin typeface="Helvetica" charset="0"/>
                <a:ea typeface="Helvetica" charset="0"/>
                <a:cs typeface="Helvetica" charset="0"/>
              </a:rPr>
              <a:t>Gender</a:t>
            </a:r>
          </a:p>
        </p:txBody>
      </p:sp>
      <p:sp>
        <p:nvSpPr>
          <p:cNvPr id="3" name="Zástupný symbol pro obsah 2"/>
          <p:cNvSpPr>
            <a:spLocks noGrp="1"/>
          </p:cNvSpPr>
          <p:nvPr>
            <p:ph idx="1"/>
          </p:nvPr>
        </p:nvSpPr>
        <p:spPr>
          <a:xfrm>
            <a:off x="648930" y="1828800"/>
            <a:ext cx="5441683" cy="4572000"/>
          </a:xfrm>
        </p:spPr>
        <p:txBody>
          <a:bodyPr>
            <a:normAutofit/>
          </a:bodyPr>
          <a:lstStyle/>
          <a:p>
            <a:r>
              <a:rPr lang="cs-CZ" dirty="0" err="1"/>
              <a:t>Eckel</a:t>
            </a:r>
            <a:r>
              <a:rPr lang="cs-CZ" dirty="0"/>
              <a:t> a Grossman 1998:</a:t>
            </a:r>
          </a:p>
          <a:p>
            <a:pPr lvl="1"/>
            <a:r>
              <a:rPr lang="cs-CZ" dirty="0"/>
              <a:t>Ženy jsou orientovány více sociálně, muži individuálně</a:t>
            </a:r>
          </a:p>
          <a:p>
            <a:pPr lvl="1"/>
            <a:r>
              <a:rPr lang="cs-CZ" dirty="0"/>
              <a:t>Dvojitá anonymita DG (eliminace jiných faktorů)</a:t>
            </a:r>
          </a:p>
          <a:p>
            <a:pPr lvl="1"/>
            <a:endParaRPr lang="cs-CZ" dirty="0"/>
          </a:p>
        </p:txBody>
      </p:sp>
    </p:spTree>
    <p:extLst>
      <p:ext uri="{BB962C8B-B14F-4D97-AF65-F5344CB8AC3E}">
        <p14:creationId xmlns:p14="http://schemas.microsoft.com/office/powerpoint/2010/main" val="22760094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51299"/>
          </a:xfrm>
        </p:spPr>
        <p:txBody>
          <a:bodyPr/>
          <a:lstStyle/>
          <a:p>
            <a:pPr algn="ctr"/>
            <a:r>
              <a:rPr lang="cs-CZ" dirty="0">
                <a:latin typeface="Helvetica" charset="0"/>
                <a:ea typeface="Helvetica" charset="0"/>
                <a:cs typeface="Helvetica" charset="0"/>
              </a:rPr>
              <a:t>Dispozice nebo norma?</a:t>
            </a:r>
          </a:p>
        </p:txBody>
      </p:sp>
      <p:sp>
        <p:nvSpPr>
          <p:cNvPr id="3" name="Zástupný symbol pro obsah 2"/>
          <p:cNvSpPr>
            <a:spLocks noGrp="1"/>
          </p:cNvSpPr>
          <p:nvPr>
            <p:ph idx="1"/>
          </p:nvPr>
        </p:nvSpPr>
        <p:spPr/>
        <p:txBody>
          <a:bodyPr/>
          <a:lstStyle/>
          <a:p>
            <a:r>
              <a:rPr lang="cs-CZ" dirty="0">
                <a:latin typeface="Helvetica" charset="0"/>
                <a:ea typeface="Helvetica" charset="0"/>
                <a:cs typeface="Helvetica" charset="0"/>
              </a:rPr>
              <a:t>Altruismus jako evolučně daná biologická dispozice</a:t>
            </a:r>
          </a:p>
          <a:p>
            <a:pPr lvl="1"/>
            <a:r>
              <a:rPr lang="cs-CZ" dirty="0">
                <a:latin typeface="Helvetica" charset="0"/>
                <a:ea typeface="Helvetica" charset="0"/>
                <a:cs typeface="Helvetica" charset="0"/>
              </a:rPr>
              <a:t>Vyskytuje se ve všech kulturách</a:t>
            </a:r>
          </a:p>
          <a:p>
            <a:pPr lvl="1"/>
            <a:r>
              <a:rPr lang="cs-CZ" dirty="0">
                <a:latin typeface="Helvetica" charset="0"/>
                <a:ea typeface="Helvetica" charset="0"/>
                <a:cs typeface="Helvetica" charset="0"/>
              </a:rPr>
              <a:t>Existuje hormonální základ altruismu</a:t>
            </a:r>
          </a:p>
          <a:p>
            <a:r>
              <a:rPr lang="cs-CZ" dirty="0">
                <a:latin typeface="Helvetica" charset="0"/>
                <a:ea typeface="Helvetica" charset="0"/>
                <a:cs typeface="Helvetica" charset="0"/>
              </a:rPr>
              <a:t>Altruismus jako sociální norma</a:t>
            </a:r>
          </a:p>
          <a:p>
            <a:pPr lvl="1"/>
            <a:r>
              <a:rPr lang="cs-CZ" dirty="0">
                <a:latin typeface="Helvetica" charset="0"/>
                <a:ea typeface="Helvetica" charset="0"/>
                <a:cs typeface="Helvetica" charset="0"/>
              </a:rPr>
              <a:t>V různých kulturách různé normy altruismu</a:t>
            </a:r>
          </a:p>
          <a:p>
            <a:pPr lvl="1"/>
            <a:r>
              <a:rPr lang="cs-CZ" dirty="0">
                <a:latin typeface="Helvetica" charset="0"/>
                <a:ea typeface="Helvetica" charset="0"/>
                <a:cs typeface="Helvetica" charset="0"/>
              </a:rPr>
              <a:t>Sledování sociálních norem nese odměny, porušování sociálních norem nese tresty</a:t>
            </a:r>
          </a:p>
          <a:p>
            <a:pPr lvl="1"/>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2289697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Altruismus u dětí?</a:t>
            </a:r>
          </a:p>
        </p:txBody>
      </p:sp>
      <p:sp>
        <p:nvSpPr>
          <p:cNvPr id="3" name="Zástupný symbol pro obsah 2"/>
          <p:cNvSpPr>
            <a:spLocks noGrp="1"/>
          </p:cNvSpPr>
          <p:nvPr>
            <p:ph idx="1"/>
          </p:nvPr>
        </p:nvSpPr>
        <p:spPr/>
        <p:txBody>
          <a:bodyPr/>
          <a:lstStyle/>
          <a:p>
            <a:r>
              <a:rPr lang="cs-CZ" dirty="0">
                <a:latin typeface="Helvetica" charset="0"/>
                <a:ea typeface="Helvetica" charset="0"/>
                <a:cs typeface="Helvetica" charset="0"/>
              </a:rPr>
              <a:t>Jsou děti sobecké?</a:t>
            </a:r>
          </a:p>
          <a:p>
            <a:r>
              <a:rPr lang="cs-CZ" dirty="0" err="1">
                <a:latin typeface="Helvetica" charset="0"/>
                <a:ea typeface="Helvetica" charset="0"/>
                <a:cs typeface="Helvetica" charset="0"/>
              </a:rPr>
              <a:t>Benenson</a:t>
            </a:r>
            <a:r>
              <a:rPr lang="cs-CZ" dirty="0">
                <a:latin typeface="Helvetica" charset="0"/>
                <a:ea typeface="Helvetica" charset="0"/>
                <a:cs typeface="Helvetica" charset="0"/>
              </a:rPr>
              <a:t>, </a:t>
            </a:r>
            <a:r>
              <a:rPr lang="cs-CZ" dirty="0" err="1">
                <a:latin typeface="Helvetica" charset="0"/>
                <a:ea typeface="Helvetica" charset="0"/>
                <a:cs typeface="Helvetica" charset="0"/>
              </a:rPr>
              <a:t>Pascoe</a:t>
            </a:r>
            <a:r>
              <a:rPr lang="cs-CZ" dirty="0">
                <a:latin typeface="Helvetica" charset="0"/>
                <a:ea typeface="Helvetica" charset="0"/>
                <a:cs typeface="Helvetica" charset="0"/>
              </a:rPr>
              <a:t> a </a:t>
            </a:r>
            <a:r>
              <a:rPr lang="cs-CZ" dirty="0" err="1">
                <a:latin typeface="Helvetica" charset="0"/>
                <a:ea typeface="Helvetica" charset="0"/>
                <a:cs typeface="Helvetica" charset="0"/>
              </a:rPr>
              <a:t>Radmore</a:t>
            </a:r>
            <a:r>
              <a:rPr lang="cs-CZ" dirty="0">
                <a:latin typeface="Helvetica" charset="0"/>
                <a:ea typeface="Helvetica" charset="0"/>
                <a:cs typeface="Helvetica" charset="0"/>
              </a:rPr>
              <a:t> 2007:</a:t>
            </a:r>
          </a:p>
          <a:p>
            <a:pPr lvl="1"/>
            <a:r>
              <a:rPr lang="cs-CZ" dirty="0">
                <a:latin typeface="Helvetica" charset="0"/>
                <a:ea typeface="Helvetica" charset="0"/>
                <a:cs typeface="Helvetica" charset="0"/>
              </a:rPr>
              <a:t>DG s dětmi různého socioekonomického statusu, výměna žetonů (4, 6 a 9 let)</a:t>
            </a:r>
          </a:p>
          <a:p>
            <a:pPr lvl="1"/>
            <a:r>
              <a:rPr lang="cs-CZ" dirty="0">
                <a:latin typeface="Helvetica" charset="0"/>
                <a:ea typeface="Helvetica" charset="0"/>
                <a:cs typeface="Helvetica" charset="0"/>
              </a:rPr>
              <a:t>Alokace nálepek</a:t>
            </a:r>
          </a:p>
          <a:p>
            <a:pPr lvl="1"/>
            <a:r>
              <a:rPr lang="cs-CZ" dirty="0">
                <a:latin typeface="Helvetica" charset="0"/>
                <a:ea typeface="Helvetica" charset="0"/>
                <a:cs typeface="Helvetica" charset="0"/>
              </a:rPr>
              <a:t>Altruismus i VŠECH věkových kategorií, s věkem se zvyšuje!</a:t>
            </a:r>
          </a:p>
          <a:p>
            <a:pPr lvl="1"/>
            <a:r>
              <a:rPr lang="cs-CZ" dirty="0">
                <a:latin typeface="Helvetica" charset="0"/>
                <a:ea typeface="Helvetica" charset="0"/>
                <a:cs typeface="Helvetica" charset="0"/>
              </a:rPr>
              <a:t>Altruismus vyšší u dětí s vyšší socioekonomickým statusem</a:t>
            </a:r>
          </a:p>
          <a:p>
            <a:pPr lvl="1"/>
            <a:r>
              <a:rPr lang="cs-CZ" dirty="0">
                <a:latin typeface="Helvetica" charset="0"/>
                <a:ea typeface="Helvetica" charset="0"/>
                <a:cs typeface="Helvetica" charset="0"/>
              </a:rPr>
              <a:t>Děti nejsou sobecké, míra altruismu ovlivněna socializací</a:t>
            </a:r>
          </a:p>
          <a:p>
            <a:pPr lvl="1"/>
            <a:r>
              <a:rPr lang="cs-CZ" dirty="0">
                <a:latin typeface="Helvetica" charset="0"/>
                <a:ea typeface="Helvetica" charset="0"/>
                <a:cs typeface="Helvetica" charset="0"/>
              </a:rPr>
              <a:t>Vliv SES na socializaci</a:t>
            </a:r>
          </a:p>
        </p:txBody>
      </p:sp>
    </p:spTree>
    <p:extLst>
      <p:ext uri="{BB962C8B-B14F-4D97-AF65-F5344CB8AC3E}">
        <p14:creationId xmlns:p14="http://schemas.microsoft.com/office/powerpoint/2010/main" val="449166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latin typeface="Helvetica" charset="0"/>
                <a:ea typeface="Helvetica" charset="0"/>
                <a:cs typeface="Helvetica" charset="0"/>
              </a:rPr>
              <a:t>Benenson</a:t>
            </a:r>
            <a:r>
              <a:rPr lang="cs-CZ" dirty="0">
                <a:latin typeface="Helvetica" charset="0"/>
                <a:ea typeface="Helvetica" charset="0"/>
                <a:cs typeface="Helvetica" charset="0"/>
              </a:rPr>
              <a:t>, </a:t>
            </a:r>
            <a:r>
              <a:rPr lang="cs-CZ" dirty="0" err="1">
                <a:latin typeface="Helvetica" charset="0"/>
                <a:ea typeface="Helvetica" charset="0"/>
                <a:cs typeface="Helvetica" charset="0"/>
              </a:rPr>
              <a:t>Pascoe</a:t>
            </a:r>
            <a:r>
              <a:rPr lang="cs-CZ" dirty="0">
                <a:latin typeface="Helvetica" charset="0"/>
                <a:ea typeface="Helvetica" charset="0"/>
                <a:cs typeface="Helvetica" charset="0"/>
              </a:rPr>
              <a:t> a </a:t>
            </a:r>
            <a:r>
              <a:rPr lang="cs-CZ" dirty="0" err="1">
                <a:latin typeface="Helvetica" charset="0"/>
                <a:ea typeface="Helvetica" charset="0"/>
                <a:cs typeface="Helvetica" charset="0"/>
              </a:rPr>
              <a:t>Radmore</a:t>
            </a:r>
            <a:r>
              <a:rPr lang="cs-CZ" dirty="0">
                <a:latin typeface="Helvetica" charset="0"/>
                <a:ea typeface="Helvetica" charset="0"/>
                <a:cs typeface="Helvetica" charset="0"/>
              </a:rPr>
              <a:t> 2007</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40224" y="1459706"/>
            <a:ext cx="5711551" cy="4881668"/>
          </a:xfrm>
        </p:spPr>
      </p:pic>
    </p:spTree>
    <p:extLst>
      <p:ext uri="{BB962C8B-B14F-4D97-AF65-F5344CB8AC3E}">
        <p14:creationId xmlns:p14="http://schemas.microsoft.com/office/powerpoint/2010/main" val="1279890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Altruismus nebo Identita? </a:t>
            </a:r>
          </a:p>
        </p:txBody>
      </p:sp>
      <p:sp>
        <p:nvSpPr>
          <p:cNvPr id="3" name="Zástupný symbol pro obsah 2"/>
          <p:cNvSpPr>
            <a:spLocks noGrp="1"/>
          </p:cNvSpPr>
          <p:nvPr>
            <p:ph idx="1"/>
          </p:nvPr>
        </p:nvSpPr>
        <p:spPr>
          <a:xfrm>
            <a:off x="838200" y="1954305"/>
            <a:ext cx="10515600" cy="2163050"/>
          </a:xfrm>
        </p:spPr>
        <p:txBody>
          <a:bodyPr>
            <a:normAutofit fontScale="55000" lnSpcReduction="20000"/>
          </a:bodyPr>
          <a:lstStyle/>
          <a:p>
            <a:r>
              <a:rPr lang="cs-CZ" dirty="0" err="1">
                <a:latin typeface="Helvetica" charset="0"/>
                <a:ea typeface="Helvetica" charset="0"/>
                <a:cs typeface="Helvetica" charset="0"/>
              </a:rPr>
              <a:t>Fowler</a:t>
            </a:r>
            <a:r>
              <a:rPr lang="cs-CZ" dirty="0">
                <a:latin typeface="Helvetica" charset="0"/>
                <a:ea typeface="Helvetica" charset="0"/>
                <a:cs typeface="Helvetica" charset="0"/>
              </a:rPr>
              <a:t> a Kam 2007</a:t>
            </a:r>
          </a:p>
          <a:p>
            <a:r>
              <a:rPr lang="cs-CZ" dirty="0">
                <a:latin typeface="Helvetica" charset="0"/>
                <a:ea typeface="Helvetica" charset="0"/>
                <a:cs typeface="Helvetica" charset="0"/>
              </a:rPr>
              <a:t>Politická participace se neřídí pouze </a:t>
            </a:r>
            <a:r>
              <a:rPr lang="cs-CZ" dirty="0" err="1">
                <a:latin typeface="Helvetica" charset="0"/>
                <a:ea typeface="Helvetica" charset="0"/>
                <a:cs typeface="Helvetica" charset="0"/>
              </a:rPr>
              <a:t>self-interestem</a:t>
            </a:r>
            <a:r>
              <a:rPr lang="cs-CZ" dirty="0">
                <a:latin typeface="Helvetica" charset="0"/>
                <a:ea typeface="Helvetica" charset="0"/>
                <a:cs typeface="Helvetica" charset="0"/>
              </a:rPr>
              <a:t> </a:t>
            </a:r>
          </a:p>
          <a:p>
            <a:r>
              <a:rPr lang="cs-CZ" dirty="0">
                <a:latin typeface="Helvetica" charset="0"/>
                <a:ea typeface="Helvetica" charset="0"/>
                <a:cs typeface="Helvetica" charset="0"/>
              </a:rPr>
              <a:t>Souvisí s altruismem? Nebo se sociální identitou?</a:t>
            </a:r>
          </a:p>
          <a:p>
            <a:r>
              <a:rPr lang="cs-CZ" dirty="0">
                <a:latin typeface="Helvetica" charset="0"/>
                <a:ea typeface="Helvetica" charset="0"/>
                <a:cs typeface="Helvetica" charset="0"/>
              </a:rPr>
              <a:t>Sociální identita posiluje ohled k druhým lidem z vlastní skupiny</a:t>
            </a:r>
          </a:p>
          <a:p>
            <a:r>
              <a:rPr lang="cs-CZ" dirty="0">
                <a:latin typeface="Helvetica" charset="0"/>
                <a:ea typeface="Helvetica" charset="0"/>
                <a:cs typeface="Helvetica" charset="0"/>
              </a:rPr>
              <a:t>Ohled k lidem z nečlenské skupiny je nižší</a:t>
            </a:r>
          </a:p>
          <a:p>
            <a:r>
              <a:rPr lang="cs-CZ" dirty="0">
                <a:latin typeface="Helvetica" charset="0"/>
                <a:ea typeface="Helvetica" charset="0"/>
                <a:cs typeface="Helvetica" charset="0"/>
              </a:rPr>
              <a:t>Altruismus i sociální identita zvyšují míru politické participace</a:t>
            </a:r>
          </a:p>
          <a:p>
            <a:r>
              <a:rPr lang="cs-CZ" dirty="0">
                <a:latin typeface="Helvetica" charset="0"/>
                <a:ea typeface="Helvetica" charset="0"/>
                <a:cs typeface="Helvetica" charset="0"/>
              </a:rPr>
              <a:t>Politická participace je tzv. </a:t>
            </a:r>
            <a:r>
              <a:rPr lang="cs-CZ" dirty="0" err="1">
                <a:latin typeface="Helvetica" charset="0"/>
                <a:ea typeface="Helvetica" charset="0"/>
                <a:cs typeface="Helvetica" charset="0"/>
              </a:rPr>
              <a:t>other-ragarding</a:t>
            </a:r>
            <a:r>
              <a:rPr lang="cs-CZ" dirty="0">
                <a:latin typeface="Helvetica" charset="0"/>
                <a:ea typeface="Helvetica" charset="0"/>
                <a:cs typeface="Helvetica" charset="0"/>
              </a:rPr>
              <a:t> </a:t>
            </a:r>
            <a:r>
              <a:rPr lang="cs-CZ" dirty="0" err="1">
                <a:latin typeface="Helvetica" charset="0"/>
                <a:ea typeface="Helvetica" charset="0"/>
                <a:cs typeface="Helvetica" charset="0"/>
              </a:rPr>
              <a:t>behavior</a:t>
            </a:r>
            <a:endParaRPr lang="cs-CZ" dirty="0">
              <a:latin typeface="Helvetica" charset="0"/>
              <a:ea typeface="Helvetica" charset="0"/>
              <a:cs typeface="Helvetica" charset="0"/>
            </a:endParaRPr>
          </a:p>
          <a:p>
            <a:endParaRPr lang="cs-CZ" dirty="0">
              <a:latin typeface="Helvetica" charset="0"/>
              <a:ea typeface="Helvetica" charset="0"/>
              <a:cs typeface="Helvetica" charset="0"/>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100" y="4336856"/>
            <a:ext cx="11099800" cy="2521144"/>
          </a:xfrm>
          <a:prstGeom prst="rect">
            <a:avLst/>
          </a:prstGeom>
        </p:spPr>
      </p:pic>
    </p:spTree>
    <p:extLst>
      <p:ext uri="{BB962C8B-B14F-4D97-AF65-F5344CB8AC3E}">
        <p14:creationId xmlns:p14="http://schemas.microsoft.com/office/powerpoint/2010/main" val="1731405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D82EB7-5EDD-4C05-A3DF-F0D1DB1B6844}"/>
              </a:ext>
            </a:extLst>
          </p:cNvPr>
          <p:cNvSpPr>
            <a:spLocks noGrp="1"/>
          </p:cNvSpPr>
          <p:nvPr>
            <p:ph type="title"/>
          </p:nvPr>
        </p:nvSpPr>
        <p:spPr/>
        <p:txBody>
          <a:bodyPr/>
          <a:lstStyle/>
          <a:p>
            <a:r>
              <a:rPr lang="cs-CZ" dirty="0" err="1">
                <a:latin typeface="Helvetica" panose="020B0604020202020204" pitchFamily="34" charset="0"/>
                <a:cs typeface="Helvetica" panose="020B0604020202020204" pitchFamily="34" charset="0"/>
              </a:rPr>
              <a:t>Fairness</a:t>
            </a:r>
            <a:endParaRPr lang="cs-CZ" dirty="0">
              <a:latin typeface="Helvetica" panose="020B0604020202020204" pitchFamily="34" charset="0"/>
              <a:cs typeface="Helvetica" panose="020B0604020202020204" pitchFamily="34" charset="0"/>
            </a:endParaRPr>
          </a:p>
        </p:txBody>
      </p:sp>
      <p:sp>
        <p:nvSpPr>
          <p:cNvPr id="3" name="Zástupný obsah 2">
            <a:extLst>
              <a:ext uri="{FF2B5EF4-FFF2-40B4-BE49-F238E27FC236}">
                <a16:creationId xmlns:a16="http://schemas.microsoft.com/office/drawing/2014/main" id="{6010C0B9-D402-4CBC-B31E-9BE14AD14AF5}"/>
              </a:ext>
            </a:extLst>
          </p:cNvPr>
          <p:cNvSpPr>
            <a:spLocks noGrp="1"/>
          </p:cNvSpPr>
          <p:nvPr>
            <p:ph idx="1"/>
          </p:nvPr>
        </p:nvSpPr>
        <p:spPr/>
        <p:txBody>
          <a:bodyPr/>
          <a:lstStyle/>
          <a:p>
            <a:r>
              <a:rPr lang="cs-CZ" dirty="0">
                <a:latin typeface="Helvetica" panose="020B0604020202020204" pitchFamily="34" charset="0"/>
                <a:cs typeface="Helvetica" panose="020B0604020202020204" pitchFamily="34" charset="0"/>
              </a:rPr>
              <a:t>Lidé mají averzi k nespravedlivému dělení</a:t>
            </a:r>
          </a:p>
          <a:p>
            <a:r>
              <a:rPr lang="cs-CZ" u="sng" dirty="0" err="1">
                <a:latin typeface="Helvetica" panose="020B0604020202020204" pitchFamily="34" charset="0"/>
                <a:cs typeface="Helvetica" panose="020B0604020202020204" pitchFamily="34" charset="0"/>
              </a:rPr>
              <a:t>Ultimatum</a:t>
            </a:r>
            <a:r>
              <a:rPr lang="cs-CZ" dirty="0">
                <a:latin typeface="Helvetica" panose="020B0604020202020204" pitchFamily="34" charset="0"/>
                <a:cs typeface="Helvetica" panose="020B0604020202020204" pitchFamily="34" charset="0"/>
              </a:rPr>
              <a:t>: </a:t>
            </a:r>
          </a:p>
          <a:p>
            <a:pPr lvl="1"/>
            <a:r>
              <a:rPr lang="cs-CZ" dirty="0">
                <a:latin typeface="Helvetica" panose="020B0604020202020204" pitchFamily="34" charset="0"/>
                <a:cs typeface="Helvetica" panose="020B0604020202020204" pitchFamily="34" charset="0"/>
              </a:rPr>
              <a:t>Hráč nabízí částku Hráči 2, ten ji přijme, nebo odmítne. Pokud odmítne, nezíská nikdo nic.</a:t>
            </a:r>
          </a:p>
          <a:p>
            <a:r>
              <a:rPr lang="cs-CZ" dirty="0">
                <a:latin typeface="Helvetica" panose="020B0604020202020204" pitchFamily="34" charset="0"/>
                <a:cs typeface="Helvetica" panose="020B0604020202020204" pitchFamily="34" charset="0"/>
              </a:rPr>
              <a:t>Ukazuje se tendence k trestání jedinců, kteří nabízí nespravedlivé částky</a:t>
            </a:r>
          </a:p>
          <a:p>
            <a:r>
              <a:rPr lang="cs-CZ" dirty="0">
                <a:latin typeface="Helvetica" panose="020B0604020202020204" pitchFamily="34" charset="0"/>
                <a:cs typeface="Helvetica" panose="020B0604020202020204" pitchFamily="34" charset="0"/>
              </a:rPr>
              <a:t>Průměrná alokace Hráči 2: 30%</a:t>
            </a:r>
          </a:p>
        </p:txBody>
      </p:sp>
    </p:spTree>
    <p:extLst>
      <p:ext uri="{BB962C8B-B14F-4D97-AF65-F5344CB8AC3E}">
        <p14:creationId xmlns:p14="http://schemas.microsoft.com/office/powerpoint/2010/main" val="2336051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Arial" panose="020B0604020202020204" pitchFamily="34" charset="0"/>
                <a:cs typeface="Arial" panose="020B0604020202020204" pitchFamily="34" charset="0"/>
              </a:rPr>
              <a:t>Důvěra a reciprocita </a:t>
            </a:r>
          </a:p>
        </p:txBody>
      </p:sp>
      <p:sp>
        <p:nvSpPr>
          <p:cNvPr id="3" name="Zástupný symbol pro obsah 2"/>
          <p:cNvSpPr>
            <a:spLocks noGrp="1"/>
          </p:cNvSpPr>
          <p:nvPr>
            <p:ph idx="1"/>
          </p:nvPr>
        </p:nvSpPr>
        <p:spPr/>
        <p:txBody>
          <a:bodyPr/>
          <a:lstStyle/>
          <a:p>
            <a:r>
              <a:rPr lang="cs-CZ" dirty="0">
                <a:latin typeface="Helvetica" panose="020B0604020202020204" pitchFamily="34" charset="0"/>
                <a:cs typeface="Helvetica" panose="020B0604020202020204" pitchFamily="34" charset="0"/>
              </a:rPr>
              <a:t>Důvěra základem kooperace a řešení sociálních dilemat</a:t>
            </a:r>
          </a:p>
          <a:p>
            <a:r>
              <a:rPr lang="cs-CZ" dirty="0">
                <a:latin typeface="Helvetica" panose="020B0604020202020204" pitchFamily="34" charset="0"/>
                <a:cs typeface="Helvetica" panose="020B0604020202020204" pitchFamily="34" charset="0"/>
              </a:rPr>
              <a:t>Klíčová pro moderní demokratické instituce</a:t>
            </a:r>
          </a:p>
          <a:p>
            <a:r>
              <a:rPr lang="cs-CZ" dirty="0">
                <a:latin typeface="Helvetica" panose="020B0604020202020204" pitchFamily="34" charset="0"/>
                <a:cs typeface="Helvetica" panose="020B0604020202020204" pitchFamily="34" charset="0"/>
              </a:rPr>
              <a:t>Kolektivní akce</a:t>
            </a:r>
          </a:p>
          <a:p>
            <a:r>
              <a:rPr lang="cs-CZ" dirty="0">
                <a:latin typeface="Helvetica" panose="020B0604020202020204" pitchFamily="34" charset="0"/>
                <a:cs typeface="Helvetica" panose="020B0604020202020204" pitchFamily="34" charset="0"/>
              </a:rPr>
              <a:t>Pokud se důvěra setká s reciprocitou, vzniká kooperace</a:t>
            </a:r>
          </a:p>
          <a:p>
            <a:r>
              <a:rPr lang="cs-CZ" dirty="0">
                <a:latin typeface="Helvetica" panose="020B0604020202020204" pitchFamily="34" charset="0"/>
                <a:cs typeface="Helvetica" panose="020B0604020202020204" pitchFamily="34" charset="0"/>
              </a:rPr>
              <a:t>Reciprocita jako vzorec „vzájemné podmíněné výměny“</a:t>
            </a:r>
          </a:p>
          <a:p>
            <a:endParaRPr lang="cs-CZ" dirty="0"/>
          </a:p>
          <a:p>
            <a:endParaRPr lang="cs-CZ" dirty="0"/>
          </a:p>
        </p:txBody>
      </p:sp>
    </p:spTree>
    <p:extLst>
      <p:ext uri="{BB962C8B-B14F-4D97-AF65-F5344CB8AC3E}">
        <p14:creationId xmlns:p14="http://schemas.microsoft.com/office/powerpoint/2010/main" val="1308765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97510"/>
          </a:xfrm>
        </p:spPr>
        <p:txBody>
          <a:bodyPr/>
          <a:lstStyle/>
          <a:p>
            <a:r>
              <a:rPr lang="cs-CZ" dirty="0">
                <a:latin typeface="Helvetica" panose="020B0604020202020204" pitchFamily="34" charset="0"/>
                <a:cs typeface="Helvetica" panose="020B0604020202020204" pitchFamily="34" charset="0"/>
              </a:rPr>
              <a:t>Normy reciprocity</a:t>
            </a:r>
          </a:p>
        </p:txBody>
      </p:sp>
      <p:sp>
        <p:nvSpPr>
          <p:cNvPr id="3" name="Zástupný symbol pro obsah 2"/>
          <p:cNvSpPr>
            <a:spLocks noGrp="1"/>
          </p:cNvSpPr>
          <p:nvPr>
            <p:ph idx="1"/>
          </p:nvPr>
        </p:nvSpPr>
        <p:spPr>
          <a:xfrm>
            <a:off x="838200" y="1362636"/>
            <a:ext cx="10515600" cy="5163669"/>
          </a:xfrm>
        </p:spPr>
        <p:txBody>
          <a:bodyPr>
            <a:normAutofit lnSpcReduction="10000"/>
          </a:bodyPr>
          <a:lstStyle/>
          <a:p>
            <a:r>
              <a:rPr lang="cs-CZ" dirty="0">
                <a:latin typeface="Helvetica" panose="020B0604020202020204" pitchFamily="34" charset="0"/>
                <a:cs typeface="Helvetica" panose="020B0604020202020204" pitchFamily="34" charset="0"/>
              </a:rPr>
              <a:t>Existuje několik norem reciprocity</a:t>
            </a:r>
          </a:p>
          <a:p>
            <a:r>
              <a:rPr lang="cs-CZ" dirty="0">
                <a:latin typeface="Helvetica" panose="020B0604020202020204" pitchFamily="34" charset="0"/>
                <a:cs typeface="Helvetica" panose="020B0604020202020204" pitchFamily="34" charset="0"/>
              </a:rPr>
              <a:t>Různí lidé mají jiné normy</a:t>
            </a:r>
          </a:p>
          <a:p>
            <a:r>
              <a:rPr lang="cs-CZ" dirty="0">
                <a:latin typeface="Helvetica" panose="020B0604020202020204" pitchFamily="34" charset="0"/>
                <a:cs typeface="Helvetica" panose="020B0604020202020204" pitchFamily="34" charset="0"/>
              </a:rPr>
              <a:t>Společné rysy: jedinci mají tendenci reagovat na pozitivní chování pozitivně a na negativní chování negativně</a:t>
            </a:r>
          </a:p>
          <a:p>
            <a:r>
              <a:rPr lang="cs-CZ" dirty="0">
                <a:latin typeface="Helvetica" panose="020B0604020202020204" pitchFamily="34" charset="0"/>
                <a:cs typeface="Helvetica" panose="020B0604020202020204" pitchFamily="34" charset="0"/>
              </a:rPr>
              <a:t>Nejčastější reciproční norma: </a:t>
            </a:r>
            <a:r>
              <a:rPr lang="cs-CZ" b="1" dirty="0">
                <a:latin typeface="Helvetica" panose="020B0604020202020204" pitchFamily="34" charset="0"/>
                <a:cs typeface="Helvetica" panose="020B0604020202020204" pitchFamily="34" charset="0"/>
              </a:rPr>
              <a:t>oko za oko </a:t>
            </a:r>
            <a:r>
              <a:rPr lang="cs-CZ" dirty="0">
                <a:latin typeface="Helvetica" panose="020B0604020202020204" pitchFamily="34" charset="0"/>
                <a:cs typeface="Helvetica" panose="020B0604020202020204" pitchFamily="34" charset="0"/>
              </a:rPr>
              <a:t>(</a:t>
            </a:r>
            <a:r>
              <a:rPr lang="cs-CZ" dirty="0" err="1">
                <a:latin typeface="Helvetica" panose="020B0604020202020204" pitchFamily="34" charset="0"/>
                <a:cs typeface="Helvetica" panose="020B0604020202020204" pitchFamily="34" charset="0"/>
              </a:rPr>
              <a:t>tit-for-tat</a:t>
            </a:r>
            <a:r>
              <a:rPr lang="cs-CZ" dirty="0">
                <a:latin typeface="Helvetica" panose="020B0604020202020204" pitchFamily="34" charset="0"/>
                <a:cs typeface="Helvetica" panose="020B0604020202020204" pitchFamily="34" charset="0"/>
              </a:rPr>
              <a:t>)</a:t>
            </a:r>
          </a:p>
          <a:p>
            <a:pPr lvl="1"/>
            <a:r>
              <a:rPr lang="cs-CZ" dirty="0">
                <a:latin typeface="Helvetica" panose="020B0604020202020204" pitchFamily="34" charset="0"/>
                <a:cs typeface="Helvetica" panose="020B0604020202020204" pitchFamily="34" charset="0"/>
              </a:rPr>
              <a:t>Vítěz </a:t>
            </a:r>
            <a:r>
              <a:rPr lang="cs-CZ" dirty="0" err="1">
                <a:latin typeface="Helvetica" panose="020B0604020202020204" pitchFamily="34" charset="0"/>
                <a:cs typeface="Helvetica" panose="020B0604020202020204" pitchFamily="34" charset="0"/>
              </a:rPr>
              <a:t>Axelrodova</a:t>
            </a:r>
            <a:r>
              <a:rPr lang="cs-CZ" dirty="0">
                <a:latin typeface="Helvetica" panose="020B0604020202020204" pitchFamily="34" charset="0"/>
                <a:cs typeface="Helvetica" panose="020B0604020202020204" pitchFamily="34" charset="0"/>
              </a:rPr>
              <a:t> turnaje (1984)</a:t>
            </a:r>
          </a:p>
          <a:p>
            <a:r>
              <a:rPr lang="cs-CZ" dirty="0">
                <a:latin typeface="Helvetica" panose="020B0604020202020204" pitchFamily="34" charset="0"/>
                <a:cs typeface="Helvetica" panose="020B0604020202020204" pitchFamily="34" charset="0"/>
              </a:rPr>
              <a:t>Pokud reciprocita rozšířená, je ve společnosti pobídka k budování </a:t>
            </a:r>
            <a:r>
              <a:rPr lang="cs-CZ" b="1" dirty="0">
                <a:latin typeface="Helvetica" panose="020B0604020202020204" pitchFamily="34" charset="0"/>
                <a:cs typeface="Helvetica" panose="020B0604020202020204" pitchFamily="34" charset="0"/>
              </a:rPr>
              <a:t>REPUTACE</a:t>
            </a:r>
          </a:p>
          <a:p>
            <a:r>
              <a:rPr lang="cs-CZ" dirty="0">
                <a:latin typeface="Helvetica" panose="020B0604020202020204" pitchFamily="34" charset="0"/>
                <a:cs typeface="Helvetica" panose="020B0604020202020204" pitchFamily="34" charset="0"/>
              </a:rPr>
              <a:t>Reputace </a:t>
            </a:r>
            <a:r>
              <a:rPr lang="mr-IN" dirty="0">
                <a:latin typeface="Helvetica" panose="020B0604020202020204" pitchFamily="34" charset="0"/>
              </a:rPr>
              <a:t>–</a:t>
            </a:r>
            <a:r>
              <a:rPr lang="cs-CZ" dirty="0">
                <a:latin typeface="Helvetica" panose="020B0604020202020204" pitchFamily="34" charset="0"/>
                <a:cs typeface="Helvetica" panose="020B0604020202020204" pitchFamily="34" charset="0"/>
              </a:rPr>
              <a:t> konsistentní chování, dodržování závazků (ve smyslu obětování nákladů)</a:t>
            </a:r>
          </a:p>
          <a:p>
            <a:r>
              <a:rPr lang="cs-CZ" dirty="0">
                <a:latin typeface="Helvetica" panose="020B0604020202020204" pitchFamily="34" charset="0"/>
                <a:cs typeface="Helvetica" panose="020B0604020202020204" pitchFamily="34" charset="0"/>
              </a:rPr>
              <a:t>Reputací v reciproční interakci je </a:t>
            </a:r>
            <a:r>
              <a:rPr lang="cs-CZ" b="1" dirty="0">
                <a:latin typeface="Helvetica" panose="020B0604020202020204" pitchFamily="34" charset="0"/>
                <a:cs typeface="Helvetica" panose="020B0604020202020204" pitchFamily="34" charset="0"/>
              </a:rPr>
              <a:t>důvěryhodnost </a:t>
            </a:r>
            <a:r>
              <a:rPr lang="cs-CZ" dirty="0">
                <a:latin typeface="Helvetica" panose="020B0604020202020204" pitchFamily="34" charset="0"/>
                <a:cs typeface="Helvetica" panose="020B0604020202020204" pitchFamily="34" charset="0"/>
              </a:rPr>
              <a:t>(umožňuje efektivní sociální kooperaci)</a:t>
            </a:r>
          </a:p>
        </p:txBody>
      </p:sp>
    </p:spTree>
    <p:extLst>
      <p:ext uri="{BB962C8B-B14F-4D97-AF65-F5344CB8AC3E}">
        <p14:creationId xmlns:p14="http://schemas.microsoft.com/office/powerpoint/2010/main" val="2327696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Důvěryhodnost</a:t>
            </a:r>
          </a:p>
        </p:txBody>
      </p:sp>
      <p:sp>
        <p:nvSpPr>
          <p:cNvPr id="3" name="Zástupný symbol pro obsah 2"/>
          <p:cNvSpPr>
            <a:spLocks noGrp="1"/>
          </p:cNvSpPr>
          <p:nvPr>
            <p:ph idx="1"/>
          </p:nvPr>
        </p:nvSpPr>
        <p:spPr/>
        <p:txBody>
          <a:bodyPr/>
          <a:lstStyle/>
          <a:p>
            <a:r>
              <a:rPr lang="cs-CZ" dirty="0">
                <a:latin typeface="Helvetica" panose="020B0604020202020204" pitchFamily="34" charset="0"/>
                <a:cs typeface="Helvetica" panose="020B0604020202020204" pitchFamily="34" charset="0"/>
              </a:rPr>
              <a:t>Lidé se učí o tom, jak ostatní reagují</a:t>
            </a:r>
          </a:p>
          <a:p>
            <a:r>
              <a:rPr lang="cs-CZ" dirty="0">
                <a:latin typeface="Helvetica" panose="020B0604020202020204" pitchFamily="34" charset="0"/>
                <a:cs typeface="Helvetica" panose="020B0604020202020204" pitchFamily="34" charset="0"/>
              </a:rPr>
              <a:t>Role zkušeností a paměti</a:t>
            </a:r>
          </a:p>
          <a:p>
            <a:r>
              <a:rPr lang="cs-CZ" dirty="0">
                <a:latin typeface="Helvetica" panose="020B0604020202020204" pitchFamily="34" charset="0"/>
                <a:cs typeface="Helvetica" panose="020B0604020202020204" pitchFamily="34" charset="0"/>
              </a:rPr>
              <a:t>Kooperace s těmi důvěryhodnými jedinci (Reputace)</a:t>
            </a:r>
          </a:p>
          <a:p>
            <a:r>
              <a:rPr lang="cs-CZ" dirty="0">
                <a:latin typeface="Helvetica" panose="020B0604020202020204" pitchFamily="34" charset="0"/>
                <a:cs typeface="Helvetica" panose="020B0604020202020204" pitchFamily="34" charset="0"/>
              </a:rPr>
              <a:t>Vyhýbání se spolupráce s nedůvěryhodnými lidmi</a:t>
            </a:r>
          </a:p>
          <a:p>
            <a:r>
              <a:rPr lang="cs-CZ" dirty="0">
                <a:latin typeface="Helvetica" panose="020B0604020202020204" pitchFamily="34" charset="0"/>
                <a:cs typeface="Helvetica" panose="020B0604020202020204" pitchFamily="34" charset="0"/>
              </a:rPr>
              <a:t>Ochota trestat</a:t>
            </a:r>
          </a:p>
          <a:p>
            <a:r>
              <a:rPr lang="cs-CZ" dirty="0">
                <a:latin typeface="Helvetica" panose="020B0604020202020204" pitchFamily="34" charset="0"/>
                <a:cs typeface="Helvetica" panose="020B0604020202020204" pitchFamily="34" charset="0"/>
              </a:rPr>
              <a:t>Ne všichni mají </a:t>
            </a:r>
            <a:r>
              <a:rPr lang="cs-CZ" dirty="0" err="1">
                <a:latin typeface="Helvetica" panose="020B0604020202020204" pitchFamily="34" charset="0"/>
                <a:cs typeface="Helvetica" panose="020B0604020202020204" pitchFamily="34" charset="0"/>
              </a:rPr>
              <a:t>internalizované</a:t>
            </a:r>
            <a:r>
              <a:rPr lang="cs-CZ" dirty="0">
                <a:latin typeface="Helvetica" panose="020B0604020202020204" pitchFamily="34" charset="0"/>
                <a:cs typeface="Helvetica" panose="020B0604020202020204" pitchFamily="34" charset="0"/>
              </a:rPr>
              <a:t> normy</a:t>
            </a:r>
          </a:p>
          <a:p>
            <a:r>
              <a:rPr lang="cs-CZ" dirty="0">
                <a:latin typeface="Helvetica" panose="020B0604020202020204" pitchFamily="34" charset="0"/>
                <a:cs typeface="Helvetica" panose="020B0604020202020204" pitchFamily="34" charset="0"/>
              </a:rPr>
              <a:t>Ne všichni se chovají stejně</a:t>
            </a:r>
          </a:p>
        </p:txBody>
      </p:sp>
    </p:spTree>
    <p:extLst>
      <p:ext uri="{BB962C8B-B14F-4D97-AF65-F5344CB8AC3E}">
        <p14:creationId xmlns:p14="http://schemas.microsoft.com/office/powerpoint/2010/main" val="847978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59328" y="365125"/>
            <a:ext cx="10194471" cy="1325563"/>
          </a:xfrm>
        </p:spPr>
        <p:txBody>
          <a:bodyPr/>
          <a:lstStyle/>
          <a:p>
            <a:r>
              <a:rPr lang="cs-CZ" dirty="0">
                <a:latin typeface="Helvetica" panose="020B0604020202020204" pitchFamily="34" charset="0"/>
                <a:cs typeface="Helvetica" panose="020B0604020202020204" pitchFamily="34" charset="0"/>
              </a:rPr>
              <a:t>Jak měřit důvěru a reciprocitu?????</a:t>
            </a:r>
          </a:p>
        </p:txBody>
      </p:sp>
    </p:spTree>
    <p:extLst>
      <p:ext uri="{BB962C8B-B14F-4D97-AF65-F5344CB8AC3E}">
        <p14:creationId xmlns:p14="http://schemas.microsoft.com/office/powerpoint/2010/main" val="1350448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Helvetica" charset="0"/>
                <a:ea typeface="Helvetica" charset="0"/>
                <a:cs typeface="Helvetica" charset="0"/>
              </a:rPr>
              <a:t>Jak je možné, že</a:t>
            </a:r>
            <a:r>
              <a:rPr lang="mr-IN" dirty="0">
                <a:latin typeface="Helvetica" charset="0"/>
                <a:ea typeface="Helvetica" charset="0"/>
                <a:cs typeface="Helvetica" charset="0"/>
              </a:rPr>
              <a:t>…</a:t>
            </a:r>
            <a:endParaRPr lang="cs-CZ" dirty="0">
              <a:latin typeface="Helvetica" charset="0"/>
              <a:ea typeface="Helvetica" charset="0"/>
              <a:cs typeface="Helvetica" charset="0"/>
            </a:endParaRPr>
          </a:p>
        </p:txBody>
      </p:sp>
      <p:sp>
        <p:nvSpPr>
          <p:cNvPr id="3" name="Zástupný symbol pro obsah 2"/>
          <p:cNvSpPr>
            <a:spLocks noGrp="1"/>
          </p:cNvSpPr>
          <p:nvPr>
            <p:ph idx="1"/>
          </p:nvPr>
        </p:nvSpPr>
        <p:spPr>
          <a:xfrm>
            <a:off x="838200" y="1690688"/>
            <a:ext cx="10515600" cy="4486275"/>
          </a:xfrm>
        </p:spPr>
        <p:txBody>
          <a:bodyPr/>
          <a:lstStyle/>
          <a:p>
            <a:r>
              <a:rPr lang="cs-CZ" dirty="0">
                <a:latin typeface="Helvetica" charset="0"/>
                <a:ea typeface="Helvetica" charset="0"/>
                <a:cs typeface="Helvetica" charset="0"/>
              </a:rPr>
              <a:t>Lidé platí daně?</a:t>
            </a:r>
          </a:p>
          <a:p>
            <a:r>
              <a:rPr lang="cs-CZ" dirty="0">
                <a:latin typeface="Helvetica" charset="0"/>
                <a:ea typeface="Helvetica" charset="0"/>
                <a:cs typeface="Helvetica" charset="0"/>
              </a:rPr>
              <a:t>Přispívají na charitu?</a:t>
            </a:r>
          </a:p>
          <a:p>
            <a:r>
              <a:rPr lang="cs-CZ" dirty="0">
                <a:latin typeface="Helvetica" charset="0"/>
                <a:ea typeface="Helvetica" charset="0"/>
                <a:cs typeface="Helvetica" charset="0"/>
              </a:rPr>
              <a:t>Volí ve volbách strany, jež prosazují redistribucí zdrojů?</a:t>
            </a:r>
          </a:p>
          <a:p>
            <a:r>
              <a:rPr lang="cs-CZ" dirty="0">
                <a:latin typeface="Helvetica" charset="0"/>
                <a:ea typeface="Helvetica" charset="0"/>
                <a:cs typeface="Helvetica" charset="0"/>
              </a:rPr>
              <a:t>Pomáhají cizím lidem?</a:t>
            </a:r>
          </a:p>
          <a:p>
            <a:endParaRPr lang="cs-CZ" dirty="0">
              <a:latin typeface="Helvetica" charset="0"/>
              <a:ea typeface="Helvetica" charset="0"/>
              <a:cs typeface="Helvetica" charset="0"/>
            </a:endParaRPr>
          </a:p>
          <a:p>
            <a:r>
              <a:rPr lang="cs-CZ" dirty="0">
                <a:latin typeface="Helvetica" charset="0"/>
                <a:ea typeface="Helvetica" charset="0"/>
                <a:cs typeface="Helvetica" charset="0"/>
              </a:rPr>
              <a:t>V čem se to neshoduje s ekonomickou teorií </a:t>
            </a:r>
            <a:r>
              <a:rPr lang="cs-CZ" b="1" dirty="0">
                <a:latin typeface="Helvetica" charset="0"/>
                <a:ea typeface="Helvetica" charset="0"/>
                <a:cs typeface="Helvetica" charset="0"/>
              </a:rPr>
              <a:t>užitku</a:t>
            </a:r>
            <a:r>
              <a:rPr lang="cs-CZ" dirty="0">
                <a:latin typeface="Helvetica" charset="0"/>
                <a:ea typeface="Helvetica" charset="0"/>
                <a:cs typeface="Helvetica" charset="0"/>
              </a:rPr>
              <a:t>?</a:t>
            </a:r>
          </a:p>
          <a:p>
            <a:r>
              <a:rPr lang="cs-CZ" dirty="0">
                <a:latin typeface="Helvetica" charset="0"/>
                <a:ea typeface="Helvetica" charset="0"/>
                <a:cs typeface="Helvetica" charset="0"/>
              </a:rPr>
              <a:t>Co na to </a:t>
            </a:r>
            <a:r>
              <a:rPr lang="cs-CZ" i="1" dirty="0">
                <a:latin typeface="Helvetica" charset="0"/>
                <a:ea typeface="Helvetica" charset="0"/>
                <a:cs typeface="Helvetica" charset="0"/>
              </a:rPr>
              <a:t>homo </a:t>
            </a:r>
            <a:r>
              <a:rPr lang="cs-CZ" i="1" dirty="0" err="1">
                <a:latin typeface="Helvetica" charset="0"/>
                <a:ea typeface="Helvetica" charset="0"/>
                <a:cs typeface="Helvetica" charset="0"/>
              </a:rPr>
              <a:t>economicus</a:t>
            </a:r>
            <a:r>
              <a:rPr lang="cs-CZ" dirty="0">
                <a:latin typeface="Helvetica" charset="0"/>
                <a:ea typeface="Helvetica" charset="0"/>
                <a:cs typeface="Helvetica" charset="0"/>
              </a:rPr>
              <a:t>?</a:t>
            </a:r>
          </a:p>
        </p:txBody>
      </p:sp>
    </p:spTree>
    <p:extLst>
      <p:ext uri="{BB962C8B-B14F-4D97-AF65-F5344CB8AC3E}">
        <p14:creationId xmlns:p14="http://schemas.microsoft.com/office/powerpoint/2010/main" val="431535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Trust Game</a:t>
            </a:r>
          </a:p>
        </p:txBody>
      </p:sp>
      <p:sp>
        <p:nvSpPr>
          <p:cNvPr id="3" name="Zástupný symbol pro obsah 2"/>
          <p:cNvSpPr>
            <a:spLocks noGrp="1"/>
          </p:cNvSpPr>
          <p:nvPr>
            <p:ph idx="1"/>
          </p:nvPr>
        </p:nvSpPr>
        <p:spPr>
          <a:xfrm>
            <a:off x="838200" y="1331843"/>
            <a:ext cx="10515600" cy="4845120"/>
          </a:xfrm>
        </p:spPr>
        <p:txBody>
          <a:bodyPr>
            <a:normAutofit/>
          </a:bodyPr>
          <a:lstStyle/>
          <a:p>
            <a:r>
              <a:rPr lang="cs-CZ" dirty="0" err="1">
                <a:latin typeface="Helvetica" panose="020B0604020202020204" pitchFamily="34" charset="0"/>
                <a:cs typeface="Helvetica" panose="020B0604020202020204" pitchFamily="34" charset="0"/>
              </a:rPr>
              <a:t>aka</a:t>
            </a:r>
            <a:r>
              <a:rPr lang="cs-CZ" dirty="0">
                <a:latin typeface="Helvetica" panose="020B0604020202020204" pitchFamily="34" charset="0"/>
                <a:cs typeface="Helvetica" panose="020B0604020202020204" pitchFamily="34" charset="0"/>
              </a:rPr>
              <a:t> </a:t>
            </a:r>
            <a:r>
              <a:rPr lang="cs-CZ" dirty="0" err="1">
                <a:latin typeface="Helvetica" panose="020B0604020202020204" pitchFamily="34" charset="0"/>
                <a:cs typeface="Helvetica" panose="020B0604020202020204" pitchFamily="34" charset="0"/>
              </a:rPr>
              <a:t>Investment</a:t>
            </a:r>
            <a:r>
              <a:rPr lang="cs-CZ" dirty="0">
                <a:latin typeface="Helvetica" panose="020B0604020202020204" pitchFamily="34" charset="0"/>
                <a:cs typeface="Helvetica" panose="020B0604020202020204" pitchFamily="34" charset="0"/>
              </a:rPr>
              <a:t> game</a:t>
            </a:r>
          </a:p>
          <a:p>
            <a:pPr lvl="1"/>
            <a:r>
              <a:rPr lang="cs-CZ" i="1" dirty="0">
                <a:solidFill>
                  <a:schemeClr val="tx1">
                    <a:lumMod val="75000"/>
                    <a:lumOff val="25000"/>
                  </a:schemeClr>
                </a:solidFill>
                <a:latin typeface="Helvetica" panose="020B0604020202020204" pitchFamily="34" charset="0"/>
                <a:cs typeface="Helvetica" panose="020B0604020202020204" pitchFamily="34" charset="0"/>
              </a:rPr>
              <a:t>Hráč 1 alokuje částku Hráči 2, částka se násobí (typicky třemi) a výslednou </a:t>
            </a:r>
            <a:r>
              <a:rPr lang="cs-CZ" i="1" dirty="0" err="1">
                <a:solidFill>
                  <a:schemeClr val="tx1">
                    <a:lumMod val="75000"/>
                    <a:lumOff val="25000"/>
                  </a:schemeClr>
                </a:solidFill>
                <a:latin typeface="Helvetica" panose="020B0604020202020204" pitchFamily="34" charset="0"/>
                <a:cs typeface="Helvetica" panose="020B0604020202020204" pitchFamily="34" charset="0"/>
              </a:rPr>
              <a:t>čásku</a:t>
            </a:r>
            <a:r>
              <a:rPr lang="cs-CZ" i="1" dirty="0">
                <a:solidFill>
                  <a:schemeClr val="tx1">
                    <a:lumMod val="75000"/>
                    <a:lumOff val="25000"/>
                  </a:schemeClr>
                </a:solidFill>
                <a:latin typeface="Helvetica" panose="020B0604020202020204" pitchFamily="34" charset="0"/>
                <a:cs typeface="Helvetica" panose="020B0604020202020204" pitchFamily="34" charset="0"/>
              </a:rPr>
              <a:t> získává Hráč 2, který může libovolnou částku poslat zpět. </a:t>
            </a:r>
          </a:p>
          <a:p>
            <a:r>
              <a:rPr lang="cs-CZ" dirty="0">
                <a:latin typeface="Helvetica" panose="020B0604020202020204" pitchFamily="34" charset="0"/>
                <a:cs typeface="Helvetica" panose="020B0604020202020204" pitchFamily="34" charset="0"/>
              </a:rPr>
              <a:t>První hra: </a:t>
            </a:r>
            <a:r>
              <a:rPr lang="cs-CZ" dirty="0" err="1">
                <a:latin typeface="Helvetica" panose="020B0604020202020204" pitchFamily="34" charset="0"/>
                <a:cs typeface="Helvetica" panose="020B0604020202020204" pitchFamily="34" charset="0"/>
              </a:rPr>
              <a:t>Berg</a:t>
            </a:r>
            <a:r>
              <a:rPr lang="cs-CZ" dirty="0">
                <a:latin typeface="Helvetica" panose="020B0604020202020204" pitchFamily="34" charset="0"/>
                <a:cs typeface="Helvetica" panose="020B0604020202020204" pitchFamily="34" charset="0"/>
              </a:rPr>
              <a:t>, </a:t>
            </a:r>
            <a:r>
              <a:rPr lang="cs-CZ" dirty="0" err="1">
                <a:latin typeface="Helvetica" panose="020B0604020202020204" pitchFamily="34" charset="0"/>
                <a:cs typeface="Helvetica" panose="020B0604020202020204" pitchFamily="34" charset="0"/>
              </a:rPr>
              <a:t>Dickhaut</a:t>
            </a:r>
            <a:r>
              <a:rPr lang="cs-CZ" dirty="0">
                <a:latin typeface="Helvetica" panose="020B0604020202020204" pitchFamily="34" charset="0"/>
                <a:cs typeface="Helvetica" panose="020B0604020202020204" pitchFamily="34" charset="0"/>
              </a:rPr>
              <a:t> a </a:t>
            </a:r>
            <a:r>
              <a:rPr lang="cs-CZ" dirty="0" err="1">
                <a:latin typeface="Helvetica" panose="020B0604020202020204" pitchFamily="34" charset="0"/>
                <a:cs typeface="Helvetica" panose="020B0604020202020204" pitchFamily="34" charset="0"/>
              </a:rPr>
              <a:t>McCabe</a:t>
            </a:r>
            <a:r>
              <a:rPr lang="cs-CZ" dirty="0">
                <a:latin typeface="Helvetica" panose="020B0604020202020204" pitchFamily="34" charset="0"/>
                <a:cs typeface="Helvetica" panose="020B0604020202020204" pitchFamily="34" charset="0"/>
              </a:rPr>
              <a:t> 1995</a:t>
            </a:r>
          </a:p>
          <a:p>
            <a:pPr lvl="1"/>
            <a:r>
              <a:rPr lang="cs-CZ" dirty="0" err="1">
                <a:latin typeface="Helvetica" panose="020B0604020202020204" pitchFamily="34" charset="0"/>
                <a:cs typeface="Helvetica" panose="020B0604020202020204" pitchFamily="34" charset="0"/>
              </a:rPr>
              <a:t>First</a:t>
            </a:r>
            <a:r>
              <a:rPr lang="cs-CZ" dirty="0">
                <a:latin typeface="Helvetica" panose="020B0604020202020204" pitchFamily="34" charset="0"/>
                <a:cs typeface="Helvetica" panose="020B0604020202020204" pitchFamily="34" charset="0"/>
              </a:rPr>
              <a:t> </a:t>
            </a:r>
            <a:r>
              <a:rPr lang="cs-CZ" dirty="0" err="1">
                <a:latin typeface="Helvetica" panose="020B0604020202020204" pitchFamily="34" charset="0"/>
                <a:cs typeface="Helvetica" panose="020B0604020202020204" pitchFamily="34" charset="0"/>
              </a:rPr>
              <a:t>movers</a:t>
            </a:r>
            <a:r>
              <a:rPr lang="cs-CZ" dirty="0">
                <a:latin typeface="Helvetica" panose="020B0604020202020204" pitchFamily="34" charset="0"/>
                <a:cs typeface="Helvetica" panose="020B0604020202020204" pitchFamily="34" charset="0"/>
              </a:rPr>
              <a:t> průměrně poslali: 5,16 USD</a:t>
            </a:r>
          </a:p>
          <a:p>
            <a:pPr lvl="1"/>
            <a:r>
              <a:rPr lang="cs-CZ" dirty="0">
                <a:latin typeface="Helvetica" panose="020B0604020202020204" pitchFamily="34" charset="0"/>
                <a:cs typeface="Helvetica" panose="020B0604020202020204" pitchFamily="34" charset="0"/>
              </a:rPr>
              <a:t>Second </a:t>
            </a:r>
            <a:r>
              <a:rPr lang="cs-CZ" dirty="0" err="1">
                <a:latin typeface="Helvetica" panose="020B0604020202020204" pitchFamily="34" charset="0"/>
                <a:cs typeface="Helvetica" panose="020B0604020202020204" pitchFamily="34" charset="0"/>
              </a:rPr>
              <a:t>movers</a:t>
            </a:r>
            <a:r>
              <a:rPr lang="cs-CZ" dirty="0">
                <a:latin typeface="Helvetica" panose="020B0604020202020204" pitchFamily="34" charset="0"/>
                <a:cs typeface="Helvetica" panose="020B0604020202020204" pitchFamily="34" charset="0"/>
              </a:rPr>
              <a:t> průměrně poslali: 4.66 USD</a:t>
            </a:r>
          </a:p>
          <a:p>
            <a:r>
              <a:rPr lang="cs-CZ" dirty="0" err="1">
                <a:latin typeface="Helvetica" panose="020B0604020202020204" pitchFamily="34" charset="0"/>
                <a:cs typeface="Helvetica" panose="020B0604020202020204" pitchFamily="34" charset="0"/>
              </a:rPr>
              <a:t>Social</a:t>
            </a:r>
            <a:r>
              <a:rPr lang="cs-CZ" dirty="0">
                <a:latin typeface="Helvetica" panose="020B0604020202020204" pitchFamily="34" charset="0"/>
                <a:cs typeface="Helvetica" panose="020B0604020202020204" pitchFamily="34" charset="0"/>
              </a:rPr>
              <a:t> </a:t>
            </a:r>
            <a:r>
              <a:rPr lang="cs-CZ" dirty="0" err="1">
                <a:latin typeface="Helvetica" panose="020B0604020202020204" pitchFamily="34" charset="0"/>
                <a:cs typeface="Helvetica" panose="020B0604020202020204" pitchFamily="34" charset="0"/>
              </a:rPr>
              <a:t>history</a:t>
            </a:r>
            <a:r>
              <a:rPr lang="cs-CZ" dirty="0">
                <a:latin typeface="Helvetica" panose="020B0604020202020204" pitchFamily="34" charset="0"/>
                <a:cs typeface="Helvetica" panose="020B0604020202020204" pitchFamily="34" charset="0"/>
              </a:rPr>
              <a:t> podmínka</a:t>
            </a:r>
          </a:p>
          <a:p>
            <a:pPr lvl="1"/>
            <a:r>
              <a:rPr lang="cs-CZ" dirty="0">
                <a:latin typeface="Helvetica" panose="020B0604020202020204" pitchFamily="34" charset="0"/>
                <a:cs typeface="Helvetica" panose="020B0604020202020204" pitchFamily="34" charset="0"/>
              </a:rPr>
              <a:t>Pozitivní efekt na míru reciprocity</a:t>
            </a:r>
          </a:p>
          <a:p>
            <a:pPr lvl="1"/>
            <a:r>
              <a:rPr lang="cs-CZ" dirty="0" err="1">
                <a:latin typeface="Helvetica" panose="020B0604020202020204" pitchFamily="34" charset="0"/>
                <a:cs typeface="Helvetica" panose="020B0604020202020204" pitchFamily="34" charset="0"/>
              </a:rPr>
              <a:t>First</a:t>
            </a:r>
            <a:r>
              <a:rPr lang="cs-CZ" dirty="0">
                <a:latin typeface="Helvetica" panose="020B0604020202020204" pitchFamily="34" charset="0"/>
                <a:cs typeface="Helvetica" panose="020B0604020202020204" pitchFamily="34" charset="0"/>
              </a:rPr>
              <a:t> </a:t>
            </a:r>
            <a:r>
              <a:rPr lang="cs-CZ" dirty="0" err="1">
                <a:latin typeface="Helvetica" panose="020B0604020202020204" pitchFamily="34" charset="0"/>
                <a:cs typeface="Helvetica" panose="020B0604020202020204" pitchFamily="34" charset="0"/>
              </a:rPr>
              <a:t>movers</a:t>
            </a:r>
            <a:r>
              <a:rPr lang="cs-CZ" dirty="0">
                <a:latin typeface="Helvetica" panose="020B0604020202020204" pitchFamily="34" charset="0"/>
                <a:cs typeface="Helvetica" panose="020B0604020202020204" pitchFamily="34" charset="0"/>
              </a:rPr>
              <a:t>: 5, 36 USD</a:t>
            </a:r>
          </a:p>
          <a:p>
            <a:pPr lvl="1"/>
            <a:r>
              <a:rPr lang="cs-CZ" dirty="0">
                <a:latin typeface="Helvetica" panose="020B0604020202020204" pitchFamily="34" charset="0"/>
                <a:cs typeface="Helvetica" panose="020B0604020202020204" pitchFamily="34" charset="0"/>
              </a:rPr>
              <a:t>Second </a:t>
            </a:r>
            <a:r>
              <a:rPr lang="cs-CZ" dirty="0" err="1">
                <a:latin typeface="Helvetica" panose="020B0604020202020204" pitchFamily="34" charset="0"/>
                <a:cs typeface="Helvetica" panose="020B0604020202020204" pitchFamily="34" charset="0"/>
              </a:rPr>
              <a:t>movers</a:t>
            </a:r>
            <a:r>
              <a:rPr lang="cs-CZ" dirty="0">
                <a:latin typeface="Helvetica" panose="020B0604020202020204" pitchFamily="34" charset="0"/>
                <a:cs typeface="Helvetica" panose="020B0604020202020204" pitchFamily="34" charset="0"/>
              </a:rPr>
              <a:t>: 6, 46 USD</a:t>
            </a:r>
          </a:p>
          <a:p>
            <a:endParaRPr lang="cs-CZ" dirty="0"/>
          </a:p>
        </p:txBody>
      </p:sp>
    </p:spTree>
    <p:extLst>
      <p:ext uri="{BB962C8B-B14F-4D97-AF65-F5344CB8AC3E}">
        <p14:creationId xmlns:p14="http://schemas.microsoft.com/office/powerpoint/2010/main" val="70082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Jak odlišit důvěru a reciprocitu od tzv. </a:t>
            </a:r>
            <a:r>
              <a:rPr lang="cs-CZ" i="1" dirty="0" err="1">
                <a:latin typeface="Helvetica" panose="020B0604020202020204" pitchFamily="34" charset="0"/>
                <a:cs typeface="Helvetica" panose="020B0604020202020204" pitchFamily="34" charset="0"/>
              </a:rPr>
              <a:t>other-regarding</a:t>
            </a:r>
            <a:r>
              <a:rPr lang="cs-CZ" dirty="0">
                <a:latin typeface="Helvetica" panose="020B0604020202020204" pitchFamily="34" charset="0"/>
                <a:cs typeface="Helvetica" panose="020B0604020202020204" pitchFamily="34" charset="0"/>
              </a:rPr>
              <a:t> preferencí</a:t>
            </a:r>
          </a:p>
        </p:txBody>
      </p:sp>
      <p:sp>
        <p:nvSpPr>
          <p:cNvPr id="3" name="Zástupný symbol pro obsah 2"/>
          <p:cNvSpPr>
            <a:spLocks noGrp="1"/>
          </p:cNvSpPr>
          <p:nvPr>
            <p:ph idx="1"/>
          </p:nvPr>
        </p:nvSpPr>
        <p:spPr/>
        <p:txBody>
          <a:bodyPr/>
          <a:lstStyle/>
          <a:p>
            <a:r>
              <a:rPr lang="cs-CZ" dirty="0">
                <a:latin typeface="Helvetica" panose="020B0604020202020204" pitchFamily="34" charset="0"/>
                <a:cs typeface="Helvetica" panose="020B0604020202020204" pitchFamily="34" charset="0"/>
              </a:rPr>
              <a:t>Co jsou </a:t>
            </a:r>
            <a:r>
              <a:rPr lang="cs-CZ" dirty="0" err="1">
                <a:latin typeface="Helvetica" panose="020B0604020202020204" pitchFamily="34" charset="0"/>
                <a:cs typeface="Helvetica" panose="020B0604020202020204" pitchFamily="34" charset="0"/>
              </a:rPr>
              <a:t>other</a:t>
            </a:r>
            <a:r>
              <a:rPr lang="cs-CZ" dirty="0">
                <a:latin typeface="Helvetica" panose="020B0604020202020204" pitchFamily="34" charset="0"/>
                <a:cs typeface="Helvetica" panose="020B0604020202020204" pitchFamily="34" charset="0"/>
              </a:rPr>
              <a:t> </a:t>
            </a:r>
            <a:r>
              <a:rPr lang="cs-CZ" dirty="0" err="1">
                <a:latin typeface="Helvetica" panose="020B0604020202020204" pitchFamily="34" charset="0"/>
                <a:cs typeface="Helvetica" panose="020B0604020202020204" pitchFamily="34" charset="0"/>
              </a:rPr>
              <a:t>regarding</a:t>
            </a:r>
            <a:r>
              <a:rPr lang="cs-CZ" dirty="0">
                <a:latin typeface="Helvetica" panose="020B0604020202020204" pitchFamily="34" charset="0"/>
                <a:cs typeface="Helvetica" panose="020B0604020202020204" pitchFamily="34" charset="0"/>
              </a:rPr>
              <a:t> preference? Opakování z minula</a:t>
            </a:r>
          </a:p>
          <a:p>
            <a:r>
              <a:rPr lang="cs-CZ" dirty="0">
                <a:latin typeface="Helvetica" panose="020B0604020202020204" pitchFamily="34" charset="0"/>
                <a:cs typeface="Helvetica" panose="020B0604020202020204" pitchFamily="34" charset="0"/>
              </a:rPr>
              <a:t>James </a:t>
            </a:r>
            <a:r>
              <a:rPr lang="cs-CZ" dirty="0" err="1">
                <a:latin typeface="Helvetica" panose="020B0604020202020204" pitchFamily="34" charset="0"/>
                <a:cs typeface="Helvetica" panose="020B0604020202020204" pitchFamily="34" charset="0"/>
              </a:rPr>
              <a:t>Cox</a:t>
            </a:r>
            <a:r>
              <a:rPr lang="cs-CZ" dirty="0">
                <a:latin typeface="Helvetica" panose="020B0604020202020204" pitchFamily="34" charset="0"/>
                <a:cs typeface="Helvetica" panose="020B0604020202020204" pitchFamily="34" charset="0"/>
              </a:rPr>
              <a:t> 2001 to řeší experimentem</a:t>
            </a:r>
          </a:p>
          <a:p>
            <a:pPr lvl="1"/>
            <a:r>
              <a:rPr lang="cs-CZ" dirty="0">
                <a:latin typeface="Helvetica" panose="020B0604020202020204" pitchFamily="34" charset="0"/>
                <a:cs typeface="Helvetica" panose="020B0604020202020204" pitchFamily="34" charset="0"/>
              </a:rPr>
              <a:t>Klasická trust game (podmínka A)</a:t>
            </a:r>
          </a:p>
          <a:p>
            <a:pPr lvl="1"/>
            <a:r>
              <a:rPr lang="cs-CZ" dirty="0">
                <a:latin typeface="Helvetica" panose="020B0604020202020204" pitchFamily="34" charset="0"/>
                <a:cs typeface="Helvetica" panose="020B0604020202020204" pitchFamily="34" charset="0"/>
              </a:rPr>
              <a:t>Klasická </a:t>
            </a:r>
            <a:r>
              <a:rPr lang="cs-CZ" dirty="0" err="1">
                <a:latin typeface="Helvetica" panose="020B0604020202020204" pitchFamily="34" charset="0"/>
                <a:cs typeface="Helvetica" panose="020B0604020202020204" pitchFamily="34" charset="0"/>
              </a:rPr>
              <a:t>dictator</a:t>
            </a:r>
            <a:r>
              <a:rPr lang="cs-CZ" dirty="0">
                <a:latin typeface="Helvetica" panose="020B0604020202020204" pitchFamily="34" charset="0"/>
                <a:cs typeface="Helvetica" panose="020B0604020202020204" pitchFamily="34" charset="0"/>
              </a:rPr>
              <a:t> game (podmínka B)</a:t>
            </a:r>
          </a:p>
          <a:p>
            <a:pPr lvl="1"/>
            <a:r>
              <a:rPr lang="cs-CZ" dirty="0">
                <a:latin typeface="Helvetica" panose="020B0604020202020204" pitchFamily="34" charset="0"/>
                <a:cs typeface="Helvetica" panose="020B0604020202020204" pitchFamily="34" charset="0"/>
              </a:rPr>
              <a:t>Upravená trust game, hráč 2 dostane to, co dostali hráči 2 v podmínce A plus 1, hráč 1 nezačíná (podmínka C)</a:t>
            </a:r>
          </a:p>
          <a:p>
            <a:pPr lvl="1"/>
            <a:r>
              <a:rPr lang="cs-CZ" dirty="0">
                <a:latin typeface="Helvetica" panose="020B0604020202020204" pitchFamily="34" charset="0"/>
                <a:cs typeface="Helvetica" panose="020B0604020202020204" pitchFamily="34" charset="0"/>
              </a:rPr>
              <a:t>Co je důvěra a co altruismus u hráče 1? Srovnání A a B</a:t>
            </a:r>
          </a:p>
          <a:p>
            <a:pPr lvl="1"/>
            <a:r>
              <a:rPr lang="cs-CZ" dirty="0">
                <a:latin typeface="Helvetica" panose="020B0604020202020204" pitchFamily="34" charset="0"/>
                <a:cs typeface="Helvetica" panose="020B0604020202020204" pitchFamily="34" charset="0"/>
              </a:rPr>
              <a:t>Co je reciprocita a co altruismus u hráče 2? Srovnání A a C</a:t>
            </a:r>
          </a:p>
          <a:p>
            <a:pPr lvl="1"/>
            <a:endParaRPr lang="cs-CZ" dirty="0"/>
          </a:p>
        </p:txBody>
      </p:sp>
    </p:spTree>
    <p:extLst>
      <p:ext uri="{BB962C8B-B14F-4D97-AF65-F5344CB8AC3E}">
        <p14:creationId xmlns:p14="http://schemas.microsoft.com/office/powerpoint/2010/main" val="1761541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Cox</a:t>
            </a:r>
            <a:r>
              <a:rPr lang="cs-CZ" dirty="0"/>
              <a:t> 2011</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9549" y="1447800"/>
            <a:ext cx="7900636" cy="4983163"/>
          </a:xfrm>
        </p:spPr>
      </p:pic>
    </p:spTree>
    <p:extLst>
      <p:ext uri="{BB962C8B-B14F-4D97-AF65-F5344CB8AC3E}">
        <p14:creationId xmlns:p14="http://schemas.microsoft.com/office/powerpoint/2010/main" val="1296654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latin typeface="Helvetica" panose="020B0604020202020204" pitchFamily="34" charset="0"/>
                <a:cs typeface="Helvetica" panose="020B0604020202020204" pitchFamily="34" charset="0"/>
              </a:rPr>
              <a:t>Cox</a:t>
            </a:r>
            <a:r>
              <a:rPr lang="cs-CZ" dirty="0">
                <a:latin typeface="Helvetica" panose="020B0604020202020204" pitchFamily="34" charset="0"/>
                <a:cs typeface="Helvetica" panose="020B0604020202020204" pitchFamily="34" charset="0"/>
              </a:rPr>
              <a:t> 2011</a:t>
            </a:r>
          </a:p>
        </p:txBody>
      </p:sp>
      <p:sp>
        <p:nvSpPr>
          <p:cNvPr id="3" name="Zástupný symbol pro obsah 2"/>
          <p:cNvSpPr>
            <a:spLocks noGrp="1"/>
          </p:cNvSpPr>
          <p:nvPr>
            <p:ph idx="1"/>
          </p:nvPr>
        </p:nvSpPr>
        <p:spPr/>
        <p:txBody>
          <a:bodyPr/>
          <a:lstStyle/>
          <a:p>
            <a:r>
              <a:rPr lang="cs-CZ" dirty="0">
                <a:latin typeface="Helvetica" panose="020B0604020202020204" pitchFamily="34" charset="0"/>
                <a:cs typeface="Helvetica" panose="020B0604020202020204" pitchFamily="34" charset="0"/>
              </a:rPr>
              <a:t>Průměrná výše poslaná hráči 2</a:t>
            </a:r>
          </a:p>
          <a:p>
            <a:pPr lvl="1"/>
            <a:r>
              <a:rPr lang="cs-CZ" dirty="0">
                <a:latin typeface="Helvetica" panose="020B0604020202020204" pitchFamily="34" charset="0"/>
                <a:cs typeface="Helvetica" panose="020B0604020202020204" pitchFamily="34" charset="0"/>
              </a:rPr>
              <a:t>A = 5, 97  USD</a:t>
            </a:r>
          </a:p>
          <a:p>
            <a:pPr lvl="1"/>
            <a:r>
              <a:rPr lang="cs-CZ" dirty="0">
                <a:latin typeface="Helvetica" panose="020B0604020202020204" pitchFamily="34" charset="0"/>
                <a:cs typeface="Helvetica" panose="020B0604020202020204" pitchFamily="34" charset="0"/>
              </a:rPr>
              <a:t>B = 3, 63 USD</a:t>
            </a:r>
          </a:p>
          <a:p>
            <a:r>
              <a:rPr lang="cs-CZ" dirty="0">
                <a:latin typeface="Helvetica" panose="020B0604020202020204" pitchFamily="34" charset="0"/>
                <a:cs typeface="Helvetica" panose="020B0604020202020204" pitchFamily="34" charset="0"/>
              </a:rPr>
              <a:t>Průměrná výše vrácená hráčem 2</a:t>
            </a:r>
          </a:p>
          <a:p>
            <a:pPr lvl="1"/>
            <a:r>
              <a:rPr lang="cs-CZ" dirty="0">
                <a:latin typeface="Helvetica" panose="020B0604020202020204" pitchFamily="34" charset="0"/>
                <a:cs typeface="Helvetica" panose="020B0604020202020204" pitchFamily="34" charset="0"/>
              </a:rPr>
              <a:t>A = 4, 94 USD</a:t>
            </a:r>
          </a:p>
          <a:p>
            <a:pPr lvl="1"/>
            <a:r>
              <a:rPr lang="cs-CZ" dirty="0">
                <a:latin typeface="Helvetica" panose="020B0604020202020204" pitchFamily="34" charset="0"/>
                <a:cs typeface="Helvetica" panose="020B0604020202020204" pitchFamily="34" charset="0"/>
              </a:rPr>
              <a:t>C = 2, 06 USD</a:t>
            </a:r>
          </a:p>
        </p:txBody>
      </p:sp>
    </p:spTree>
    <p:extLst>
      <p:ext uri="{BB962C8B-B14F-4D97-AF65-F5344CB8AC3E}">
        <p14:creationId xmlns:p14="http://schemas.microsoft.com/office/powerpoint/2010/main" val="7112243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Reciprocita: silná nebo slabá?</a:t>
            </a:r>
          </a:p>
        </p:txBody>
      </p:sp>
      <p:sp>
        <p:nvSpPr>
          <p:cNvPr id="3" name="Zástupný symbol pro obsah 2"/>
          <p:cNvSpPr>
            <a:spLocks noGrp="1"/>
          </p:cNvSpPr>
          <p:nvPr>
            <p:ph idx="1"/>
          </p:nvPr>
        </p:nvSpPr>
        <p:spPr/>
        <p:txBody>
          <a:bodyPr/>
          <a:lstStyle/>
          <a:p>
            <a:r>
              <a:rPr lang="cs-CZ" dirty="0">
                <a:latin typeface="Helvetica" panose="020B0604020202020204" pitchFamily="34" charset="0"/>
                <a:cs typeface="Helvetica" panose="020B0604020202020204" pitchFamily="34" charset="0"/>
              </a:rPr>
              <a:t>Reciprocita slabá: reciproční strategie jsou výhodné pro aktéry</a:t>
            </a:r>
          </a:p>
          <a:p>
            <a:r>
              <a:rPr lang="cs-CZ" dirty="0">
                <a:latin typeface="Helvetica" panose="020B0604020202020204" pitchFamily="34" charset="0"/>
                <a:cs typeface="Helvetica" panose="020B0604020202020204" pitchFamily="34" charset="0"/>
              </a:rPr>
              <a:t>Reciprocita silná: aktéři volí sub-optimální strategie, nesledují vlastní zájem. Pracují s ní evoluční biologové</a:t>
            </a:r>
          </a:p>
          <a:p>
            <a:endParaRPr lang="cs-CZ" dirty="0"/>
          </a:p>
        </p:txBody>
      </p:sp>
    </p:spTree>
    <p:extLst>
      <p:ext uri="{BB962C8B-B14F-4D97-AF65-F5344CB8AC3E}">
        <p14:creationId xmlns:p14="http://schemas.microsoft.com/office/powerpoint/2010/main" val="13393093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Jak je silná reciprocita neoptimální?</a:t>
            </a:r>
          </a:p>
        </p:txBody>
      </p:sp>
      <p:sp>
        <p:nvSpPr>
          <p:cNvPr id="3" name="Zástupný symbol pro obsah 2"/>
          <p:cNvSpPr>
            <a:spLocks noGrp="1"/>
          </p:cNvSpPr>
          <p:nvPr>
            <p:ph idx="1"/>
          </p:nvPr>
        </p:nvSpPr>
        <p:spPr/>
        <p:txBody>
          <a:bodyPr/>
          <a:lstStyle/>
          <a:p>
            <a:r>
              <a:rPr lang="cs-CZ" dirty="0">
                <a:latin typeface="Helvetica" panose="020B0604020202020204" pitchFamily="34" charset="0"/>
                <a:cs typeface="Helvetica" panose="020B0604020202020204" pitchFamily="34" charset="0"/>
              </a:rPr>
              <a:t>1) lidé se silnou reciprocitou hrají kooperačně s ostatním, co kooperují bez ohledu na výhodnost (pozitivní reciprocita)</a:t>
            </a:r>
          </a:p>
          <a:p>
            <a:r>
              <a:rPr lang="cs-CZ" dirty="0">
                <a:latin typeface="Helvetica" panose="020B0604020202020204" pitchFamily="34" charset="0"/>
                <a:cs typeface="Helvetica" panose="020B0604020202020204" pitchFamily="34" charset="0"/>
              </a:rPr>
              <a:t>2)ochota trestat, i když to není výhodné (negativní reciprocita)</a:t>
            </a:r>
          </a:p>
          <a:p>
            <a:endParaRPr lang="cs-CZ" dirty="0">
              <a:latin typeface="Helvetica" panose="020B0604020202020204" pitchFamily="34" charset="0"/>
              <a:cs typeface="Helvetica" panose="020B0604020202020204" pitchFamily="34" charset="0"/>
            </a:endParaRPr>
          </a:p>
          <a:p>
            <a:r>
              <a:rPr lang="cs-CZ" dirty="0">
                <a:latin typeface="Helvetica" panose="020B0604020202020204" pitchFamily="34" charset="0"/>
                <a:cs typeface="Helvetica" panose="020B0604020202020204" pitchFamily="34" charset="0"/>
              </a:rPr>
              <a:t>Obě dimenze nutné k udržení kooperace</a:t>
            </a:r>
          </a:p>
          <a:p>
            <a:r>
              <a:rPr lang="cs-CZ" dirty="0">
                <a:latin typeface="Helvetica" panose="020B0604020202020204" pitchFamily="34" charset="0"/>
                <a:cs typeface="Helvetica" panose="020B0604020202020204" pitchFamily="34" charset="0"/>
              </a:rPr>
              <a:t>I malá část free-</a:t>
            </a:r>
            <a:r>
              <a:rPr lang="cs-CZ" dirty="0" err="1">
                <a:latin typeface="Helvetica" panose="020B0604020202020204" pitchFamily="34" charset="0"/>
                <a:cs typeface="Helvetica" panose="020B0604020202020204" pitchFamily="34" charset="0"/>
              </a:rPr>
              <a:t>riderů</a:t>
            </a:r>
            <a:r>
              <a:rPr lang="cs-CZ" dirty="0">
                <a:latin typeface="Helvetica" panose="020B0604020202020204" pitchFamily="34" charset="0"/>
                <a:cs typeface="Helvetica" panose="020B0604020202020204" pitchFamily="34" charset="0"/>
              </a:rPr>
              <a:t> může snížit celkovou úroveň kooperace</a:t>
            </a:r>
          </a:p>
          <a:p>
            <a:endParaRPr lang="cs-CZ" dirty="0"/>
          </a:p>
          <a:p>
            <a:endParaRPr lang="cs-CZ" dirty="0"/>
          </a:p>
        </p:txBody>
      </p:sp>
    </p:spTree>
    <p:extLst>
      <p:ext uri="{BB962C8B-B14F-4D97-AF65-F5344CB8AC3E}">
        <p14:creationId xmlns:p14="http://schemas.microsoft.com/office/powerpoint/2010/main" val="7516264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Slabá </a:t>
            </a:r>
            <a:r>
              <a:rPr lang="cs-CZ" dirty="0" err="1">
                <a:latin typeface="Helvetica" panose="020B0604020202020204" pitchFamily="34" charset="0"/>
                <a:cs typeface="Helvetica" panose="020B0604020202020204" pitchFamily="34" charset="0"/>
              </a:rPr>
              <a:t>recipocita</a:t>
            </a:r>
            <a:endParaRPr lang="cs-CZ" dirty="0">
              <a:latin typeface="Helvetica" panose="020B0604020202020204" pitchFamily="34" charset="0"/>
              <a:cs typeface="Helvetica" panose="020B0604020202020204" pitchFamily="34" charset="0"/>
            </a:endParaRPr>
          </a:p>
        </p:txBody>
      </p:sp>
      <p:sp>
        <p:nvSpPr>
          <p:cNvPr id="3" name="Zástupný symbol pro obsah 2"/>
          <p:cNvSpPr>
            <a:spLocks noGrp="1"/>
          </p:cNvSpPr>
          <p:nvPr>
            <p:ph idx="1"/>
          </p:nvPr>
        </p:nvSpPr>
        <p:spPr/>
        <p:txBody>
          <a:bodyPr>
            <a:normAutofit lnSpcReduction="10000"/>
          </a:bodyPr>
          <a:lstStyle/>
          <a:p>
            <a:r>
              <a:rPr lang="cs-CZ" dirty="0">
                <a:latin typeface="Helvetica" panose="020B0604020202020204" pitchFamily="34" charset="0"/>
                <a:cs typeface="Helvetica" panose="020B0604020202020204" pitchFamily="34" charset="0"/>
              </a:rPr>
              <a:t>Např. </a:t>
            </a:r>
            <a:r>
              <a:rPr lang="cs-CZ" dirty="0" err="1">
                <a:latin typeface="Helvetica" panose="020B0604020202020204" pitchFamily="34" charset="0"/>
                <a:cs typeface="Helvetica" panose="020B0604020202020204" pitchFamily="34" charset="0"/>
              </a:rPr>
              <a:t>Axelrod</a:t>
            </a:r>
            <a:r>
              <a:rPr lang="cs-CZ" dirty="0">
                <a:latin typeface="Helvetica" panose="020B0604020202020204" pitchFamily="34" charset="0"/>
                <a:cs typeface="Helvetica" panose="020B0604020202020204" pitchFamily="34" charset="0"/>
              </a:rPr>
              <a:t> ukazuje, že reciprocita je výhodná</a:t>
            </a:r>
          </a:p>
          <a:p>
            <a:r>
              <a:rPr lang="cs-CZ" dirty="0" err="1">
                <a:latin typeface="Helvetica" panose="020B0604020202020204" pitchFamily="34" charset="0"/>
                <a:cs typeface="Helvetica" panose="020B0604020202020204" pitchFamily="34" charset="0"/>
              </a:rPr>
              <a:t>Tit-for-tat</a:t>
            </a:r>
            <a:endParaRPr lang="cs-CZ" dirty="0">
              <a:latin typeface="Helvetica" panose="020B0604020202020204" pitchFamily="34" charset="0"/>
              <a:cs typeface="Helvetica" panose="020B0604020202020204" pitchFamily="34" charset="0"/>
            </a:endParaRPr>
          </a:p>
          <a:p>
            <a:r>
              <a:rPr lang="cs-CZ" dirty="0">
                <a:latin typeface="Helvetica" panose="020B0604020202020204" pitchFamily="34" charset="0"/>
                <a:cs typeface="Helvetica" panose="020B0604020202020204" pitchFamily="34" charset="0"/>
              </a:rPr>
              <a:t>Reciprocita je tedy </a:t>
            </a:r>
            <a:r>
              <a:rPr lang="cs-CZ" dirty="0" err="1">
                <a:latin typeface="Helvetica" panose="020B0604020202020204" pitchFamily="34" charset="0"/>
                <a:cs typeface="Helvetica" panose="020B0604020202020204" pitchFamily="34" charset="0"/>
              </a:rPr>
              <a:t>self-serving</a:t>
            </a:r>
            <a:r>
              <a:rPr lang="cs-CZ" dirty="0">
                <a:latin typeface="Helvetica" panose="020B0604020202020204" pitchFamily="34" charset="0"/>
                <a:cs typeface="Helvetica" panose="020B0604020202020204" pitchFamily="34" charset="0"/>
              </a:rPr>
              <a:t>??</a:t>
            </a:r>
          </a:p>
          <a:p>
            <a:r>
              <a:rPr lang="cs-CZ" dirty="0">
                <a:latin typeface="Helvetica" panose="020B0604020202020204" pitchFamily="34" charset="0"/>
                <a:cs typeface="Helvetica" panose="020B0604020202020204" pitchFamily="34" charset="0"/>
              </a:rPr>
              <a:t>Jde o nepřímou maximalizaci užitku?</a:t>
            </a:r>
          </a:p>
          <a:p>
            <a:r>
              <a:rPr lang="cs-CZ" dirty="0">
                <a:latin typeface="Helvetica" panose="020B0604020202020204" pitchFamily="34" charset="0"/>
                <a:cs typeface="Helvetica" panose="020B0604020202020204" pitchFamily="34" charset="0"/>
              </a:rPr>
              <a:t>FOLK TEORÉM: V případě, kdy je kooperace výhodná (například v PD) se hráči snaží dojít ke kooperaci, pokud někdo nekooperuje = </a:t>
            </a:r>
            <a:r>
              <a:rPr lang="cs-CZ" dirty="0" err="1">
                <a:latin typeface="Helvetica" panose="020B0604020202020204" pitchFamily="34" charset="0"/>
                <a:cs typeface="Helvetica" panose="020B0604020202020204" pitchFamily="34" charset="0"/>
              </a:rPr>
              <a:t>trigger</a:t>
            </a:r>
            <a:r>
              <a:rPr lang="cs-CZ" dirty="0">
                <a:latin typeface="Helvetica" panose="020B0604020202020204" pitchFamily="34" charset="0"/>
                <a:cs typeface="Helvetica" panose="020B0604020202020204" pitchFamily="34" charset="0"/>
              </a:rPr>
              <a:t> </a:t>
            </a:r>
            <a:r>
              <a:rPr lang="cs-CZ" dirty="0" err="1">
                <a:latin typeface="Helvetica" panose="020B0604020202020204" pitchFamily="34" charset="0"/>
                <a:cs typeface="Helvetica" panose="020B0604020202020204" pitchFamily="34" charset="0"/>
              </a:rPr>
              <a:t>strategy</a:t>
            </a:r>
            <a:r>
              <a:rPr lang="cs-CZ" dirty="0">
                <a:latin typeface="Helvetica" panose="020B0604020202020204" pitchFamily="34" charset="0"/>
                <a:cs typeface="Helvetica" panose="020B0604020202020204" pitchFamily="34" charset="0"/>
              </a:rPr>
              <a:t> </a:t>
            </a:r>
            <a:r>
              <a:rPr lang="mr-IN" dirty="0">
                <a:latin typeface="Helvetica" panose="020B0604020202020204" pitchFamily="34" charset="0"/>
              </a:rPr>
              <a:t>–</a:t>
            </a:r>
            <a:r>
              <a:rPr lang="cs-CZ" dirty="0">
                <a:latin typeface="Helvetica" panose="020B0604020202020204" pitchFamily="34" charset="0"/>
                <a:cs typeface="Helvetica" panose="020B0604020202020204" pitchFamily="34" charset="0"/>
              </a:rPr>
              <a:t> protihráč stáhne svoji kooperaci (trest)</a:t>
            </a:r>
          </a:p>
          <a:p>
            <a:r>
              <a:rPr lang="cs-CZ" dirty="0">
                <a:latin typeface="Helvetica" panose="020B0604020202020204" pitchFamily="34" charset="0"/>
                <a:cs typeface="Helvetica" panose="020B0604020202020204" pitchFamily="34" charset="0"/>
              </a:rPr>
              <a:t>V nekonečné hře je kooperaci udržitelná pomocí </a:t>
            </a:r>
            <a:r>
              <a:rPr lang="cs-CZ" dirty="0" err="1">
                <a:latin typeface="Helvetica" panose="020B0604020202020204" pitchFamily="34" charset="0"/>
                <a:cs typeface="Helvetica" panose="020B0604020202020204" pitchFamily="34" charset="0"/>
              </a:rPr>
              <a:t>trigger</a:t>
            </a:r>
            <a:r>
              <a:rPr lang="cs-CZ" dirty="0">
                <a:latin typeface="Helvetica" panose="020B0604020202020204" pitchFamily="34" charset="0"/>
                <a:cs typeface="Helvetica" panose="020B0604020202020204" pitchFamily="34" charset="0"/>
              </a:rPr>
              <a:t> </a:t>
            </a:r>
            <a:r>
              <a:rPr lang="cs-CZ" dirty="0" err="1">
                <a:latin typeface="Helvetica" panose="020B0604020202020204" pitchFamily="34" charset="0"/>
                <a:cs typeface="Helvetica" panose="020B0604020202020204" pitchFamily="34" charset="0"/>
              </a:rPr>
              <a:t>startegery</a:t>
            </a:r>
            <a:endParaRPr lang="cs-CZ"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275356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Silná reciprocita: Nákladný trest (</a:t>
            </a:r>
            <a:r>
              <a:rPr lang="cs-CZ" dirty="0" err="1">
                <a:latin typeface="Helvetica" panose="020B0604020202020204" pitchFamily="34" charset="0"/>
                <a:cs typeface="Helvetica" panose="020B0604020202020204" pitchFamily="34" charset="0"/>
              </a:rPr>
              <a:t>costly</a:t>
            </a:r>
            <a:r>
              <a:rPr lang="cs-CZ" dirty="0">
                <a:latin typeface="Helvetica" panose="020B0604020202020204" pitchFamily="34" charset="0"/>
                <a:cs typeface="Helvetica" panose="020B0604020202020204" pitchFamily="34" charset="0"/>
              </a:rPr>
              <a:t> </a:t>
            </a:r>
            <a:r>
              <a:rPr lang="cs-CZ" dirty="0" err="1">
                <a:latin typeface="Helvetica" panose="020B0604020202020204" pitchFamily="34" charset="0"/>
                <a:cs typeface="Helvetica" panose="020B0604020202020204" pitchFamily="34" charset="0"/>
              </a:rPr>
              <a:t>punishment</a:t>
            </a:r>
            <a:r>
              <a:rPr lang="cs-CZ" dirty="0">
                <a:latin typeface="Helvetica" panose="020B0604020202020204" pitchFamily="34" charset="0"/>
                <a:cs typeface="Helvetica" panose="020B0604020202020204" pitchFamily="34" charset="0"/>
              </a:rPr>
              <a:t>)</a:t>
            </a:r>
          </a:p>
        </p:txBody>
      </p:sp>
      <p:sp>
        <p:nvSpPr>
          <p:cNvPr id="3" name="Zástupný symbol pro obsah 2"/>
          <p:cNvSpPr>
            <a:spLocks noGrp="1"/>
          </p:cNvSpPr>
          <p:nvPr>
            <p:ph idx="1"/>
          </p:nvPr>
        </p:nvSpPr>
        <p:spPr/>
        <p:txBody>
          <a:bodyPr>
            <a:normAutofit lnSpcReduction="10000"/>
          </a:bodyPr>
          <a:lstStyle/>
          <a:p>
            <a:r>
              <a:rPr lang="cs-CZ" dirty="0" err="1">
                <a:latin typeface="Helvetica" panose="020B0604020202020204" pitchFamily="34" charset="0"/>
                <a:cs typeface="Helvetica" panose="020B0604020202020204" pitchFamily="34" charset="0"/>
              </a:rPr>
              <a:t>Neurovědní</a:t>
            </a:r>
            <a:r>
              <a:rPr lang="cs-CZ" dirty="0">
                <a:latin typeface="Helvetica" panose="020B0604020202020204" pitchFamily="34" charset="0"/>
                <a:cs typeface="Helvetica" panose="020B0604020202020204" pitchFamily="34" charset="0"/>
              </a:rPr>
              <a:t> výzkum:</a:t>
            </a:r>
          </a:p>
          <a:p>
            <a:r>
              <a:rPr lang="cs-CZ" dirty="0">
                <a:latin typeface="Helvetica" panose="020B0604020202020204" pitchFamily="34" charset="0"/>
                <a:cs typeface="Helvetica" panose="020B0604020202020204" pitchFamily="34" charset="0"/>
              </a:rPr>
              <a:t>Souvisí s více motivacemi</a:t>
            </a:r>
          </a:p>
          <a:p>
            <a:r>
              <a:rPr lang="cs-CZ" dirty="0">
                <a:latin typeface="Helvetica" panose="020B0604020202020204" pitchFamily="34" charset="0"/>
                <a:cs typeface="Helvetica" panose="020B0604020202020204" pitchFamily="34" charset="0"/>
              </a:rPr>
              <a:t>Negativní reakce na sociální nespravedlnost (</a:t>
            </a:r>
            <a:r>
              <a:rPr lang="cs-CZ" dirty="0" err="1">
                <a:latin typeface="Helvetica" panose="020B0604020202020204" pitchFamily="34" charset="0"/>
                <a:cs typeface="Helvetica" panose="020B0604020202020204" pitchFamily="34" charset="0"/>
              </a:rPr>
              <a:t>Sanfeyet</a:t>
            </a:r>
            <a:r>
              <a:rPr lang="cs-CZ" dirty="0">
                <a:latin typeface="Helvetica" panose="020B0604020202020204" pitchFamily="34" charset="0"/>
                <a:cs typeface="Helvetica" panose="020B0604020202020204" pitchFamily="34" charset="0"/>
              </a:rPr>
              <a:t> et al. 2003)</a:t>
            </a:r>
          </a:p>
          <a:p>
            <a:r>
              <a:rPr lang="cs-CZ" dirty="0">
                <a:latin typeface="Helvetica" panose="020B0604020202020204" pitchFamily="34" charset="0"/>
                <a:cs typeface="Helvetica" panose="020B0604020202020204" pitchFamily="34" charset="0"/>
              </a:rPr>
              <a:t>Radost z trestání sociálních deviantů (de </a:t>
            </a:r>
            <a:r>
              <a:rPr lang="cs-CZ" dirty="0" err="1">
                <a:latin typeface="Helvetica" panose="020B0604020202020204" pitchFamily="34" charset="0"/>
                <a:cs typeface="Helvetica" panose="020B0604020202020204" pitchFamily="34" charset="0"/>
              </a:rPr>
              <a:t>Quervain</a:t>
            </a:r>
            <a:r>
              <a:rPr lang="cs-CZ" dirty="0">
                <a:latin typeface="Helvetica" panose="020B0604020202020204" pitchFamily="34" charset="0"/>
                <a:cs typeface="Helvetica" panose="020B0604020202020204" pitchFamily="34" charset="0"/>
              </a:rPr>
              <a:t> 2004)</a:t>
            </a:r>
          </a:p>
          <a:p>
            <a:endParaRPr lang="cs-CZ" dirty="0">
              <a:latin typeface="Helvetica" panose="020B0604020202020204" pitchFamily="34" charset="0"/>
              <a:cs typeface="Helvetica" panose="020B0604020202020204" pitchFamily="34" charset="0"/>
            </a:endParaRPr>
          </a:p>
          <a:p>
            <a:r>
              <a:rPr lang="cs-CZ" dirty="0">
                <a:latin typeface="Helvetica" panose="020B0604020202020204" pitchFamily="34" charset="0"/>
                <a:cs typeface="Helvetica" panose="020B0604020202020204" pitchFamily="34" charset="0"/>
              </a:rPr>
              <a:t>Jak interpretovat nákladné trestání???</a:t>
            </a:r>
          </a:p>
          <a:p>
            <a:r>
              <a:rPr lang="cs-CZ" dirty="0">
                <a:latin typeface="Helvetica" panose="020B0604020202020204" pitchFamily="34" charset="0"/>
                <a:cs typeface="Helvetica" panose="020B0604020202020204" pitchFamily="34" charset="0"/>
              </a:rPr>
              <a:t>Pozor na validitu experimentálních výsledků</a:t>
            </a:r>
          </a:p>
          <a:p>
            <a:r>
              <a:rPr lang="cs-CZ" dirty="0">
                <a:latin typeface="Helvetica" panose="020B0604020202020204" pitchFamily="34" charset="0"/>
                <a:cs typeface="Helvetica" panose="020B0604020202020204" pitchFamily="34" charset="0"/>
              </a:rPr>
              <a:t>Existuje spontánní kooperace (F. </a:t>
            </a:r>
            <a:r>
              <a:rPr lang="cs-CZ" dirty="0" err="1">
                <a:latin typeface="Helvetica" panose="020B0604020202020204" pitchFamily="34" charset="0"/>
                <a:cs typeface="Helvetica" panose="020B0604020202020204" pitchFamily="34" charset="0"/>
              </a:rPr>
              <a:t>Guala</a:t>
            </a:r>
            <a:r>
              <a:rPr lang="cs-CZ" dirty="0">
                <a:latin typeface="Helvetica" panose="020B0604020202020204" pitchFamily="34" charset="0"/>
                <a:cs typeface="Helvetica" panose="020B0604020202020204" pitchFamily="34" charset="0"/>
              </a:rPr>
              <a:t>)</a:t>
            </a:r>
          </a:p>
        </p:txBody>
      </p:sp>
    </p:spTree>
    <p:extLst>
      <p:ext uri="{BB962C8B-B14F-4D97-AF65-F5344CB8AC3E}">
        <p14:creationId xmlns:p14="http://schemas.microsoft.com/office/powerpoint/2010/main" val="9080676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E11C6D-5097-47C8-ADA3-86EE568EE09E}"/>
              </a:ext>
            </a:extLst>
          </p:cNvPr>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Politika důvěry: Trust game v politologii</a:t>
            </a:r>
          </a:p>
        </p:txBody>
      </p:sp>
      <p:sp>
        <p:nvSpPr>
          <p:cNvPr id="3" name="Zástupný obsah 2">
            <a:extLst>
              <a:ext uri="{FF2B5EF4-FFF2-40B4-BE49-F238E27FC236}">
                <a16:creationId xmlns:a16="http://schemas.microsoft.com/office/drawing/2014/main" id="{4212D164-4797-4541-AE31-A57906164EAF}"/>
              </a:ext>
            </a:extLst>
          </p:cNvPr>
          <p:cNvSpPr>
            <a:spLocks noGrp="1"/>
          </p:cNvSpPr>
          <p:nvPr>
            <p:ph idx="1"/>
          </p:nvPr>
        </p:nvSpPr>
        <p:spPr/>
        <p:txBody>
          <a:bodyPr/>
          <a:lstStyle/>
          <a:p>
            <a:r>
              <a:rPr lang="cs-CZ" dirty="0" err="1">
                <a:latin typeface="Helvetica" panose="020B0604020202020204" pitchFamily="34" charset="0"/>
                <a:cs typeface="Helvetica" panose="020B0604020202020204" pitchFamily="34" charset="0"/>
              </a:rPr>
              <a:t>Carlin</a:t>
            </a:r>
            <a:r>
              <a:rPr lang="cs-CZ" dirty="0">
                <a:latin typeface="Helvetica" panose="020B0604020202020204" pitchFamily="34" charset="0"/>
                <a:cs typeface="Helvetica" panose="020B0604020202020204" pitchFamily="34" charset="0"/>
              </a:rPr>
              <a:t> and Love 2016</a:t>
            </a:r>
          </a:p>
          <a:p>
            <a:r>
              <a:rPr lang="cs-CZ" dirty="0">
                <a:latin typeface="Helvetica" panose="020B0604020202020204" pitchFamily="34" charset="0"/>
                <a:cs typeface="Helvetica" panose="020B0604020202020204" pitchFamily="34" charset="0"/>
              </a:rPr>
              <a:t>Trust game v kontextu politického stranictví</a:t>
            </a:r>
          </a:p>
          <a:p>
            <a:r>
              <a:rPr lang="cs-CZ" dirty="0">
                <a:latin typeface="Helvetica" panose="020B0604020202020204" pitchFamily="34" charset="0"/>
                <a:cs typeface="Helvetica" panose="020B0604020202020204" pitchFamily="34" charset="0"/>
              </a:rPr>
              <a:t>Předpoklad: důvěra ovlivněna sdílenou stranickou identitou</a:t>
            </a:r>
          </a:p>
        </p:txBody>
      </p:sp>
    </p:spTree>
    <p:extLst>
      <p:ext uri="{BB962C8B-B14F-4D97-AF65-F5344CB8AC3E}">
        <p14:creationId xmlns:p14="http://schemas.microsoft.com/office/powerpoint/2010/main" val="8925955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obsah 3">
            <a:extLst>
              <a:ext uri="{FF2B5EF4-FFF2-40B4-BE49-F238E27FC236}">
                <a16:creationId xmlns:a16="http://schemas.microsoft.com/office/drawing/2014/main" id="{80CF3E7B-29BF-4C6E-98E6-D514D8131FA9}"/>
              </a:ext>
            </a:extLst>
          </p:cNvPr>
          <p:cNvPicPr>
            <a:picLocks noGrp="1" noChangeAspect="1"/>
          </p:cNvPicPr>
          <p:nvPr>
            <p:ph idx="1"/>
          </p:nvPr>
        </p:nvPicPr>
        <p:blipFill>
          <a:blip r:embed="rId2"/>
          <a:stretch>
            <a:fillRect/>
          </a:stretch>
        </p:blipFill>
        <p:spPr>
          <a:xfrm>
            <a:off x="314767" y="1663219"/>
            <a:ext cx="6939864" cy="4734243"/>
          </a:xfrm>
          <a:prstGeom prst="rect">
            <a:avLst/>
          </a:prstGeom>
        </p:spPr>
      </p:pic>
      <p:pic>
        <p:nvPicPr>
          <p:cNvPr id="7" name="Obrázek 6">
            <a:extLst>
              <a:ext uri="{FF2B5EF4-FFF2-40B4-BE49-F238E27FC236}">
                <a16:creationId xmlns:a16="http://schemas.microsoft.com/office/drawing/2014/main" id="{EA97E684-DBA2-4DA0-B2FD-C4346AA2CAA3}"/>
              </a:ext>
            </a:extLst>
          </p:cNvPr>
          <p:cNvPicPr>
            <a:picLocks noChangeAspect="1"/>
          </p:cNvPicPr>
          <p:nvPr/>
        </p:nvPicPr>
        <p:blipFill>
          <a:blip r:embed="rId3"/>
          <a:stretch>
            <a:fillRect/>
          </a:stretch>
        </p:blipFill>
        <p:spPr>
          <a:xfrm>
            <a:off x="6674070" y="2951764"/>
            <a:ext cx="4956415" cy="2881477"/>
          </a:xfrm>
          <a:prstGeom prst="rect">
            <a:avLst/>
          </a:prstGeom>
        </p:spPr>
      </p:pic>
    </p:spTree>
    <p:extLst>
      <p:ext uri="{BB962C8B-B14F-4D97-AF65-F5344CB8AC3E}">
        <p14:creationId xmlns:p14="http://schemas.microsoft.com/office/powerpoint/2010/main" val="1811646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Behaviorální teorie rozhodování</a:t>
            </a:r>
          </a:p>
        </p:txBody>
      </p:sp>
      <p:sp>
        <p:nvSpPr>
          <p:cNvPr id="3" name="Zástupný symbol pro obsah 2"/>
          <p:cNvSpPr>
            <a:spLocks noGrp="1"/>
          </p:cNvSpPr>
          <p:nvPr>
            <p:ph idx="1"/>
          </p:nvPr>
        </p:nvSpPr>
        <p:spPr/>
        <p:txBody>
          <a:bodyPr/>
          <a:lstStyle/>
          <a:p>
            <a:r>
              <a:rPr lang="cs-CZ" dirty="0">
                <a:latin typeface="Helvetica" charset="0"/>
                <a:ea typeface="Helvetica" charset="0"/>
                <a:cs typeface="Helvetica" charset="0"/>
              </a:rPr>
              <a:t>Jak se lidé rozhodují</a:t>
            </a:r>
          </a:p>
          <a:p>
            <a:r>
              <a:rPr lang="cs-CZ" dirty="0">
                <a:latin typeface="Helvetica" charset="0"/>
                <a:ea typeface="Helvetica" charset="0"/>
                <a:cs typeface="Helvetica" charset="0"/>
              </a:rPr>
              <a:t>Jaké podmínky vedou k určitému typu rozhodnutí</a:t>
            </a:r>
          </a:p>
          <a:p>
            <a:r>
              <a:rPr lang="cs-CZ" dirty="0">
                <a:latin typeface="Helvetica" charset="0"/>
                <a:ea typeface="Helvetica" charset="0"/>
                <a:cs typeface="Helvetica" charset="0"/>
              </a:rPr>
              <a:t>Jaké typy lidí činí určité typy rozhodnutí?</a:t>
            </a:r>
          </a:p>
          <a:p>
            <a:r>
              <a:rPr lang="cs-CZ" dirty="0">
                <a:latin typeface="Helvetica" charset="0"/>
                <a:ea typeface="Helvetica" charset="0"/>
                <a:cs typeface="Helvetica" charset="0"/>
              </a:rPr>
              <a:t>V čem spočívá prosociální chování?</a:t>
            </a:r>
          </a:p>
        </p:txBody>
      </p:sp>
    </p:spTree>
    <p:extLst>
      <p:ext uri="{BB962C8B-B14F-4D97-AF65-F5344CB8AC3E}">
        <p14:creationId xmlns:p14="http://schemas.microsoft.com/office/powerpoint/2010/main" val="9553097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852E7B-B76F-48A7-828E-31D9FCC0277E}"/>
              </a:ext>
            </a:extLst>
          </p:cNvPr>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Potřebujeme silné stranictví? (Hrbková, Voda, Havlík, </a:t>
            </a:r>
            <a:r>
              <a:rPr lang="cs-CZ" dirty="0" err="1">
                <a:latin typeface="Helvetica" panose="020B0604020202020204" pitchFamily="34" charset="0"/>
                <a:cs typeface="Helvetica" panose="020B0604020202020204" pitchFamily="34" charset="0"/>
              </a:rPr>
              <a:t>forthcoming</a:t>
            </a:r>
            <a:r>
              <a:rPr lang="cs-CZ" dirty="0">
                <a:latin typeface="Helvetica" panose="020B0604020202020204" pitchFamily="34" charset="0"/>
                <a:cs typeface="Helvetica" panose="020B0604020202020204" pitchFamily="34" charset="0"/>
              </a:rPr>
              <a:t>)</a:t>
            </a:r>
          </a:p>
        </p:txBody>
      </p:sp>
      <p:sp>
        <p:nvSpPr>
          <p:cNvPr id="3" name="Zástupný obsah 2">
            <a:extLst>
              <a:ext uri="{FF2B5EF4-FFF2-40B4-BE49-F238E27FC236}">
                <a16:creationId xmlns:a16="http://schemas.microsoft.com/office/drawing/2014/main" id="{AA9B74AB-F0D1-485D-99A6-66ADD6B6D24E}"/>
              </a:ext>
            </a:extLst>
          </p:cNvPr>
          <p:cNvSpPr>
            <a:spLocks noGrp="1"/>
          </p:cNvSpPr>
          <p:nvPr>
            <p:ph idx="1"/>
          </p:nvPr>
        </p:nvSpPr>
        <p:spPr/>
        <p:txBody>
          <a:bodyPr/>
          <a:lstStyle/>
          <a:p>
            <a:r>
              <a:rPr lang="cs-CZ" dirty="0">
                <a:latin typeface="Helvetica" panose="020B0604020202020204" pitchFamily="34" charset="0"/>
                <a:cs typeface="Helvetica" panose="020B0604020202020204" pitchFamily="34" charset="0"/>
              </a:rPr>
              <a:t>Obdoba trust game experimentu v ČR</a:t>
            </a:r>
          </a:p>
          <a:p>
            <a:r>
              <a:rPr lang="cs-CZ" dirty="0">
                <a:latin typeface="Helvetica" panose="020B0604020202020204" pitchFamily="34" charset="0"/>
                <a:cs typeface="Helvetica" panose="020B0604020202020204" pitchFamily="34" charset="0"/>
              </a:rPr>
              <a:t>Pouze Hráči 1</a:t>
            </a:r>
          </a:p>
          <a:p>
            <a:r>
              <a:rPr lang="cs-CZ" dirty="0">
                <a:latin typeface="Helvetica" panose="020B0604020202020204" pitchFamily="34" charset="0"/>
                <a:cs typeface="Helvetica" panose="020B0604020202020204" pitchFamily="34" charset="0"/>
              </a:rPr>
              <a:t>Opakovaná hra, v každém kole s jiným hráčem</a:t>
            </a:r>
          </a:p>
          <a:p>
            <a:r>
              <a:rPr lang="cs-CZ" dirty="0">
                <a:latin typeface="Helvetica" panose="020B0604020202020204" pitchFamily="34" charset="0"/>
                <a:cs typeface="Helvetica" panose="020B0604020202020204" pitchFamily="34" charset="0"/>
              </a:rPr>
              <a:t>Manipulace informací o Hráči 2 (stranická preference a postoj k imigraci)</a:t>
            </a:r>
          </a:p>
        </p:txBody>
      </p:sp>
    </p:spTree>
    <p:extLst>
      <p:ext uri="{BB962C8B-B14F-4D97-AF65-F5344CB8AC3E}">
        <p14:creationId xmlns:p14="http://schemas.microsoft.com/office/powerpoint/2010/main" val="39540893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obsah 3">
            <a:extLst>
              <a:ext uri="{FF2B5EF4-FFF2-40B4-BE49-F238E27FC236}">
                <a16:creationId xmlns:a16="http://schemas.microsoft.com/office/drawing/2014/main" id="{6489235F-296F-4EF0-86AE-3876E8781AB1}"/>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18028" y="660400"/>
            <a:ext cx="7348932" cy="5394643"/>
          </a:xfrm>
          <a:prstGeom prst="rect">
            <a:avLst/>
          </a:prstGeom>
          <a:noFill/>
          <a:ln>
            <a:noFill/>
          </a:ln>
        </p:spPr>
      </p:pic>
    </p:spTree>
    <p:extLst>
      <p:ext uri="{BB962C8B-B14F-4D97-AF65-F5344CB8AC3E}">
        <p14:creationId xmlns:p14="http://schemas.microsoft.com/office/powerpoint/2010/main" val="1573410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Prosociální preference</a:t>
            </a:r>
          </a:p>
        </p:txBody>
      </p:sp>
      <p:sp>
        <p:nvSpPr>
          <p:cNvPr id="3" name="Zástupný symbol pro obsah 2"/>
          <p:cNvSpPr>
            <a:spLocks noGrp="1"/>
          </p:cNvSpPr>
          <p:nvPr>
            <p:ph idx="1"/>
          </p:nvPr>
        </p:nvSpPr>
        <p:spPr/>
        <p:txBody>
          <a:bodyPr/>
          <a:lstStyle/>
          <a:p>
            <a:r>
              <a:rPr lang="cs-CZ" dirty="0">
                <a:latin typeface="Helvetica" charset="0"/>
                <a:ea typeface="Helvetica" charset="0"/>
                <a:cs typeface="Helvetica" charset="0"/>
              </a:rPr>
              <a:t>Překračuje teorie osobního zájmu</a:t>
            </a:r>
          </a:p>
          <a:p>
            <a:r>
              <a:rPr lang="cs-CZ" dirty="0">
                <a:latin typeface="Helvetica" charset="0"/>
                <a:ea typeface="Helvetica" charset="0"/>
                <a:cs typeface="Helvetica" charset="0"/>
              </a:rPr>
              <a:t>Lidem záleží i na blahobytu ostatních</a:t>
            </a:r>
          </a:p>
          <a:p>
            <a:endParaRPr lang="cs-CZ" dirty="0">
              <a:latin typeface="Helvetica" charset="0"/>
              <a:ea typeface="Helvetica" charset="0"/>
              <a:cs typeface="Helvetica" charset="0"/>
            </a:endParaRPr>
          </a:p>
          <a:p>
            <a:r>
              <a:rPr lang="cs-CZ" dirty="0">
                <a:latin typeface="Helvetica" charset="0"/>
                <a:ea typeface="Helvetica" charset="0"/>
                <a:cs typeface="Helvetica" charset="0"/>
              </a:rPr>
              <a:t>Prosociální preference odvozené z výsledku</a:t>
            </a:r>
          </a:p>
          <a:p>
            <a:r>
              <a:rPr lang="cs-CZ" dirty="0">
                <a:latin typeface="Helvetica" charset="0"/>
                <a:ea typeface="Helvetica" charset="0"/>
                <a:cs typeface="Helvetica" charset="0"/>
              </a:rPr>
              <a:t>Teorie reciprocity</a:t>
            </a:r>
          </a:p>
          <a:p>
            <a:r>
              <a:rPr lang="cs-CZ" dirty="0">
                <a:latin typeface="Helvetica" charset="0"/>
                <a:ea typeface="Helvetica" charset="0"/>
                <a:cs typeface="Helvetica" charset="0"/>
              </a:rPr>
              <a:t>Prosociální chování založené na identitě</a:t>
            </a:r>
          </a:p>
        </p:txBody>
      </p:sp>
    </p:spTree>
    <p:extLst>
      <p:ext uri="{BB962C8B-B14F-4D97-AF65-F5344CB8AC3E}">
        <p14:creationId xmlns:p14="http://schemas.microsoft.com/office/powerpoint/2010/main" val="297212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Helvetica" charset="0"/>
                <a:ea typeface="Helvetica" charset="0"/>
                <a:cs typeface="Helvetica" charset="0"/>
              </a:rPr>
              <a:t>Prosociální preference odvozené z výsledku</a:t>
            </a:r>
            <a:br>
              <a:rPr lang="cs-CZ" dirty="0">
                <a:latin typeface="Helvetica" charset="0"/>
                <a:ea typeface="Helvetica" charset="0"/>
                <a:cs typeface="Helvetica" charset="0"/>
              </a:rPr>
            </a:br>
            <a:endParaRPr lang="cs-CZ" dirty="0"/>
          </a:p>
        </p:txBody>
      </p:sp>
      <p:sp>
        <p:nvSpPr>
          <p:cNvPr id="3" name="Zástupný symbol pro obsah 2"/>
          <p:cNvSpPr>
            <a:spLocks noGrp="1"/>
          </p:cNvSpPr>
          <p:nvPr>
            <p:ph idx="1"/>
          </p:nvPr>
        </p:nvSpPr>
        <p:spPr>
          <a:xfrm>
            <a:off x="838200" y="1506071"/>
            <a:ext cx="10515600" cy="4670892"/>
          </a:xfrm>
        </p:spPr>
        <p:txBody>
          <a:bodyPr/>
          <a:lstStyle/>
          <a:p>
            <a:r>
              <a:rPr lang="cs-CZ" dirty="0">
                <a:latin typeface="Helvetica" charset="0"/>
                <a:ea typeface="Helvetica" charset="0"/>
                <a:cs typeface="Helvetica" charset="0"/>
              </a:rPr>
              <a:t>Lidem záleží na druhých lidech</a:t>
            </a:r>
          </a:p>
          <a:p>
            <a:r>
              <a:rPr lang="cs-CZ" dirty="0">
                <a:latin typeface="Helvetica" charset="0"/>
                <a:ea typeface="Helvetica" charset="0"/>
                <a:cs typeface="Helvetica" charset="0"/>
              </a:rPr>
              <a:t>Dokonalý altruismus</a:t>
            </a:r>
          </a:p>
          <a:p>
            <a:pPr lvl="1"/>
            <a:r>
              <a:rPr lang="cs-CZ" dirty="0">
                <a:latin typeface="Helvetica" charset="0"/>
                <a:ea typeface="Helvetica" charset="0"/>
                <a:cs typeface="Helvetica" charset="0"/>
              </a:rPr>
              <a:t>Užitek ostatních lidí přímo ovlivňuje náš užitek </a:t>
            </a:r>
          </a:p>
          <a:p>
            <a:pPr lvl="1"/>
            <a:endParaRPr lang="cs-CZ" dirty="0">
              <a:latin typeface="Helvetica" charset="0"/>
              <a:ea typeface="Helvetica" charset="0"/>
              <a:cs typeface="Helvetica" charset="0"/>
            </a:endParaRPr>
          </a:p>
          <a:p>
            <a:r>
              <a:rPr lang="cs-CZ" dirty="0">
                <a:latin typeface="Helvetica" charset="0"/>
                <a:ea typeface="Helvetica" charset="0"/>
                <a:cs typeface="Helvetica" charset="0"/>
              </a:rPr>
              <a:t>Nedokonalý altruismus</a:t>
            </a:r>
          </a:p>
          <a:p>
            <a:pPr lvl="1"/>
            <a:r>
              <a:rPr lang="cs-CZ" dirty="0">
                <a:latin typeface="Helvetica" charset="0"/>
                <a:ea typeface="Helvetica" charset="0"/>
                <a:cs typeface="Helvetica" charset="0"/>
              </a:rPr>
              <a:t>Užitek ostatních ovlivňuje náš užitek jen částečně</a:t>
            </a:r>
          </a:p>
          <a:p>
            <a:pPr lvl="1"/>
            <a:endParaRPr lang="cs-CZ" dirty="0">
              <a:latin typeface="Helvetica" charset="0"/>
              <a:ea typeface="Helvetica" charset="0"/>
              <a:cs typeface="Helvetica" charset="0"/>
            </a:endParaRPr>
          </a:p>
          <a:p>
            <a:r>
              <a:rPr lang="cs-CZ" dirty="0">
                <a:latin typeface="Helvetica" charset="0"/>
                <a:ea typeface="Helvetica" charset="0"/>
                <a:cs typeface="Helvetica" charset="0"/>
              </a:rPr>
              <a:t>Averze k nerovnosti</a:t>
            </a:r>
          </a:p>
          <a:p>
            <a:pPr lvl="1"/>
            <a:r>
              <a:rPr lang="cs-CZ" dirty="0">
                <a:latin typeface="Helvetica" charset="0"/>
                <a:ea typeface="Helvetica" charset="0"/>
                <a:cs typeface="Helvetica" charset="0"/>
              </a:rPr>
              <a:t>Užitek závisí na rozdílu mezi naším blahobytem a blahobytem ostatních</a:t>
            </a:r>
          </a:p>
        </p:txBody>
      </p:sp>
    </p:spTree>
    <p:extLst>
      <p:ext uri="{BB962C8B-B14F-4D97-AF65-F5344CB8AC3E}">
        <p14:creationId xmlns:p14="http://schemas.microsoft.com/office/powerpoint/2010/main" val="390059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Dokonalý altruismus</a:t>
            </a:r>
          </a:p>
        </p:txBody>
      </p:sp>
      <p:sp>
        <p:nvSpPr>
          <p:cNvPr id="3" name="Zástupný symbol pro obsah 2"/>
          <p:cNvSpPr>
            <a:spLocks noGrp="1"/>
          </p:cNvSpPr>
          <p:nvPr>
            <p:ph idx="1"/>
          </p:nvPr>
        </p:nvSpPr>
        <p:spPr/>
        <p:txBody>
          <a:bodyPr/>
          <a:lstStyle/>
          <a:p>
            <a:r>
              <a:rPr lang="cs-CZ" dirty="0"/>
              <a:t>Užitek ostatních lidí přímo se promítá do naší užitkové funkce. Lidé se chovají prosociálně, nebo přispívají na public </a:t>
            </a:r>
            <a:r>
              <a:rPr lang="cs-CZ" dirty="0" err="1"/>
              <a:t>goods</a:t>
            </a:r>
            <a:endParaRPr lang="cs-CZ" dirty="0"/>
          </a:p>
          <a:p>
            <a:r>
              <a:rPr lang="cs-CZ" dirty="0"/>
              <a:t>Dárcovství, dobrovolnictví..</a:t>
            </a:r>
          </a:p>
          <a:p>
            <a:endParaRPr lang="cs-CZ" dirty="0"/>
          </a:p>
        </p:txBody>
      </p:sp>
    </p:spTree>
    <p:extLst>
      <p:ext uri="{BB962C8B-B14F-4D97-AF65-F5344CB8AC3E}">
        <p14:creationId xmlns:p14="http://schemas.microsoft.com/office/powerpoint/2010/main" val="2195429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Nedokonalý altruismus</a:t>
            </a:r>
          </a:p>
        </p:txBody>
      </p:sp>
      <p:sp>
        <p:nvSpPr>
          <p:cNvPr id="3" name="Zástupný symbol pro obsah 2"/>
          <p:cNvSpPr>
            <a:spLocks noGrp="1"/>
          </p:cNvSpPr>
          <p:nvPr>
            <p:ph idx="1"/>
          </p:nvPr>
        </p:nvSpPr>
        <p:spPr/>
        <p:txBody>
          <a:bodyPr/>
          <a:lstStyle/>
          <a:p>
            <a:r>
              <a:rPr lang="cs-CZ" dirty="0"/>
              <a:t>Lidé jsou prosociální ne jen kvůli užitku ostatních</a:t>
            </a:r>
          </a:p>
          <a:p>
            <a:r>
              <a:rPr lang="cs-CZ" dirty="0"/>
              <a:t>Sami z toho jednání mají soukromé benefity</a:t>
            </a:r>
          </a:p>
          <a:p>
            <a:r>
              <a:rPr lang="cs-CZ" dirty="0"/>
              <a:t>Jde o tzv. </a:t>
            </a:r>
            <a:r>
              <a:rPr lang="cs-CZ" b="1" dirty="0" err="1"/>
              <a:t>warm</a:t>
            </a:r>
            <a:r>
              <a:rPr lang="cs-CZ" b="1" dirty="0"/>
              <a:t> </a:t>
            </a:r>
            <a:r>
              <a:rPr lang="cs-CZ" b="1" dirty="0" err="1"/>
              <a:t>glow</a:t>
            </a:r>
            <a:endParaRPr lang="cs-CZ" b="1" dirty="0"/>
          </a:p>
          <a:p>
            <a:pPr lvl="1"/>
            <a:r>
              <a:rPr lang="cs-CZ" dirty="0"/>
              <a:t>Dobrý pocit</a:t>
            </a:r>
          </a:p>
          <a:p>
            <a:pPr lvl="1"/>
            <a:r>
              <a:rPr lang="cs-CZ" dirty="0"/>
              <a:t>Odpovídá proporcionálně nákladům</a:t>
            </a:r>
          </a:p>
          <a:p>
            <a:pPr lvl="1"/>
            <a:r>
              <a:rPr lang="cs-CZ" dirty="0"/>
              <a:t>Externí motivace k prosociálnímu jednání vede k </a:t>
            </a:r>
            <a:r>
              <a:rPr lang="cs-CZ" dirty="0" err="1"/>
              <a:t>backclashi</a:t>
            </a:r>
            <a:endParaRPr lang="cs-CZ" dirty="0"/>
          </a:p>
          <a:p>
            <a:pPr lvl="1"/>
            <a:endParaRPr lang="cs-CZ" dirty="0"/>
          </a:p>
        </p:txBody>
      </p:sp>
    </p:spTree>
    <p:extLst>
      <p:ext uri="{BB962C8B-B14F-4D97-AF65-F5344CB8AC3E}">
        <p14:creationId xmlns:p14="http://schemas.microsoft.com/office/powerpoint/2010/main" val="2248272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Helvetica" charset="0"/>
                <a:ea typeface="Helvetica" charset="0"/>
                <a:cs typeface="Helvetica" charset="0"/>
              </a:rPr>
              <a:t>Averze k nerovnosti</a:t>
            </a:r>
          </a:p>
        </p:txBody>
      </p:sp>
      <p:sp>
        <p:nvSpPr>
          <p:cNvPr id="3" name="Zástupný symbol pro obsah 2"/>
          <p:cNvSpPr>
            <a:spLocks noGrp="1"/>
          </p:cNvSpPr>
          <p:nvPr>
            <p:ph idx="1"/>
          </p:nvPr>
        </p:nvSpPr>
        <p:spPr>
          <a:xfrm>
            <a:off x="838200" y="1825624"/>
            <a:ext cx="10515600" cy="4575175"/>
          </a:xfrm>
        </p:spPr>
        <p:txBody>
          <a:bodyPr>
            <a:normAutofit/>
          </a:bodyPr>
          <a:lstStyle/>
          <a:p>
            <a:r>
              <a:rPr lang="cs-CZ" dirty="0"/>
              <a:t>Lidé nemají rádi nerovnost</a:t>
            </a:r>
          </a:p>
          <a:p>
            <a:r>
              <a:rPr lang="cs-CZ" dirty="0"/>
              <a:t>Především pokud naše výplaty jsou nižší </a:t>
            </a:r>
          </a:p>
          <a:p>
            <a:r>
              <a:rPr lang="cs-CZ" dirty="0"/>
              <a:t>Podmíněná verze altruismu</a:t>
            </a:r>
          </a:p>
          <a:p>
            <a:r>
              <a:rPr lang="cs-CZ" dirty="0"/>
              <a:t>Různé definice rovnosti</a:t>
            </a:r>
          </a:p>
        </p:txBody>
      </p:sp>
    </p:spTree>
    <p:extLst>
      <p:ext uri="{BB962C8B-B14F-4D97-AF65-F5344CB8AC3E}">
        <p14:creationId xmlns:p14="http://schemas.microsoft.com/office/powerpoint/2010/main" val="151585044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1611</Words>
  <Application>Microsoft Office PowerPoint</Application>
  <PresentationFormat>Širokoúhlá obrazovka</PresentationFormat>
  <Paragraphs>223</Paragraphs>
  <Slides>41</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41</vt:i4>
      </vt:variant>
    </vt:vector>
  </HeadingPairs>
  <TitlesOfParts>
    <vt:vector size="46" baseType="lpstr">
      <vt:lpstr>Arial</vt:lpstr>
      <vt:lpstr>Calibri</vt:lpstr>
      <vt:lpstr>Calibri Light</vt:lpstr>
      <vt:lpstr>Helvetica</vt:lpstr>
      <vt:lpstr>Motiv Office</vt:lpstr>
      <vt:lpstr>Prosociální chování, altruismus, reciprocita</vt:lpstr>
      <vt:lpstr>Adam Smith (1759)</vt:lpstr>
      <vt:lpstr>Jak je možné, že…</vt:lpstr>
      <vt:lpstr>Behaviorální teorie rozhodování</vt:lpstr>
      <vt:lpstr>Prosociální preference</vt:lpstr>
      <vt:lpstr>Prosociální preference odvozené z výsledku </vt:lpstr>
      <vt:lpstr>Dokonalý altruismus</vt:lpstr>
      <vt:lpstr>Nedokonalý altruismus</vt:lpstr>
      <vt:lpstr>Averze k nerovnosti</vt:lpstr>
      <vt:lpstr>Altruismus</vt:lpstr>
      <vt:lpstr>Altruismus</vt:lpstr>
      <vt:lpstr>Incentivy (Engel 2011)</vt:lpstr>
      <vt:lpstr>Sociální vzdálenost</vt:lpstr>
      <vt:lpstr>Sociální vzdálenost (Engel 2011)</vt:lpstr>
      <vt:lpstr>Způsob distribuce</vt:lpstr>
      <vt:lpstr>Eichenberger a Oberholzer-Gee 1998</vt:lpstr>
      <vt:lpstr>Eichenberger a Oberholzer-Gee 1998</vt:lpstr>
      <vt:lpstr>Eichenberger a Oberholzer-Gee 1998</vt:lpstr>
      <vt:lpstr>Zasloužené peníze (Engel 2011)</vt:lpstr>
      <vt:lpstr>Gender</vt:lpstr>
      <vt:lpstr>Dispozice nebo norma?</vt:lpstr>
      <vt:lpstr>Altruismus u dětí?</vt:lpstr>
      <vt:lpstr>Benenson, Pascoe a Radmore 2007</vt:lpstr>
      <vt:lpstr>Altruismus nebo Identita? </vt:lpstr>
      <vt:lpstr>Fairness</vt:lpstr>
      <vt:lpstr>Důvěra a reciprocita </vt:lpstr>
      <vt:lpstr>Normy reciprocity</vt:lpstr>
      <vt:lpstr>Důvěryhodnost</vt:lpstr>
      <vt:lpstr>Jak měřit důvěru a reciprocitu?????</vt:lpstr>
      <vt:lpstr>Trust Game</vt:lpstr>
      <vt:lpstr>Jak odlišit důvěru a reciprocitu od tzv. other-regarding preferencí</vt:lpstr>
      <vt:lpstr>Cox 2011</vt:lpstr>
      <vt:lpstr>Cox 2011</vt:lpstr>
      <vt:lpstr>Reciprocita: silná nebo slabá?</vt:lpstr>
      <vt:lpstr>Jak je silná reciprocita neoptimální?</vt:lpstr>
      <vt:lpstr>Slabá recipocita</vt:lpstr>
      <vt:lpstr>Silná reciprocita: Nákladný trest (costly punishment)</vt:lpstr>
      <vt:lpstr>Politika důvěry: Trust game v politologii</vt:lpstr>
      <vt:lpstr>Prezentace aplikace PowerPoint</vt:lpstr>
      <vt:lpstr>Potřebujeme silné stranictví? (Hrbková, Voda, Havlík, forthcoming)</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Prosociální chování, altruismus, reciprocita</dc:title>
  <dc:creator>Uživatel Microsoft Office</dc:creator>
  <cp:lastModifiedBy>Lenka Hrbková</cp:lastModifiedBy>
  <cp:revision>26</cp:revision>
  <dcterms:created xsi:type="dcterms:W3CDTF">2018-04-26T12:08:52Z</dcterms:created>
  <dcterms:modified xsi:type="dcterms:W3CDTF">2020-04-23T16:05:53Z</dcterms:modified>
</cp:coreProperties>
</file>