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1" r:id="rId5"/>
    <p:sldId id="266" r:id="rId6"/>
    <p:sldId id="262" r:id="rId7"/>
    <p:sldId id="263" r:id="rId8"/>
    <p:sldId id="264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2" r:id="rId23"/>
    <p:sldId id="284" r:id="rId24"/>
    <p:sldId id="285" r:id="rId25"/>
    <p:sldId id="287" r:id="rId26"/>
    <p:sldId id="290" r:id="rId27"/>
    <p:sldId id="292" r:id="rId28"/>
    <p:sldId id="293" r:id="rId29"/>
    <p:sldId id="294" r:id="rId30"/>
    <p:sldId id="295" r:id="rId31"/>
    <p:sldId id="296" r:id="rId32"/>
    <p:sldId id="297" r:id="rId33"/>
    <p:sldId id="299" r:id="rId34"/>
    <p:sldId id="300" r:id="rId35"/>
    <p:sldId id="301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/>
    <p:restoredTop sz="94652"/>
  </p:normalViewPr>
  <p:slideViewPr>
    <p:cSldViewPr snapToGrid="0" snapToObjects="1">
      <p:cViewPr>
        <p:scale>
          <a:sx n="58" d="100"/>
          <a:sy n="58" d="100"/>
        </p:scale>
        <p:origin x="2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75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39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61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49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442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96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22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62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69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2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72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/>
              <a:t>Second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Regular" pitchFamily="2" charset="0"/>
              </a:defRPr>
            </a:lvl1pPr>
          </a:lstStyle>
          <a:p>
            <a:fld id="{C70651B3-56DD-C646-AB12-E6BCC7718D86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Regular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Regular" pitchFamily="2" charset="0"/>
              </a:defRPr>
            </a:lvl1pPr>
          </a:lstStyle>
          <a:p>
            <a:fld id="{EE4306F0-4F15-6443-9DE4-FAFDC86CBD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37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tx1"/>
          </a:solidFill>
          <a:latin typeface="Helvetica Regular" pitchFamily="2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Helvetica Regular" pitchFamily="2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Helvetica Regular" pitchFamily="2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Helvetica Regular" pitchFamily="2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Helvetica Regular" pitchFamily="2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Helvetica Regular" pitchFamily="2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Prospektová teorie a </a:t>
            </a:r>
            <a:r>
              <a:rPr lang="cs-CZ" dirty="0" err="1">
                <a:latin typeface="Helvetica" pitchFamily="2" charset="0"/>
              </a:rPr>
              <a:t>framing</a:t>
            </a:r>
            <a:r>
              <a:rPr lang="cs-CZ" dirty="0">
                <a:latin typeface="Helvetica" pitchFamily="2" charset="0"/>
              </a:rPr>
              <a:t> efekt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14. 5. 2020</a:t>
            </a:r>
            <a:endParaRPr lang="en-US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619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Prospektová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teorie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Dvě fáze procesu rozhodování:</a:t>
            </a:r>
          </a:p>
          <a:p>
            <a:pPr lvl="1"/>
            <a:r>
              <a:rPr lang="cs-CZ" dirty="0">
                <a:latin typeface="Helvetica" pitchFamily="2" charset="0"/>
              </a:rPr>
              <a:t>1) </a:t>
            </a:r>
            <a:r>
              <a:rPr lang="cs-CZ" dirty="0" err="1">
                <a:latin typeface="Helvetica" pitchFamily="2" charset="0"/>
              </a:rPr>
              <a:t>editing</a:t>
            </a:r>
            <a:r>
              <a:rPr lang="cs-CZ" dirty="0">
                <a:latin typeface="Helvetica" pitchFamily="2" charset="0"/>
              </a:rPr>
              <a:t>: primární analýza prospektů, často zjednodušující přístup.</a:t>
            </a:r>
          </a:p>
          <a:p>
            <a:pPr lvl="2"/>
            <a:r>
              <a:rPr lang="cs-CZ" dirty="0">
                <a:latin typeface="Helvetica" pitchFamily="2" charset="0"/>
              </a:rPr>
              <a:t>Nelineární vážení pravděpodobnosti: přeceňování jistoty, přeceňování jevů s nízkou pravděpodobností</a:t>
            </a:r>
          </a:p>
          <a:p>
            <a:pPr lvl="1"/>
            <a:r>
              <a:rPr lang="cs-CZ" dirty="0">
                <a:latin typeface="Helvetica" pitchFamily="2" charset="0"/>
              </a:rPr>
              <a:t>2) evaluace: editované prospekty jsou hodnoceny, vybrán ten s nejvyšším hodnocením.</a:t>
            </a:r>
          </a:p>
          <a:p>
            <a:pPr lvl="1"/>
            <a:endParaRPr lang="en-US" dirty="0">
              <a:latin typeface="Helvetica" pitchFamily="2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45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Prospektová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teorie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090851"/>
          </a:xfrm>
        </p:spPr>
        <p:txBody>
          <a:bodyPr>
            <a:normAutofit/>
          </a:bodyPr>
          <a:lstStyle/>
          <a:p>
            <a:r>
              <a:rPr lang="cs-CZ" dirty="0">
                <a:latin typeface="Helvetica" pitchFamily="2" charset="0"/>
              </a:rPr>
              <a:t>Dnes mají Jack a </a:t>
            </a:r>
            <a:r>
              <a:rPr lang="cs-CZ" dirty="0" err="1">
                <a:latin typeface="Helvetica" pitchFamily="2" charset="0"/>
              </a:rPr>
              <a:t>Jill</a:t>
            </a:r>
            <a:r>
              <a:rPr lang="cs-CZ" dirty="0">
                <a:latin typeface="Helvetica" pitchFamily="2" charset="0"/>
              </a:rPr>
              <a:t> každý majetek 5 </a:t>
            </a:r>
            <a:r>
              <a:rPr lang="cs-CZ" dirty="0" err="1">
                <a:latin typeface="Helvetica" pitchFamily="2" charset="0"/>
              </a:rPr>
              <a:t>milioů</a:t>
            </a:r>
            <a:endParaRPr lang="cs-CZ" dirty="0">
              <a:latin typeface="Helvetica" pitchFamily="2" charset="0"/>
            </a:endParaRPr>
          </a:p>
          <a:p>
            <a:r>
              <a:rPr lang="cs-CZ" dirty="0">
                <a:latin typeface="Helvetica" pitchFamily="2" charset="0"/>
              </a:rPr>
              <a:t>Včera měl Jack 1 milion a </a:t>
            </a:r>
            <a:r>
              <a:rPr lang="cs-CZ" dirty="0" err="1">
                <a:latin typeface="Helvetica" pitchFamily="2" charset="0"/>
              </a:rPr>
              <a:t>Jill</a:t>
            </a:r>
            <a:r>
              <a:rPr lang="cs-CZ" dirty="0">
                <a:latin typeface="Helvetica" pitchFamily="2" charset="0"/>
              </a:rPr>
              <a:t> měla 9 milionů</a:t>
            </a:r>
          </a:p>
          <a:p>
            <a:r>
              <a:rPr lang="cs-CZ" dirty="0">
                <a:latin typeface="Helvetica" pitchFamily="2" charset="0"/>
              </a:rPr>
              <a:t>Jsou stejně šťastní?/Mají stejný užitek?</a:t>
            </a:r>
          </a:p>
          <a:p>
            <a:endParaRPr lang="cs-CZ" dirty="0">
              <a:latin typeface="Helvetica" pitchFamily="2" charset="0"/>
            </a:endParaRPr>
          </a:p>
          <a:p>
            <a:r>
              <a:rPr lang="cs-CZ" dirty="0">
                <a:latin typeface="Helvetica" pitchFamily="2" charset="0"/>
              </a:rPr>
              <a:t>Podle </a:t>
            </a:r>
            <a:r>
              <a:rPr lang="cs-CZ" dirty="0" err="1">
                <a:latin typeface="Helvetica" pitchFamily="2" charset="0"/>
              </a:rPr>
              <a:t>Bernoulliho</a:t>
            </a:r>
            <a:r>
              <a:rPr lang="cs-CZ" dirty="0">
                <a:latin typeface="Helvetica" pitchFamily="2" charset="0"/>
              </a:rPr>
              <a:t> ano.</a:t>
            </a:r>
          </a:p>
          <a:p>
            <a:r>
              <a:rPr lang="cs-CZ" dirty="0">
                <a:latin typeface="Helvetica" pitchFamily="2" charset="0"/>
              </a:rPr>
              <a:t>Ale ve skutečnosti předpokládáme, že je Jack mnohem šťastnější.</a:t>
            </a:r>
          </a:p>
        </p:txBody>
      </p:sp>
    </p:spTree>
    <p:extLst>
      <p:ext uri="{BB962C8B-B14F-4D97-AF65-F5344CB8AC3E}">
        <p14:creationId xmlns:p14="http://schemas.microsoft.com/office/powerpoint/2010/main" val="1757590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009"/>
            <a:ext cx="8229600" cy="6691051"/>
          </a:xfrm>
        </p:spPr>
        <p:txBody>
          <a:bodyPr>
            <a:normAutofit/>
          </a:bodyPr>
          <a:lstStyle/>
          <a:p>
            <a:r>
              <a:rPr lang="cs-CZ" dirty="0">
                <a:latin typeface="Helvetica" pitchFamily="2" charset="0"/>
              </a:rPr>
              <a:t>Lidé nehodnotí prospekty jako konečné stavy</a:t>
            </a:r>
          </a:p>
          <a:p>
            <a:r>
              <a:rPr lang="cs-CZ" dirty="0">
                <a:latin typeface="Helvetica" pitchFamily="2" charset="0"/>
              </a:rPr>
              <a:t> Kódují je jako </a:t>
            </a:r>
            <a:r>
              <a:rPr lang="cs-CZ" i="1" dirty="0">
                <a:latin typeface="Helvetica" pitchFamily="2" charset="0"/>
              </a:rPr>
              <a:t>ztráty</a:t>
            </a:r>
            <a:r>
              <a:rPr lang="cs-CZ" dirty="0">
                <a:latin typeface="Helvetica" pitchFamily="2" charset="0"/>
              </a:rPr>
              <a:t> nebo </a:t>
            </a:r>
            <a:r>
              <a:rPr lang="cs-CZ" i="1" dirty="0">
                <a:latin typeface="Helvetica" pitchFamily="2" charset="0"/>
              </a:rPr>
              <a:t>zisky. </a:t>
            </a:r>
            <a:r>
              <a:rPr lang="cs-CZ" dirty="0">
                <a:latin typeface="Helvetica" pitchFamily="2" charset="0"/>
              </a:rPr>
              <a:t>Psychologická hodnota zisků a ztrát klíčová v subjektivním vážení užitků.</a:t>
            </a:r>
          </a:p>
          <a:p>
            <a:r>
              <a:rPr lang="cs-CZ" b="1" i="1" dirty="0">
                <a:latin typeface="Helvetica" pitchFamily="2" charset="0"/>
              </a:rPr>
              <a:t>Referenční bod</a:t>
            </a:r>
            <a:r>
              <a:rPr lang="cs-CZ" i="1" dirty="0">
                <a:latin typeface="Helvetica" pitchFamily="2" charset="0"/>
              </a:rPr>
              <a:t>:</a:t>
            </a:r>
          </a:p>
          <a:p>
            <a:pPr lvl="1"/>
            <a:r>
              <a:rPr lang="cs-CZ" dirty="0">
                <a:latin typeface="Helvetica" pitchFamily="2" charset="0"/>
              </a:rPr>
              <a:t>Anthony má nyní 1 milion a Betty má 4 miliony. Je jim nabídnuto, aby si vybrali:</a:t>
            </a:r>
          </a:p>
          <a:p>
            <a:pPr lvl="1"/>
            <a:r>
              <a:rPr lang="cs-CZ" dirty="0">
                <a:latin typeface="Helvetica" pitchFamily="2" charset="0"/>
              </a:rPr>
              <a:t>Riskantní hru: 50:50 šance, že budou po hře vlastnit jeden milion nebo 4 miliony. NEBO</a:t>
            </a:r>
          </a:p>
          <a:p>
            <a:pPr lvl="1"/>
            <a:r>
              <a:rPr lang="cs-CZ" dirty="0">
                <a:latin typeface="Helvetica" pitchFamily="2" charset="0"/>
              </a:rPr>
              <a:t>Jistotu: budou mít 2 miliony</a:t>
            </a:r>
          </a:p>
          <a:p>
            <a:pPr lvl="1"/>
            <a:r>
              <a:rPr lang="cs-CZ" dirty="0">
                <a:latin typeface="Helvetica" pitchFamily="2" charset="0"/>
              </a:rPr>
              <a:t>Budou riskovat?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702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9231"/>
            <a:ext cx="8229600" cy="6049443"/>
          </a:xfrm>
        </p:spPr>
        <p:txBody>
          <a:bodyPr>
            <a:normAutofit lnSpcReduction="10000"/>
          </a:bodyPr>
          <a:lstStyle/>
          <a:p>
            <a:endParaRPr lang="cs-CZ" i="1" dirty="0">
              <a:latin typeface="Helvetica" pitchFamily="2" charset="0"/>
            </a:endParaRPr>
          </a:p>
          <a:p>
            <a:r>
              <a:rPr lang="cs-CZ" b="1" i="1" dirty="0">
                <a:latin typeface="Helvetica" pitchFamily="2" charset="0"/>
              </a:rPr>
              <a:t>Averze ke ztrátě</a:t>
            </a:r>
            <a:r>
              <a:rPr lang="cs-CZ" dirty="0">
                <a:latin typeface="Helvetica" pitchFamily="2" charset="0"/>
              </a:rPr>
              <a:t>: Hrozba ztráty má větší psychologickou váhu než lákadlo zisku. Asymetrie negativních a pozitivních očekávání. Hrozby jsou urgentnější než příležitosti.</a:t>
            </a:r>
          </a:p>
          <a:p>
            <a:r>
              <a:rPr lang="cs-CZ" dirty="0">
                <a:latin typeface="Helvetica" pitchFamily="2" charset="0"/>
              </a:rPr>
              <a:t>Ztráty se zdají být větší než zisky stejné velikosti!</a:t>
            </a:r>
          </a:p>
          <a:p>
            <a:r>
              <a:rPr lang="cs-CZ" dirty="0">
                <a:latin typeface="Helvetica" pitchFamily="2" charset="0"/>
              </a:rPr>
              <a:t>Pozornost ke ztrátě je evoluční.</a:t>
            </a:r>
          </a:p>
          <a:p>
            <a:r>
              <a:rPr lang="cs-CZ" dirty="0">
                <a:latin typeface="Helvetica" pitchFamily="2" charset="0"/>
              </a:rPr>
              <a:t>Neradi riskujeme ztrátu, pokud jsou všechny možnosti špatné, raději riskujeme.</a:t>
            </a:r>
          </a:p>
        </p:txBody>
      </p:sp>
    </p:spTree>
    <p:extLst>
      <p:ext uri="{BB962C8B-B14F-4D97-AF65-F5344CB8AC3E}">
        <p14:creationId xmlns:p14="http://schemas.microsoft.com/office/powerpoint/2010/main" val="1321969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4480"/>
            <a:ext cx="8229600" cy="564168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Situace: Máte možnost v riskantní hře získat nebo ztratit na základě hodu mincí:</a:t>
            </a:r>
          </a:p>
          <a:p>
            <a:pPr lvl="1"/>
            <a:r>
              <a:rPr lang="cs-CZ" dirty="0"/>
              <a:t>Orel, prohrajete 100 $</a:t>
            </a:r>
          </a:p>
          <a:p>
            <a:pPr lvl="1"/>
            <a:r>
              <a:rPr lang="cs-CZ" dirty="0"/>
              <a:t>Hlava, vyhrajete 150 $</a:t>
            </a:r>
          </a:p>
          <a:p>
            <a:pPr lvl="1"/>
            <a:endParaRPr lang="cs-CZ" dirty="0"/>
          </a:p>
          <a:p>
            <a:r>
              <a:rPr lang="cs-CZ" dirty="0"/>
              <a:t>Kolik dolarů by musel být zisk, abyste na hru přistoupili? </a:t>
            </a:r>
          </a:p>
          <a:p>
            <a:r>
              <a:rPr lang="cs-CZ" dirty="0"/>
              <a:t>Averze k ztrátě se liší (např. spekulanti na finančních trzích )</a:t>
            </a:r>
          </a:p>
          <a:p>
            <a:r>
              <a:rPr lang="cs-CZ" dirty="0"/>
              <a:t>Průměrný koeficient averze ke ztrátě: 1,5-2,5.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914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138"/>
            <a:ext cx="8229600" cy="5550026"/>
          </a:xfrm>
        </p:spPr>
        <p:txBody>
          <a:bodyPr/>
          <a:lstStyle/>
          <a:p>
            <a:r>
              <a:rPr lang="cs-CZ" dirty="0"/>
              <a:t>Koeficient averze ke ztrátě:</a:t>
            </a:r>
          </a:p>
          <a:p>
            <a:pPr lvl="1"/>
            <a:r>
              <a:rPr lang="cs-CZ" dirty="0"/>
              <a:t>Jaký musí být zisk ve hře s rizikem 50:50, ve které můžete ztratit 10$, aby pro vás byla atraktivní?</a:t>
            </a:r>
          </a:p>
          <a:p>
            <a:pPr lvl="1"/>
            <a:r>
              <a:rPr lang="cs-CZ" dirty="0"/>
              <a:t>Co kdyby byla možná prohra 500$?</a:t>
            </a:r>
          </a:p>
          <a:p>
            <a:pPr lvl="1"/>
            <a:r>
              <a:rPr lang="cs-CZ" dirty="0"/>
              <a:t>2000$?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Některá rizika jsou naprosto  neakceptovatelná bez ohledu na zisk.</a:t>
            </a:r>
          </a:p>
        </p:txBody>
      </p:sp>
    </p:spTree>
    <p:extLst>
      <p:ext uri="{BB962C8B-B14F-4D97-AF65-F5344CB8AC3E}">
        <p14:creationId xmlns:p14="http://schemas.microsoft.com/office/powerpoint/2010/main" val="708648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6246191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Princip </a:t>
            </a:r>
            <a:r>
              <a:rPr lang="cs-CZ" b="1" i="1" dirty="0"/>
              <a:t>klesající citlivosti</a:t>
            </a:r>
            <a:r>
              <a:rPr lang="cs-CZ" dirty="0"/>
              <a:t>: Subjektivní rozdíl mezi 900$ a 1000$ je mnohem menší něž mezi 100$ a 200$. Projektuje se do klesající citlivosti k ziskům i na ztrátám.</a:t>
            </a:r>
          </a:p>
          <a:p>
            <a:r>
              <a:rPr lang="cs-CZ" i="1" u="sng" dirty="0"/>
              <a:t>Referenční bod, averze ke ztrátě, klesající citlivost </a:t>
            </a:r>
            <a:r>
              <a:rPr lang="cs-CZ" b="1" i="1" u="sng" dirty="0"/>
              <a:t>jsou základem PT</a:t>
            </a:r>
          </a:p>
          <a:p>
            <a:r>
              <a:rPr lang="cs-CZ" dirty="0"/>
              <a:t>Hodnocení zisků a ztrát ovlivňuje míru averze k riziku</a:t>
            </a:r>
          </a:p>
          <a:p>
            <a:r>
              <a:rPr lang="cs-CZ" b="1" i="1" dirty="0"/>
              <a:t>Tendence averze k riziku v prospektech vedoucích k zisku, tendence vyhledávat riziko v prospektech vedoucích ke ztrátě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8026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6534"/>
            <a:ext cx="8229600" cy="549963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A) </a:t>
            </a:r>
            <a:r>
              <a:rPr lang="en-US" dirty="0" err="1"/>
              <a:t>Navíc</a:t>
            </a:r>
            <a:r>
              <a:rPr lang="en-US" dirty="0"/>
              <a:t> k </a:t>
            </a:r>
            <a:r>
              <a:rPr lang="en-US" dirty="0" err="1"/>
              <a:t>tomu</a:t>
            </a:r>
            <a:r>
              <a:rPr lang="en-US" dirty="0"/>
              <a:t>, co </a:t>
            </a:r>
            <a:r>
              <a:rPr lang="en-US" dirty="0" err="1"/>
              <a:t>vlastníte</a:t>
            </a:r>
            <a:r>
              <a:rPr lang="en-US" dirty="0"/>
              <a:t>, </a:t>
            </a:r>
            <a:r>
              <a:rPr lang="en-US" dirty="0" err="1"/>
              <a:t>jste</a:t>
            </a:r>
            <a:r>
              <a:rPr lang="en-US" dirty="0"/>
              <a:t> </a:t>
            </a:r>
            <a:r>
              <a:rPr lang="en-US" dirty="0" err="1"/>
              <a:t>dostali</a:t>
            </a:r>
            <a:r>
              <a:rPr lang="en-US" dirty="0"/>
              <a:t> </a:t>
            </a:r>
            <a:r>
              <a:rPr lang="cs-CZ" dirty="0"/>
              <a:t>	</a:t>
            </a:r>
            <a:r>
              <a:rPr lang="en-US" dirty="0"/>
              <a:t>1000$. </a:t>
            </a:r>
            <a:r>
              <a:rPr lang="en-US" dirty="0" err="1"/>
              <a:t>Máte</a:t>
            </a:r>
            <a:r>
              <a:rPr lang="en-US" dirty="0"/>
              <a:t> </a:t>
            </a:r>
            <a:r>
              <a:rPr lang="en-US" dirty="0" err="1"/>
              <a:t>možnost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vybrat</a:t>
            </a:r>
            <a:r>
              <a:rPr lang="en-US" dirty="0"/>
              <a:t> </a:t>
            </a:r>
            <a:r>
              <a:rPr lang="en-US" dirty="0" err="1"/>
              <a:t>možnosti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dirty="0"/>
              <a:t>50% </a:t>
            </a:r>
            <a:r>
              <a:rPr lang="en-US" dirty="0" err="1"/>
              <a:t>šance</a:t>
            </a:r>
            <a:r>
              <a:rPr lang="en-US" dirty="0"/>
              <a:t>, </a:t>
            </a:r>
            <a:r>
              <a:rPr lang="en-US" dirty="0" err="1"/>
              <a:t>získat</a:t>
            </a:r>
            <a:r>
              <a:rPr lang="en-US" dirty="0"/>
              <a:t> 1000$ NEBO </a:t>
            </a:r>
            <a:r>
              <a:rPr lang="en-US" dirty="0" err="1"/>
              <a:t>dostat</a:t>
            </a:r>
            <a:r>
              <a:rPr lang="en-US" dirty="0"/>
              <a:t> s </a:t>
            </a:r>
            <a:r>
              <a:rPr lang="en-US" dirty="0" err="1"/>
              <a:t>jistotou</a:t>
            </a:r>
            <a:r>
              <a:rPr lang="en-US" dirty="0"/>
              <a:t> 500$.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B) </a:t>
            </a:r>
            <a:r>
              <a:rPr lang="en-US" dirty="0" err="1"/>
              <a:t>Navíc</a:t>
            </a:r>
            <a:r>
              <a:rPr lang="en-US" dirty="0"/>
              <a:t> k </a:t>
            </a:r>
            <a:r>
              <a:rPr lang="en-US" dirty="0" err="1"/>
              <a:t>tomu</a:t>
            </a:r>
            <a:r>
              <a:rPr lang="en-US" dirty="0"/>
              <a:t>, co </a:t>
            </a:r>
            <a:r>
              <a:rPr lang="en-US" dirty="0" err="1"/>
              <a:t>vlastníte</a:t>
            </a:r>
            <a:r>
              <a:rPr lang="en-US" dirty="0"/>
              <a:t>, </a:t>
            </a:r>
            <a:r>
              <a:rPr lang="en-US" dirty="0" err="1"/>
              <a:t>jste</a:t>
            </a:r>
            <a:r>
              <a:rPr lang="en-US" dirty="0"/>
              <a:t> </a:t>
            </a:r>
            <a:r>
              <a:rPr lang="en-US" dirty="0" err="1"/>
              <a:t>dostali</a:t>
            </a:r>
            <a:r>
              <a:rPr lang="en-US" dirty="0"/>
              <a:t> </a:t>
            </a:r>
            <a:r>
              <a:rPr lang="cs-CZ" dirty="0"/>
              <a:t>	</a:t>
            </a:r>
            <a:r>
              <a:rPr lang="en-US" dirty="0"/>
              <a:t>2000$. </a:t>
            </a:r>
            <a:r>
              <a:rPr lang="en-US" dirty="0" err="1"/>
              <a:t>Máte</a:t>
            </a:r>
            <a:r>
              <a:rPr lang="en-US" dirty="0"/>
              <a:t> </a:t>
            </a:r>
            <a:r>
              <a:rPr lang="en-US" dirty="0" err="1"/>
              <a:t>možnost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vybrat</a:t>
            </a:r>
            <a:r>
              <a:rPr lang="en-US" dirty="0"/>
              <a:t> </a:t>
            </a:r>
            <a:r>
              <a:rPr lang="en-US" dirty="0" err="1"/>
              <a:t>možnosti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dirty="0"/>
              <a:t>50% </a:t>
            </a:r>
            <a:r>
              <a:rPr lang="en-US" dirty="0" err="1"/>
              <a:t>šance</a:t>
            </a:r>
            <a:r>
              <a:rPr lang="en-US" dirty="0"/>
              <a:t> </a:t>
            </a:r>
            <a:r>
              <a:rPr lang="en-US" dirty="0" err="1"/>
              <a:t>ztratit</a:t>
            </a:r>
            <a:r>
              <a:rPr lang="en-US" dirty="0"/>
              <a:t> 1000$ NEBO </a:t>
            </a:r>
            <a:r>
              <a:rPr lang="en-US" dirty="0" err="1"/>
              <a:t>ztratit</a:t>
            </a:r>
            <a:r>
              <a:rPr lang="en-US" dirty="0"/>
              <a:t> s </a:t>
            </a:r>
            <a:r>
              <a:rPr lang="en-US" dirty="0" err="1"/>
              <a:t>jistotou</a:t>
            </a:r>
            <a:r>
              <a:rPr lang="en-US" dirty="0"/>
              <a:t> 500$.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776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Prospektová</a:t>
            </a:r>
            <a:r>
              <a:rPr lang="en-US" dirty="0"/>
              <a:t> </a:t>
            </a:r>
            <a:r>
              <a:rPr lang="en-US" dirty="0" err="1"/>
              <a:t>teorie</a:t>
            </a:r>
            <a:r>
              <a:rPr lang="en-US" dirty="0"/>
              <a:t>: </a:t>
            </a:r>
            <a:r>
              <a:rPr lang="en-US" dirty="0" err="1"/>
              <a:t>hodnotová</a:t>
            </a:r>
            <a:r>
              <a:rPr lang="en-US" dirty="0"/>
              <a:t> </a:t>
            </a:r>
            <a:r>
              <a:rPr lang="en-US" dirty="0" err="1"/>
              <a:t>funkce</a:t>
            </a:r>
            <a:endParaRPr lang="en-US" dirty="0"/>
          </a:p>
        </p:txBody>
      </p:sp>
      <p:pic>
        <p:nvPicPr>
          <p:cNvPr id="6" name="Picture 5" descr="Screenshot 2014-04-22 16.35.5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985" y="1554480"/>
            <a:ext cx="6238821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4967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Aplikace</a:t>
            </a:r>
            <a:r>
              <a:rPr lang="en-US" dirty="0"/>
              <a:t> 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Individuální rozhodování</a:t>
            </a:r>
          </a:p>
          <a:p>
            <a:r>
              <a:rPr lang="cs-CZ" dirty="0"/>
              <a:t>Při aplikaci na politické jednání klade důraz na prostředí</a:t>
            </a:r>
          </a:p>
          <a:p>
            <a:r>
              <a:rPr lang="cs-CZ" dirty="0"/>
              <a:t>Změna v čase</a:t>
            </a:r>
          </a:p>
          <a:p>
            <a:r>
              <a:rPr lang="cs-CZ" dirty="0"/>
              <a:t>Výhodou PT je zachycení dynamiky rozhodovacích situací, např. posun od vnímaného zisku ke ztrátám se projeví změnou chování aktérů</a:t>
            </a:r>
          </a:p>
          <a:p>
            <a:r>
              <a:rPr lang="cs-CZ" dirty="0"/>
              <a:t>Např. G H. W. Bush riskoval válku v Zálivu, reakce na </a:t>
            </a:r>
            <a:r>
              <a:rPr lang="cs-CZ" dirty="0" err="1"/>
              <a:t>sturkturu</a:t>
            </a:r>
            <a:r>
              <a:rPr lang="cs-CZ" dirty="0"/>
              <a:t> zisků a ztrát </a:t>
            </a:r>
          </a:p>
        </p:txBody>
      </p:sp>
    </p:spTree>
    <p:extLst>
      <p:ext uri="{BB962C8B-B14F-4D97-AF65-F5344CB8AC3E}">
        <p14:creationId xmlns:p14="http://schemas.microsoft.com/office/powerpoint/2010/main" val="1335636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Prospektová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teorie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81755"/>
          </a:xfrm>
        </p:spPr>
        <p:txBody>
          <a:bodyPr>
            <a:normAutofit/>
          </a:bodyPr>
          <a:lstStyle/>
          <a:p>
            <a:r>
              <a:rPr lang="cs-CZ" dirty="0" err="1">
                <a:latin typeface="Helvetica" pitchFamily="2" charset="0"/>
              </a:rPr>
              <a:t>Kahneman</a:t>
            </a:r>
            <a:r>
              <a:rPr lang="cs-CZ" dirty="0">
                <a:latin typeface="Helvetica" pitchFamily="2" charset="0"/>
              </a:rPr>
              <a:t> &amp; </a:t>
            </a:r>
            <a:r>
              <a:rPr lang="cs-CZ" dirty="0" err="1">
                <a:latin typeface="Helvetica" pitchFamily="2" charset="0"/>
              </a:rPr>
              <a:t>Tversky</a:t>
            </a:r>
            <a:endParaRPr lang="cs-CZ" dirty="0">
              <a:latin typeface="Helvetica" pitchFamily="2" charset="0"/>
            </a:endParaRPr>
          </a:p>
          <a:p>
            <a:r>
              <a:rPr lang="cs-CZ" dirty="0">
                <a:latin typeface="Helvetica" pitchFamily="2" charset="0"/>
              </a:rPr>
              <a:t>Psychologická teorie rozhodování</a:t>
            </a:r>
          </a:p>
          <a:p>
            <a:r>
              <a:rPr lang="cs-CZ" dirty="0">
                <a:latin typeface="Helvetica" pitchFamily="2" charset="0"/>
              </a:rPr>
              <a:t>Konkuruje teorii užitku</a:t>
            </a:r>
          </a:p>
          <a:p>
            <a:r>
              <a:rPr lang="cs-CZ" dirty="0">
                <a:latin typeface="Helvetica" pitchFamily="2" charset="0"/>
              </a:rPr>
              <a:t>Odvozena z experimentálních dat</a:t>
            </a:r>
          </a:p>
          <a:p>
            <a:r>
              <a:rPr lang="cs-CZ" dirty="0">
                <a:latin typeface="Helvetica" pitchFamily="2" charset="0"/>
              </a:rPr>
              <a:t>Studie situací systematického odklonu od teorie užitku při rozhodování</a:t>
            </a:r>
          </a:p>
          <a:p>
            <a:r>
              <a:rPr lang="cs-CZ" dirty="0">
                <a:latin typeface="Helvetica" pitchFamily="2" charset="0"/>
              </a:rPr>
              <a:t>Rozhodování s mírou nejistoty = výběr mezi dvěma možnostmi (</a:t>
            </a:r>
            <a:r>
              <a:rPr lang="cs-CZ" dirty="0" err="1">
                <a:latin typeface="Helvetica" pitchFamily="2" charset="0"/>
              </a:rPr>
              <a:t>prospects</a:t>
            </a:r>
            <a:r>
              <a:rPr lang="cs-CZ" dirty="0">
                <a:latin typeface="Helvetica" pitchFamily="2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88900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McDermott 2004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16285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Strategie lídrů závisí na tom, jaké téma upřednostňují.</a:t>
            </a:r>
          </a:p>
          <a:p>
            <a:r>
              <a:rPr lang="cs-CZ" dirty="0"/>
              <a:t>Někdy převáží externí faktory a musí adaptovat svoji preferenci: FDR se dostal k moci s cílem řešit sociální problémy, nicméně v roce 1942 se jeho úsilí muselo přesunout k zahraniční politice. </a:t>
            </a:r>
          </a:p>
          <a:p>
            <a:r>
              <a:rPr lang="cs-CZ" dirty="0"/>
              <a:t>Pokud lze identifikovat hlavní téma (nejdůležitější rozhodnutí), lze aplikovat PT k analýze strategií</a:t>
            </a:r>
          </a:p>
          <a:p>
            <a:r>
              <a:rPr lang="cs-CZ" dirty="0"/>
              <a:t>Je třeba</a:t>
            </a:r>
            <a:r>
              <a:rPr lang="cs-CZ" b="1" dirty="0"/>
              <a:t> politické faktory </a:t>
            </a:r>
            <a:r>
              <a:rPr lang="cs-CZ" dirty="0"/>
              <a:t>zahrnout do původně psychologického modelu (situační a externí faktory)</a:t>
            </a:r>
          </a:p>
        </p:txBody>
      </p:sp>
    </p:spTree>
    <p:extLst>
      <p:ext uri="{BB962C8B-B14F-4D97-AF65-F5344CB8AC3E}">
        <p14:creationId xmlns:p14="http://schemas.microsoft.com/office/powerpoint/2010/main" val="29104907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756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Aplikace</a:t>
            </a:r>
            <a:r>
              <a:rPr lang="en-US" dirty="0"/>
              <a:t> 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0394"/>
            <a:ext cx="8229600" cy="5853033"/>
          </a:xfrm>
        </p:spPr>
        <p:txBody>
          <a:bodyPr>
            <a:normAutofit fontScale="92500"/>
          </a:bodyPr>
          <a:lstStyle/>
          <a:p>
            <a:r>
              <a:rPr lang="cs-CZ" b="1" dirty="0"/>
              <a:t>Existence referenčního bodu</a:t>
            </a:r>
          </a:p>
          <a:p>
            <a:r>
              <a:rPr lang="cs-CZ" dirty="0" err="1"/>
              <a:t>Quattrone</a:t>
            </a:r>
            <a:r>
              <a:rPr lang="cs-CZ" dirty="0"/>
              <a:t> &amp; </a:t>
            </a:r>
            <a:r>
              <a:rPr lang="cs-CZ" dirty="0" err="1"/>
              <a:t>Tversky</a:t>
            </a:r>
            <a:r>
              <a:rPr lang="cs-CZ" dirty="0"/>
              <a:t> 1988:</a:t>
            </a:r>
          </a:p>
          <a:p>
            <a:pPr lvl="1"/>
            <a:r>
              <a:rPr lang="cs-CZ" dirty="0"/>
              <a:t>Výběr mezi dvěma kandidáty s různými ekonomickými programy</a:t>
            </a:r>
          </a:p>
          <a:p>
            <a:pPr lvl="1"/>
            <a:r>
              <a:rPr lang="cs-CZ" dirty="0"/>
              <a:t>Predikce 2 ekonomů o dopadech programů (SLI)</a:t>
            </a:r>
          </a:p>
          <a:p>
            <a:pPr lvl="1"/>
            <a:r>
              <a:rPr lang="cs-CZ" dirty="0"/>
              <a:t>Brown: SLI = 65 000$; 43 000$</a:t>
            </a:r>
          </a:p>
          <a:p>
            <a:pPr lvl="1"/>
            <a:r>
              <a:rPr lang="cs-CZ" dirty="0"/>
              <a:t>Green: SLI = 51 000$; 53 000$</a:t>
            </a:r>
          </a:p>
          <a:p>
            <a:pPr lvl="1"/>
            <a:r>
              <a:rPr lang="cs-CZ" dirty="0"/>
              <a:t>Situace 1: SLI další země (43 000$; 45 000$)</a:t>
            </a:r>
          </a:p>
          <a:p>
            <a:pPr lvl="1"/>
            <a:r>
              <a:rPr lang="cs-CZ" dirty="0"/>
              <a:t>Situace2: SLI další země (přes 60 000$).</a:t>
            </a:r>
          </a:p>
          <a:p>
            <a:pPr lvl="1"/>
            <a:r>
              <a:rPr lang="cs-CZ" dirty="0"/>
              <a:t>Green získá 72% je-li nižší predikce ostatních zemích, jen 50 % v experimentální podmínce 2.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22777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quo bias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8464"/>
            <a:ext cx="8229600" cy="519833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Hypotetická volba</a:t>
            </a:r>
          </a:p>
          <a:p>
            <a:r>
              <a:rPr lang="cs-CZ" b="1" dirty="0"/>
              <a:t>Situace 1:</a:t>
            </a:r>
            <a:r>
              <a:rPr lang="cs-CZ" dirty="0"/>
              <a:t> </a:t>
            </a:r>
            <a:r>
              <a:rPr lang="cs-CZ" i="1" dirty="0"/>
              <a:t>Kandidát Frank</a:t>
            </a:r>
            <a:r>
              <a:rPr lang="cs-CZ" dirty="0"/>
              <a:t>, slibuje zachovat míru inflace (42 %) a nezaměstnanosti (15 %)</a:t>
            </a:r>
          </a:p>
          <a:p>
            <a:r>
              <a:rPr lang="cs-CZ" i="1" dirty="0"/>
              <a:t>Kandidát Carl</a:t>
            </a:r>
            <a:r>
              <a:rPr lang="cs-CZ" dirty="0"/>
              <a:t>, slibuje snížení inflace o 19 % a zároveň zvýšení nezaměstnanosti o 7 %. </a:t>
            </a:r>
          </a:p>
          <a:p>
            <a:r>
              <a:rPr lang="cs-CZ" b="1" dirty="0"/>
              <a:t>Situace2</a:t>
            </a:r>
            <a:r>
              <a:rPr lang="cs-CZ" dirty="0"/>
              <a:t>: inflace je 23 % a nezaměstnanost 22 %. </a:t>
            </a:r>
            <a:r>
              <a:rPr lang="cs-CZ" i="1" dirty="0"/>
              <a:t>Frank </a:t>
            </a:r>
            <a:r>
              <a:rPr lang="cs-CZ" dirty="0"/>
              <a:t>navrhuje zvýšení inflace o 19 % a snížení nezaměstnanosti o 7 %. </a:t>
            </a:r>
          </a:p>
          <a:p>
            <a:r>
              <a:rPr lang="cs-CZ" dirty="0"/>
              <a:t>Frank získá 65 % v situaci 1 a jen 35 % v situaci 2. </a:t>
            </a:r>
          </a:p>
        </p:txBody>
      </p:sp>
    </p:spTree>
    <p:extLst>
      <p:ext uri="{BB962C8B-B14F-4D97-AF65-F5344CB8AC3E}">
        <p14:creationId xmlns:p14="http://schemas.microsoft.com/office/powerpoint/2010/main" val="3156245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053414" cy="772548"/>
          </a:xfrm>
        </p:spPr>
        <p:txBody>
          <a:bodyPr/>
          <a:lstStyle/>
          <a:p>
            <a:r>
              <a:rPr lang="en-US" dirty="0" err="1"/>
              <a:t>Averze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ztrátě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6804"/>
            <a:ext cx="8229600" cy="5771195"/>
          </a:xfrm>
        </p:spPr>
        <p:txBody>
          <a:bodyPr>
            <a:normAutofit/>
          </a:bodyPr>
          <a:lstStyle/>
          <a:p>
            <a:r>
              <a:rPr lang="cs-CZ" dirty="0"/>
              <a:t>Větší snaha předejít ztrátě voličů než posilování voličské základny</a:t>
            </a:r>
          </a:p>
          <a:p>
            <a:r>
              <a:rPr lang="cs-CZ" dirty="0"/>
              <a:t>Ekonomické hlasování</a:t>
            </a:r>
          </a:p>
          <a:p>
            <a:r>
              <a:rPr lang="cs-CZ" dirty="0"/>
              <a:t>Voliči znají stávajícího vykonavatele úřadu, volba nese menší riziko, ekonomická prosperita kódována jako zisk, recese jako ztráta</a:t>
            </a:r>
          </a:p>
          <a:p>
            <a:r>
              <a:rPr lang="cs-CZ" dirty="0"/>
              <a:t>Objektivita referenčního bodu?</a:t>
            </a:r>
          </a:p>
        </p:txBody>
      </p:sp>
    </p:spTree>
    <p:extLst>
      <p:ext uri="{BB962C8B-B14F-4D97-AF65-F5344CB8AC3E}">
        <p14:creationId xmlns:p14="http://schemas.microsoft.com/office/powerpoint/2010/main" val="34891884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vztahy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0122"/>
            <a:ext cx="8229600" cy="5381648"/>
          </a:xfrm>
        </p:spPr>
        <p:txBody>
          <a:bodyPr>
            <a:normAutofit/>
          </a:bodyPr>
          <a:lstStyle/>
          <a:p>
            <a:r>
              <a:rPr lang="cs-CZ" dirty="0"/>
              <a:t>Státy usilují o zachování situace oproti hrozícím ztrátám spíše než o zlepšování svých pozic</a:t>
            </a:r>
          </a:p>
          <a:p>
            <a:r>
              <a:rPr lang="cs-CZ" dirty="0"/>
              <a:t>Také motivy k zachování </a:t>
            </a:r>
            <a:r>
              <a:rPr lang="cs-CZ" dirty="0" err="1"/>
              <a:t>statu</a:t>
            </a:r>
            <a:r>
              <a:rPr lang="cs-CZ" dirty="0"/>
              <a:t> quo vycházející z domácích politických tlaků většinou souvisí s </a:t>
            </a:r>
            <a:r>
              <a:rPr lang="cs-CZ" dirty="0" err="1"/>
              <a:t>loss</a:t>
            </a:r>
            <a:r>
              <a:rPr lang="cs-CZ" dirty="0"/>
              <a:t> </a:t>
            </a:r>
            <a:r>
              <a:rPr lang="cs-CZ" dirty="0" err="1"/>
              <a:t>aversion</a:t>
            </a:r>
            <a:r>
              <a:rPr lang="cs-CZ" dirty="0"/>
              <a:t> (</a:t>
            </a:r>
            <a:r>
              <a:rPr lang="cs-CZ" dirty="0" err="1"/>
              <a:t>Jervis</a:t>
            </a:r>
            <a:r>
              <a:rPr lang="cs-CZ" dirty="0"/>
              <a:t> 1991)</a:t>
            </a:r>
          </a:p>
          <a:p>
            <a:r>
              <a:rPr lang="cs-CZ" dirty="0" err="1"/>
              <a:t>Nincic</a:t>
            </a:r>
            <a:r>
              <a:rPr lang="cs-CZ" dirty="0"/>
              <a:t> 1997: Intervence zajišťuje popularitu, pokud je definována jako obranná</a:t>
            </a:r>
          </a:p>
        </p:txBody>
      </p:sp>
    </p:spTree>
    <p:extLst>
      <p:ext uri="{BB962C8B-B14F-4D97-AF65-F5344CB8AC3E}">
        <p14:creationId xmlns:p14="http://schemas.microsoft.com/office/powerpoint/2010/main" val="10174298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Bias </a:t>
            </a:r>
            <a:r>
              <a:rPr lang="en-US" dirty="0" err="1"/>
              <a:t>referenčního</a:t>
            </a:r>
            <a:r>
              <a:rPr lang="en-US" dirty="0"/>
              <a:t> </a:t>
            </a:r>
            <a:r>
              <a:rPr lang="en-US" dirty="0" err="1"/>
              <a:t>bodu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723"/>
          </a:xfrm>
        </p:spPr>
        <p:txBody>
          <a:bodyPr>
            <a:normAutofit/>
          </a:bodyPr>
          <a:lstStyle/>
          <a:p>
            <a:r>
              <a:rPr lang="cs-CZ" dirty="0"/>
              <a:t>Ztráta území = zachování </a:t>
            </a:r>
            <a:r>
              <a:rPr lang="cs-CZ" dirty="0" err="1"/>
              <a:t>referenčího</a:t>
            </a:r>
            <a:r>
              <a:rPr lang="cs-CZ" dirty="0"/>
              <a:t> bodu</a:t>
            </a:r>
          </a:p>
          <a:p>
            <a:r>
              <a:rPr lang="cs-CZ" dirty="0"/>
              <a:t>Zisk území = </a:t>
            </a:r>
            <a:r>
              <a:rPr lang="cs-CZ" dirty="0" err="1"/>
              <a:t>renormalizace</a:t>
            </a:r>
            <a:r>
              <a:rPr lang="cs-CZ" dirty="0"/>
              <a:t> referenčního bodu (instant </a:t>
            </a:r>
            <a:r>
              <a:rPr lang="cs-CZ" dirty="0" err="1"/>
              <a:t>endowment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)</a:t>
            </a:r>
          </a:p>
          <a:p>
            <a:r>
              <a:rPr lang="cs-CZ" dirty="0"/>
              <a:t>Oba aktéři pro riskantní strategie</a:t>
            </a:r>
          </a:p>
          <a:p>
            <a:r>
              <a:rPr lang="cs-CZ" dirty="0"/>
              <a:t>Izrael-Palestina 1967 – 1973</a:t>
            </a:r>
          </a:p>
          <a:p>
            <a:r>
              <a:rPr lang="cs-CZ" dirty="0"/>
              <a:t>Rusko vs. Ukrajina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4961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Evoluční</a:t>
            </a:r>
            <a:r>
              <a:rPr lang="en-US" dirty="0"/>
              <a:t> </a:t>
            </a:r>
            <a:r>
              <a:rPr lang="en-US" dirty="0" err="1"/>
              <a:t>přístup</a:t>
            </a:r>
            <a:r>
              <a:rPr lang="en-US" dirty="0"/>
              <a:t> k 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1009"/>
            <a:ext cx="8229600" cy="5636991"/>
          </a:xfrm>
        </p:spPr>
        <p:txBody>
          <a:bodyPr>
            <a:normAutofit fontScale="92500"/>
          </a:bodyPr>
          <a:lstStyle/>
          <a:p>
            <a:r>
              <a:rPr lang="cs-CZ" dirty="0" err="1"/>
              <a:t>McDermott</a:t>
            </a:r>
            <a:r>
              <a:rPr lang="cs-CZ" dirty="0"/>
              <a:t>, </a:t>
            </a:r>
            <a:r>
              <a:rPr lang="cs-CZ" dirty="0" err="1"/>
              <a:t>Fowler</a:t>
            </a:r>
            <a:r>
              <a:rPr lang="cs-CZ" dirty="0"/>
              <a:t>, </a:t>
            </a:r>
            <a:r>
              <a:rPr lang="cs-CZ" dirty="0" err="1"/>
              <a:t>Smirnov</a:t>
            </a:r>
            <a:r>
              <a:rPr lang="cs-CZ" dirty="0"/>
              <a:t> 2008:</a:t>
            </a:r>
          </a:p>
          <a:p>
            <a:pPr lvl="1"/>
            <a:r>
              <a:rPr lang="cs-CZ" dirty="0"/>
              <a:t>Konzistentnost s PT má evoluční základ</a:t>
            </a:r>
          </a:p>
          <a:p>
            <a:pPr lvl="1"/>
            <a:r>
              <a:rPr lang="cs-CZ" dirty="0"/>
              <a:t>Averze ke ztrátě u primátů (preference opic se liší, když čelí riskantní situaci) </a:t>
            </a:r>
          </a:p>
          <a:p>
            <a:pPr lvl="1"/>
            <a:r>
              <a:rPr lang="cs-CZ" dirty="0"/>
              <a:t>Důraz na ekologické faktory. Hladový člověk má jiné možnosti volby, očekávání, dělá jiná rozhodnutí.. Lidé jednají v rámci vlastního kontextu!</a:t>
            </a:r>
          </a:p>
          <a:p>
            <a:pPr lvl="1"/>
            <a:r>
              <a:rPr lang="cs-CZ" dirty="0"/>
              <a:t>Evoluční výhodu má ten, kdo se v časech prosperity vyhýbá riziku a v časech nedostatku  riziko vyhledává. Se změnou podmínek následuje adaptace chování. Strategie maximalizující pravděpodobnost přežití.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2004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Aplikace</a:t>
            </a:r>
            <a:r>
              <a:rPr lang="en-US" dirty="0"/>
              <a:t> 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0839"/>
            <a:ext cx="8229600" cy="534236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PT je teorií individuálního rozhodování v riskantních podmínkách, nikoliv politologickou teorií </a:t>
            </a:r>
          </a:p>
          <a:p>
            <a:r>
              <a:rPr lang="cs-CZ" dirty="0"/>
              <a:t>Není ani obecnou teorií rozhodování, vyžaduje určité parametry</a:t>
            </a:r>
          </a:p>
          <a:p>
            <a:r>
              <a:rPr lang="cs-CZ" dirty="0"/>
              <a:t>V politice většinou kolektivní rozhodování, zde je třeba další empirický výzkum</a:t>
            </a:r>
          </a:p>
          <a:p>
            <a:r>
              <a:rPr lang="cs-CZ" dirty="0"/>
              <a:t>Nereflektuje roli emocí</a:t>
            </a:r>
          </a:p>
          <a:p>
            <a:r>
              <a:rPr lang="cs-CZ" dirty="0"/>
              <a:t>Jako alternativní vysvětlení politických jevů má potenciál, je třeba ale testovat tyto hypotézy v daných kontextech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98612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Rámování</a:t>
            </a:r>
            <a:r>
              <a:rPr lang="en-US" dirty="0"/>
              <a:t> v 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2498"/>
            <a:ext cx="8229600" cy="4803666"/>
          </a:xfrm>
        </p:spPr>
        <p:txBody>
          <a:bodyPr/>
          <a:lstStyle/>
          <a:p>
            <a:r>
              <a:rPr lang="cs-CZ" dirty="0"/>
              <a:t>Teorie užitku mj. předpokládá:</a:t>
            </a:r>
          </a:p>
          <a:p>
            <a:pPr marL="457200" lvl="1" indent="0">
              <a:buNone/>
            </a:pPr>
            <a:r>
              <a:rPr lang="cs-CZ" i="1" dirty="0"/>
              <a:t>Dominance</a:t>
            </a:r>
            <a:r>
              <a:rPr lang="cs-CZ" dirty="0"/>
              <a:t>: Je-li jedno řešení lepší než jakékoliv jiné v jedné situaci a alespoň tak dobré jako ostatní v další situaci, bude vybráno toto dominantní řešení.</a:t>
            </a:r>
          </a:p>
          <a:p>
            <a:pPr marL="457200" lvl="1" indent="0">
              <a:buNone/>
            </a:pPr>
            <a:r>
              <a:rPr lang="cs-CZ" i="1" dirty="0"/>
              <a:t>Invariance</a:t>
            </a:r>
            <a:r>
              <a:rPr lang="cs-CZ" dirty="0"/>
              <a:t>: různá reprezentace stejného rozhodovacího problému by měla vyústit ve stejné preference. Preference mezi alternativami je nezávislá na jejich popisu. </a:t>
            </a:r>
          </a:p>
        </p:txBody>
      </p:sp>
    </p:spTree>
    <p:extLst>
      <p:ext uri="{BB962C8B-B14F-4D97-AF65-F5344CB8AC3E}">
        <p14:creationId xmlns:p14="http://schemas.microsoft.com/office/powerpoint/2010/main" val="26033191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2822"/>
            <a:ext cx="8229600" cy="573334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Situace 1:</a:t>
            </a:r>
          </a:p>
          <a:p>
            <a:pPr lvl="1"/>
            <a:r>
              <a:rPr lang="cs-CZ" dirty="0"/>
              <a:t>Operace: ze 100 lidí, kteří podstoupí operaci, 90 přežije pooperační období, 68 žije po roce od operace, 34 stále žije po pěti letech od operace.</a:t>
            </a:r>
          </a:p>
          <a:p>
            <a:pPr lvl="1"/>
            <a:r>
              <a:rPr lang="cs-CZ" dirty="0"/>
              <a:t>Ozařování: ze 100 lidí, kteří podstoupí ozařování, všichni přežijí léčbu, 77 žije po roce od léčby, 22 stále žije po pěti letech od léčby. </a:t>
            </a:r>
          </a:p>
          <a:p>
            <a:r>
              <a:rPr lang="cs-CZ" dirty="0"/>
              <a:t>Situace 2:</a:t>
            </a:r>
          </a:p>
          <a:p>
            <a:pPr lvl="1"/>
            <a:r>
              <a:rPr lang="cs-CZ" dirty="0"/>
              <a:t>Operace: ze 100 lidí, kteří podstoupí operaci, 10 zemře během pooperačního období, 32 zemře do roka od operace, 66 zemře do pěti let od operace.</a:t>
            </a:r>
          </a:p>
          <a:p>
            <a:pPr lvl="1"/>
            <a:r>
              <a:rPr lang="cs-CZ" dirty="0"/>
              <a:t>Ozařování: ze 100 lidí, kteří podstoupili ozařování, nikdo během léčby nezemře, 23 lidí zemře do roka od léčby, 78 zemře do pěti let od léčby.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107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Prospektová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teorie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Helvetica" pitchFamily="2" charset="0"/>
              </a:rPr>
              <a:t>Kterou alternativu byste preferovali?</a:t>
            </a:r>
          </a:p>
          <a:p>
            <a:pPr lvl="1"/>
            <a:r>
              <a:rPr lang="cs-CZ" dirty="0">
                <a:latin typeface="Helvetica" pitchFamily="2" charset="0"/>
              </a:rPr>
              <a:t>A: 50% šance vyhrát 1 000 Kč, 50% šance nevyhrát nic</a:t>
            </a:r>
          </a:p>
          <a:p>
            <a:pPr lvl="1"/>
            <a:r>
              <a:rPr lang="cs-CZ" dirty="0">
                <a:latin typeface="Helvetica" pitchFamily="2" charset="0"/>
              </a:rPr>
              <a:t>B: Jistý zisk 450 Kč</a:t>
            </a:r>
          </a:p>
          <a:p>
            <a:pPr marL="0" indent="0">
              <a:buNone/>
            </a:pPr>
            <a:endParaRPr lang="cs-CZ" dirty="0">
              <a:latin typeface="Helvetica" pitchFamily="2" charset="0"/>
            </a:endParaRPr>
          </a:p>
          <a:p>
            <a:r>
              <a:rPr lang="cs-CZ" dirty="0">
                <a:latin typeface="Helvetica" pitchFamily="2" charset="0"/>
              </a:rPr>
              <a:t>Metoda hypotetických voleb</a:t>
            </a:r>
          </a:p>
          <a:p>
            <a:r>
              <a:rPr lang="cs-CZ" dirty="0">
                <a:latin typeface="Helvetica" pitchFamily="2" charset="0"/>
              </a:rPr>
              <a:t>Předpoklad, že subjekty ví, jak by se v dané situaci zachovaly a že odpovídají upřímně</a:t>
            </a:r>
          </a:p>
          <a:p>
            <a:pPr lvl="1"/>
            <a:endParaRPr lang="cs-CZ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4850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Framing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0121"/>
            <a:ext cx="8229600" cy="538164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Vlivy formulace problému na názory a preference</a:t>
            </a:r>
          </a:p>
          <a:p>
            <a:r>
              <a:rPr lang="cs-CZ" dirty="0"/>
              <a:t>Jsou-li oba prospekty logicky stejné, v obou případech by měla následovat stejná odpověď</a:t>
            </a:r>
          </a:p>
          <a:p>
            <a:r>
              <a:rPr lang="cs-CZ" dirty="0"/>
              <a:t>Odmítnutí návrhu, který generuje 5% nezaměstnanost, preference návrhu generující 95% zaměstnanost.</a:t>
            </a:r>
          </a:p>
          <a:p>
            <a:r>
              <a:rPr lang="cs-CZ" dirty="0"/>
              <a:t>Náchylnost k riskantnímu jednání, je-li prospekt rámován pomocí ztráty, zatímco rámováni stejného prospektu pomocí zisku generuje averzi k riziku.</a:t>
            </a:r>
          </a:p>
          <a:p>
            <a:r>
              <a:rPr lang="cs-CZ" dirty="0"/>
              <a:t>PT postrádá komplexní teorii rámování</a:t>
            </a:r>
          </a:p>
        </p:txBody>
      </p:sp>
    </p:spTree>
    <p:extLst>
      <p:ext uri="{BB962C8B-B14F-4D97-AF65-F5344CB8AC3E}">
        <p14:creationId xmlns:p14="http://schemas.microsoft.com/office/powerpoint/2010/main" val="13901108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8291"/>
            <a:ext cx="8229600" cy="6141101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Síla </a:t>
            </a:r>
            <a:r>
              <a:rPr lang="cs-CZ" dirty="0" err="1"/>
              <a:t>framing</a:t>
            </a:r>
            <a:r>
              <a:rPr lang="cs-CZ" dirty="0"/>
              <a:t> efektu se liší v závislosti na tématu</a:t>
            </a:r>
          </a:p>
          <a:p>
            <a:r>
              <a:rPr lang="cs-CZ" dirty="0"/>
              <a:t>Větší efekty u problému spojených s životem a smrtí:</a:t>
            </a:r>
          </a:p>
          <a:p>
            <a:r>
              <a:rPr lang="cs-CZ" dirty="0"/>
              <a:t>Vypukla epidemie neobvyklé asijské nemoci. Očekává se, že zemře 600 lidí. Dva alternativní programy pro boj s nemocí byly navrženy:</a:t>
            </a:r>
          </a:p>
          <a:p>
            <a:pPr lvl="1"/>
            <a:r>
              <a:rPr lang="cs-CZ" dirty="0"/>
              <a:t>Bude-li přijat program A, bude zachráněno 200 lidí.</a:t>
            </a:r>
          </a:p>
          <a:p>
            <a:pPr lvl="1"/>
            <a:r>
              <a:rPr lang="cs-CZ" dirty="0"/>
              <a:t>Bude-li přijat program B, existuje 1/3 pravděpodobnost, že 600 lidí bude zachráněno a 2/3 pravděpodobnost, že nikdo nebude zachráněn.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Bude-li přijat program A, zemře 400 lidí.</a:t>
            </a:r>
          </a:p>
          <a:p>
            <a:pPr lvl="1"/>
            <a:r>
              <a:rPr lang="cs-CZ" dirty="0"/>
              <a:t>Bude-li přijat program B, existuje 1/3 pravděpodobnost, že nikdo nezemře a 2/3 pravděpodobnost, že zemře 600 lidí. </a:t>
            </a:r>
          </a:p>
        </p:txBody>
      </p:sp>
    </p:spTree>
    <p:extLst>
      <p:ext uri="{BB962C8B-B14F-4D97-AF65-F5344CB8AC3E}">
        <p14:creationId xmlns:p14="http://schemas.microsoft.com/office/powerpoint/2010/main" val="26089724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Teorie</a:t>
            </a:r>
            <a:r>
              <a:rPr lang="en-US" dirty="0"/>
              <a:t> </a:t>
            </a:r>
            <a:r>
              <a:rPr lang="en-US" dirty="0" err="1"/>
              <a:t>framingu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1361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Neexistuje</a:t>
            </a:r>
          </a:p>
          <a:p>
            <a:r>
              <a:rPr lang="cs-CZ" dirty="0"/>
              <a:t>Dlouhodobý dílčí výzkum, sledování různých faktorů</a:t>
            </a:r>
          </a:p>
          <a:p>
            <a:r>
              <a:rPr lang="cs-CZ" dirty="0"/>
              <a:t>Rozdíl v síle efektu mezi tématy (investice vs. život</a:t>
            </a:r>
          </a:p>
          <a:p>
            <a:r>
              <a:rPr lang="cs-CZ" dirty="0"/>
              <a:t>Kognitivní dostupnost situačních schémat (</a:t>
            </a:r>
            <a:r>
              <a:rPr lang="cs-CZ" dirty="0" err="1"/>
              <a:t>Jou</a:t>
            </a:r>
            <a:r>
              <a:rPr lang="cs-CZ" dirty="0"/>
              <a:t> et al. 1996)</a:t>
            </a:r>
          </a:p>
          <a:p>
            <a:r>
              <a:rPr lang="cs-CZ" dirty="0"/>
              <a:t>Vyšší kognitivní schopnosti redukují efekt (</a:t>
            </a:r>
            <a:r>
              <a:rPr lang="cs-CZ" dirty="0" err="1"/>
              <a:t>Stanovich</a:t>
            </a:r>
            <a:r>
              <a:rPr lang="cs-CZ" dirty="0"/>
              <a:t>, </a:t>
            </a:r>
            <a:r>
              <a:rPr lang="cs-CZ" dirty="0" err="1"/>
              <a:t>West</a:t>
            </a:r>
            <a:r>
              <a:rPr lang="cs-CZ" dirty="0"/>
              <a:t> 1998)</a:t>
            </a:r>
          </a:p>
          <a:p>
            <a:r>
              <a:rPr lang="cs-CZ" dirty="0"/>
              <a:t>Kognitivní zpracování (čas a ospravedlnění) (</a:t>
            </a:r>
            <a:r>
              <a:rPr lang="cs-CZ" dirty="0" err="1"/>
              <a:t>Takemura</a:t>
            </a:r>
            <a:r>
              <a:rPr lang="cs-CZ" dirty="0"/>
              <a:t> 1994)</a:t>
            </a:r>
          </a:p>
          <a:p>
            <a:r>
              <a:rPr lang="cs-CZ" dirty="0"/>
              <a:t>Emoce jako mediátor </a:t>
            </a:r>
            <a:r>
              <a:rPr lang="cs-CZ" dirty="0" err="1"/>
              <a:t>framing</a:t>
            </a:r>
            <a:r>
              <a:rPr lang="cs-CZ" dirty="0"/>
              <a:t> efektu (Druckman, </a:t>
            </a:r>
            <a:r>
              <a:rPr lang="cs-CZ" dirty="0" err="1"/>
              <a:t>McDermott</a:t>
            </a:r>
            <a:r>
              <a:rPr lang="cs-CZ" dirty="0"/>
              <a:t> 2001)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3672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Rámování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1010"/>
            <a:ext cx="8229600" cy="4905154"/>
          </a:xfrm>
        </p:spPr>
        <p:txBody>
          <a:bodyPr/>
          <a:lstStyle/>
          <a:p>
            <a:r>
              <a:rPr lang="cs-CZ" dirty="0"/>
              <a:t>Efekt rámování pomocí ekvivalence</a:t>
            </a:r>
          </a:p>
          <a:p>
            <a:pPr lvl="1"/>
            <a:r>
              <a:rPr lang="cs-CZ" dirty="0"/>
              <a:t>Rozdílný –logicky ekvivalentní – popis situace působí na změnu </a:t>
            </a:r>
          </a:p>
          <a:p>
            <a:pPr lvl="1"/>
            <a:r>
              <a:rPr lang="cs-CZ" dirty="0"/>
              <a:t>Působí na preferenci míry rizika a na hodnocení alternativ</a:t>
            </a:r>
          </a:p>
          <a:p>
            <a:pPr lvl="1"/>
            <a:r>
              <a:rPr lang="cs-CZ" dirty="0"/>
              <a:t>Souvisí s problémem stavby otázek v dotaznících (</a:t>
            </a:r>
            <a:r>
              <a:rPr lang="cs-CZ" dirty="0" err="1"/>
              <a:t>Bartels</a:t>
            </a:r>
            <a:r>
              <a:rPr lang="cs-CZ" dirty="0"/>
              <a:t> 1998, </a:t>
            </a:r>
            <a:r>
              <a:rPr lang="cs-CZ" dirty="0" err="1"/>
              <a:t>Zaller</a:t>
            </a:r>
            <a:r>
              <a:rPr lang="cs-CZ" dirty="0"/>
              <a:t> 1992).</a:t>
            </a:r>
          </a:p>
        </p:txBody>
      </p:sp>
    </p:spTree>
    <p:extLst>
      <p:ext uri="{BB962C8B-B14F-4D97-AF65-F5344CB8AC3E}">
        <p14:creationId xmlns:p14="http://schemas.microsoft.com/office/powerpoint/2010/main" val="37403001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1222"/>
          </a:xfrm>
        </p:spPr>
        <p:txBody>
          <a:bodyPr/>
          <a:lstStyle/>
          <a:p>
            <a:r>
              <a:rPr lang="cs-CZ" dirty="0"/>
              <a:t>Rámování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12052"/>
          </a:xfrm>
        </p:spPr>
        <p:txBody>
          <a:bodyPr>
            <a:normAutofit/>
          </a:bodyPr>
          <a:lstStyle/>
          <a:p>
            <a:r>
              <a:rPr lang="cs-CZ" dirty="0"/>
              <a:t>Efekt rámování pomocí důrazu</a:t>
            </a:r>
          </a:p>
          <a:p>
            <a:pPr lvl="1"/>
            <a:r>
              <a:rPr lang="cs-CZ" dirty="0"/>
              <a:t>Zdůraznění některých potenciálně relevantních aspektů</a:t>
            </a:r>
          </a:p>
          <a:p>
            <a:pPr lvl="1"/>
            <a:r>
              <a:rPr lang="cs-CZ" dirty="0"/>
              <a:t>Ovlivňuje konstrukci názoru</a:t>
            </a:r>
          </a:p>
          <a:p>
            <a:pPr lvl="1"/>
            <a:r>
              <a:rPr lang="cs-CZ" dirty="0"/>
              <a:t>Např. rámování kampaně</a:t>
            </a:r>
          </a:p>
          <a:p>
            <a:pPr lvl="1"/>
            <a:r>
              <a:rPr lang="cs-CZ" dirty="0"/>
              <a:t>Rámce nejsou logicky identické jako v ekvivalentním rámování</a:t>
            </a:r>
          </a:p>
          <a:p>
            <a:pPr lvl="1"/>
            <a:r>
              <a:rPr lang="cs-CZ" dirty="0"/>
              <a:t>Veřejné mínění a politické komunikace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2798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6325"/>
            <a:ext cx="8229600" cy="5746881"/>
          </a:xfrm>
        </p:spPr>
        <p:txBody>
          <a:bodyPr/>
          <a:lstStyle/>
          <a:p>
            <a:r>
              <a:rPr lang="cs-CZ" dirty="0" err="1"/>
              <a:t>Sniderman</a:t>
            </a:r>
            <a:r>
              <a:rPr lang="cs-CZ" dirty="0"/>
              <a:t> &amp; </a:t>
            </a:r>
            <a:r>
              <a:rPr lang="cs-CZ" dirty="0" err="1"/>
              <a:t>Theriault</a:t>
            </a:r>
            <a:r>
              <a:rPr lang="cs-CZ" dirty="0"/>
              <a:t> 1999:</a:t>
            </a:r>
          </a:p>
          <a:p>
            <a:pPr lvl="1"/>
            <a:r>
              <a:rPr lang="cs-CZ" dirty="0"/>
              <a:t>Zvýšené výdaje vlády na chudé je rámováno jako zvyšování šancí chudých lidí na to, aby se zlepšil jejich život = podpora veřejnosti</a:t>
            </a:r>
          </a:p>
          <a:p>
            <a:pPr lvl="1"/>
            <a:r>
              <a:rPr lang="cs-CZ" dirty="0"/>
              <a:t>Zvýšené výdaje vlády na chudé rámováno jako zvyšování daní = veřejnost nepodporuje politiku</a:t>
            </a:r>
          </a:p>
          <a:p>
            <a:pPr lvl="1"/>
            <a:endParaRPr lang="cs-CZ" dirty="0"/>
          </a:p>
          <a:p>
            <a:r>
              <a:rPr lang="cs-CZ" dirty="0" err="1"/>
              <a:t>Framing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 jako nástroj manipulace? Je příčinou nekompetence občanů? Existuje limit rámovacího efektu?</a:t>
            </a:r>
          </a:p>
        </p:txBody>
      </p:sp>
    </p:spTree>
    <p:extLst>
      <p:ext uri="{BB962C8B-B14F-4D97-AF65-F5344CB8AC3E}">
        <p14:creationId xmlns:p14="http://schemas.microsoft.com/office/powerpoint/2010/main" val="3931600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Bernoulli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0496"/>
            <a:ext cx="8229600" cy="4898891"/>
          </a:xfrm>
        </p:spPr>
        <p:txBody>
          <a:bodyPr/>
          <a:lstStyle/>
          <a:p>
            <a:r>
              <a:rPr lang="cs-CZ" dirty="0">
                <a:latin typeface="Helvetica" pitchFamily="2" charset="0"/>
              </a:rPr>
              <a:t>Psychologická intenzita užitku</a:t>
            </a:r>
          </a:p>
          <a:p>
            <a:r>
              <a:rPr lang="cs-CZ" dirty="0">
                <a:latin typeface="Helvetica" pitchFamily="2" charset="0"/>
              </a:rPr>
              <a:t>Dar 10 dukátů má pro někoho, kdo má v 100 dukátů stejný užitek jako dar 20 dukátů pro někoho, kdo vlastní 200 dukátů</a:t>
            </a:r>
          </a:p>
          <a:p>
            <a:r>
              <a:rPr lang="cs-CZ" dirty="0">
                <a:latin typeface="Helvetica" pitchFamily="2" charset="0"/>
              </a:rPr>
              <a:t>Psychologická reakce nepřímo úměrná výši majetku</a:t>
            </a:r>
          </a:p>
          <a:p>
            <a:r>
              <a:rPr lang="cs-CZ" dirty="0">
                <a:latin typeface="Helvetica" pitchFamily="2" charset="0"/>
              </a:rPr>
              <a:t>Nový přístup k riskantním hrám, nejsou hodnoceny podle očekávané hodnoty</a:t>
            </a:r>
          </a:p>
          <a:p>
            <a:endParaRPr lang="en-US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153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Helvetica" pitchFamily="2" charset="0"/>
              </a:rPr>
              <a:t>Klesající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mezní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užitek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850"/>
            <a:ext cx="8229600" cy="5224792"/>
          </a:xfrm>
        </p:spPr>
        <p:txBody>
          <a:bodyPr>
            <a:normAutofit fontScale="92500"/>
          </a:bodyPr>
          <a:lstStyle/>
          <a:p>
            <a:r>
              <a:rPr lang="cs-CZ" dirty="0">
                <a:latin typeface="Helvetica" pitchFamily="2" charset="0"/>
              </a:rPr>
              <a:t>Volby nejsou založeny na nominální hodnotě, ale na psychologické hodnotě výsledku</a:t>
            </a:r>
          </a:p>
          <a:p>
            <a:endParaRPr lang="cs-CZ" dirty="0">
              <a:latin typeface="Helvetica" pitchFamily="2" charset="0"/>
            </a:endParaRPr>
          </a:p>
          <a:p>
            <a:endParaRPr lang="cs-CZ" dirty="0">
              <a:latin typeface="Helvetica" pitchFamily="2" charset="0"/>
            </a:endParaRPr>
          </a:p>
          <a:p>
            <a:endParaRPr lang="cs-CZ" dirty="0">
              <a:latin typeface="Helvetica" pitchFamily="2" charset="0"/>
            </a:endParaRPr>
          </a:p>
          <a:p>
            <a:r>
              <a:rPr lang="cs-CZ" dirty="0">
                <a:latin typeface="Helvetica" pitchFamily="2" charset="0"/>
              </a:rPr>
              <a:t>Averze k riziku a teorie mezních nákladů jsou základem teorie užitku</a:t>
            </a:r>
          </a:p>
          <a:p>
            <a:r>
              <a:rPr lang="cs-CZ" dirty="0">
                <a:latin typeface="Helvetica" pitchFamily="2" charset="0"/>
              </a:rPr>
              <a:t>Averze k riziku vyplývá z toho, že užitečnost každé další koruny klesá s rostoucím bohatstvím</a:t>
            </a:r>
          </a:p>
          <a:p>
            <a:endParaRPr lang="cs-CZ" dirty="0">
              <a:latin typeface="Helvetica" pitchFamily="2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691858"/>
              </p:ext>
            </p:extLst>
          </p:nvPr>
        </p:nvGraphicFramePr>
        <p:xfrm>
          <a:off x="285750" y="2700338"/>
          <a:ext cx="8401052" cy="1114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1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3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33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33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33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3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33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33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33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6332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77344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Helvetica" pitchFamily="2" charset="0"/>
                        </a:rPr>
                        <a:t>Majetek</a:t>
                      </a:r>
                      <a:endParaRPr lang="en-US" sz="1200" dirty="0">
                        <a:latin typeface="Helvetica" pitchFamily="2" charset="0"/>
                      </a:endParaRPr>
                    </a:p>
                    <a:p>
                      <a:r>
                        <a:rPr lang="en-US" sz="1200" dirty="0">
                          <a:latin typeface="Helvetica" pitchFamily="2" charset="0"/>
                        </a:rPr>
                        <a:t>v </a:t>
                      </a:r>
                      <a:r>
                        <a:rPr lang="en-US" sz="1200" dirty="0" err="1">
                          <a:latin typeface="Helvetica" pitchFamily="2" charset="0"/>
                        </a:rPr>
                        <a:t>milionech</a:t>
                      </a:r>
                      <a:endParaRPr lang="en-US" sz="1200" dirty="0"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081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Helvetica" pitchFamily="2" charset="0"/>
                        </a:rPr>
                        <a:t>Užitek</a:t>
                      </a:r>
                      <a:endParaRPr lang="en-US" sz="1200" dirty="0">
                        <a:latin typeface="Helvetica" pitchFamily="2" charset="0"/>
                      </a:endParaRPr>
                    </a:p>
                    <a:p>
                      <a:r>
                        <a:rPr lang="en-US" sz="1200" dirty="0" err="1">
                          <a:latin typeface="Helvetica" pitchFamily="2" charset="0"/>
                        </a:rPr>
                        <a:t>Počet</a:t>
                      </a:r>
                      <a:r>
                        <a:rPr lang="en-US" sz="1200" dirty="0">
                          <a:latin typeface="Helvetica" pitchFamily="2" charset="0"/>
                        </a:rPr>
                        <a:t> </a:t>
                      </a:r>
                      <a:r>
                        <a:rPr lang="en-US" sz="1200" dirty="0" err="1">
                          <a:latin typeface="Helvetica" pitchFamily="2" charset="0"/>
                        </a:rPr>
                        <a:t>bodů</a:t>
                      </a:r>
                      <a:endParaRPr lang="en-US" sz="1200" dirty="0"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632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Averze k riziku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latin typeface="Helvetica" pitchFamily="2" charset="0"/>
              </a:rPr>
              <a:t>Očekávaná hodnota situace: </a:t>
            </a:r>
            <a:r>
              <a:rPr lang="cs-CZ" i="1" dirty="0">
                <a:latin typeface="Helvetica" pitchFamily="2" charset="0"/>
              </a:rPr>
              <a:t>80% šance vyhrát 100$ a 20% šance vyhrát 10 $ </a:t>
            </a:r>
            <a:r>
              <a:rPr lang="cs-CZ" dirty="0">
                <a:latin typeface="Helvetica" pitchFamily="2" charset="0"/>
              </a:rPr>
              <a:t>je 82 $ (0,8 </a:t>
            </a:r>
            <a:r>
              <a:rPr lang="cs-CZ" dirty="0" err="1">
                <a:latin typeface="Helvetica" pitchFamily="2" charset="0"/>
              </a:rPr>
              <a:t>x</a:t>
            </a:r>
            <a:r>
              <a:rPr lang="cs-CZ" dirty="0">
                <a:latin typeface="Helvetica" pitchFamily="2" charset="0"/>
              </a:rPr>
              <a:t> 100 + 0,2 </a:t>
            </a:r>
            <a:r>
              <a:rPr lang="cs-CZ" dirty="0" err="1">
                <a:latin typeface="Helvetica" pitchFamily="2" charset="0"/>
              </a:rPr>
              <a:t>x</a:t>
            </a:r>
            <a:r>
              <a:rPr lang="cs-CZ" dirty="0">
                <a:latin typeface="Helvetica" pitchFamily="2" charset="0"/>
              </a:rPr>
              <a:t> 10)</a:t>
            </a:r>
          </a:p>
          <a:p>
            <a:r>
              <a:rPr lang="cs-CZ" dirty="0">
                <a:latin typeface="Helvetica" pitchFamily="2" charset="0"/>
              </a:rPr>
              <a:t>Jak ale dopadne výběr mezi touto riskantní hrou nebo jistotou 80 $? </a:t>
            </a:r>
          </a:p>
          <a:p>
            <a:r>
              <a:rPr lang="cs-CZ" dirty="0">
                <a:latin typeface="Helvetica" pitchFamily="2" charset="0"/>
              </a:rPr>
              <a:t>Lidé nemají rádi riziko (hrozba nejhoršího výsledku)</a:t>
            </a:r>
          </a:p>
          <a:p>
            <a:r>
              <a:rPr lang="cs-CZ" dirty="0">
                <a:latin typeface="Helvetica" pitchFamily="2" charset="0"/>
              </a:rPr>
              <a:t>Volby nejsou založené na peněžní hodnotě ale na psychologické hodnotě výsledků</a:t>
            </a:r>
          </a:p>
          <a:p>
            <a:endParaRPr lang="cs-CZ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159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Averze</a:t>
            </a:r>
            <a:r>
              <a:rPr lang="en-US" dirty="0">
                <a:latin typeface="Helvetica" pitchFamily="2" charset="0"/>
              </a:rPr>
              <a:t> k </a:t>
            </a:r>
            <a:r>
              <a:rPr lang="en-US" dirty="0" err="1">
                <a:latin typeface="Helvetica" pitchFamily="2" charset="0"/>
              </a:rPr>
              <a:t>riziku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Koncept ekonomické teorie rozhodování</a:t>
            </a:r>
          </a:p>
          <a:p>
            <a:r>
              <a:rPr lang="cs-CZ" dirty="0">
                <a:latin typeface="Helvetica" pitchFamily="2" charset="0"/>
              </a:rPr>
              <a:t>Založen na behaviorální reakci na nejisté výsledky</a:t>
            </a:r>
          </a:p>
          <a:p>
            <a:r>
              <a:rPr lang="cs-CZ" dirty="0">
                <a:latin typeface="Helvetica" pitchFamily="2" charset="0"/>
              </a:rPr>
              <a:t>Neochota přistoupit na řešení s nejistým výsledkem výplat, upřednostnění jistého výsledku s nižší výplatou</a:t>
            </a:r>
          </a:p>
          <a:p>
            <a:r>
              <a:rPr lang="cs-CZ" dirty="0">
                <a:latin typeface="Helvetica" pitchFamily="2" charset="0"/>
              </a:rPr>
              <a:t>Chování v situacích s mírou nejistoty: risk-averse; risk-neutral; risk-seeking chování</a:t>
            </a:r>
          </a:p>
        </p:txBody>
      </p:sp>
    </p:spTree>
    <p:extLst>
      <p:ext uri="{BB962C8B-B14F-4D97-AF65-F5344CB8AC3E}">
        <p14:creationId xmlns:p14="http://schemas.microsoft.com/office/powerpoint/2010/main" val="2563694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Averze</a:t>
            </a:r>
            <a:r>
              <a:rPr lang="en-US" dirty="0">
                <a:latin typeface="Helvetica" pitchFamily="2" charset="0"/>
              </a:rPr>
              <a:t> k </a:t>
            </a:r>
            <a:r>
              <a:rPr lang="en-US" dirty="0" err="1">
                <a:latin typeface="Helvetica" pitchFamily="2" charset="0"/>
              </a:rPr>
              <a:t>riziku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57450"/>
            <a:ext cx="8229600" cy="3668713"/>
          </a:xfrm>
        </p:spPr>
        <p:txBody>
          <a:bodyPr/>
          <a:lstStyle/>
          <a:p>
            <a:r>
              <a:rPr lang="cs-CZ" dirty="0">
                <a:latin typeface="Helvetica" pitchFamily="2" charset="0"/>
              </a:rPr>
              <a:t>Lze aplikovat i na nemonetární pobídky:</a:t>
            </a:r>
          </a:p>
          <a:p>
            <a:pPr lvl="1"/>
            <a:r>
              <a:rPr lang="cs-CZ" dirty="0">
                <a:latin typeface="Helvetica" pitchFamily="2" charset="0"/>
              </a:rPr>
              <a:t>A: 50% šance vyhrát třítýdenní cestu po Anglii, Francii a Itálii [22]</a:t>
            </a:r>
          </a:p>
          <a:p>
            <a:pPr lvl="1"/>
            <a:r>
              <a:rPr lang="cs-CZ" dirty="0">
                <a:latin typeface="Helvetica" pitchFamily="2" charset="0"/>
              </a:rPr>
              <a:t>B: Jistota týdenní cesty po Anglii [78]</a:t>
            </a:r>
          </a:p>
        </p:txBody>
      </p:sp>
    </p:spTree>
    <p:extLst>
      <p:ext uri="{BB962C8B-B14F-4D97-AF65-F5344CB8AC3E}">
        <p14:creationId xmlns:p14="http://schemas.microsoft.com/office/powerpoint/2010/main" val="1104409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Prospektová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teorie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Helvetica" pitchFamily="2" charset="0"/>
              </a:rPr>
              <a:t>Vychází z teorie užitku do určité míry</a:t>
            </a:r>
          </a:p>
          <a:p>
            <a:r>
              <a:rPr lang="cs-CZ" dirty="0">
                <a:latin typeface="Helvetica" pitchFamily="2" charset="0"/>
              </a:rPr>
              <a:t>Stejný matematický přístup, lidé maximalizují váženou sumu očekávaných užitků</a:t>
            </a:r>
          </a:p>
          <a:p>
            <a:r>
              <a:rPr lang="cs-CZ" dirty="0">
                <a:latin typeface="Helvetica" pitchFamily="2" charset="0"/>
              </a:rPr>
              <a:t>Ale PT reflektuje subjektivní vážení užitků</a:t>
            </a:r>
          </a:p>
          <a:p>
            <a:r>
              <a:rPr lang="cs-CZ" dirty="0">
                <a:latin typeface="Helvetica" pitchFamily="2" charset="0"/>
              </a:rPr>
              <a:t>Váhy v PT reflektují subjektivní ocenění dopadu události s pravděpodobností p</a:t>
            </a:r>
          </a:p>
          <a:p>
            <a:r>
              <a:rPr lang="cs-CZ" dirty="0">
                <a:latin typeface="Helvetica" pitchFamily="2" charset="0"/>
              </a:rPr>
              <a:t>Přetváření objektivní pravděpodobnosti na subjektivní pravděpodobnost</a:t>
            </a:r>
          </a:p>
        </p:txBody>
      </p:sp>
    </p:spTree>
    <p:extLst>
      <p:ext uri="{BB962C8B-B14F-4D97-AF65-F5344CB8AC3E}">
        <p14:creationId xmlns:p14="http://schemas.microsoft.com/office/powerpoint/2010/main" val="2977993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1971</Words>
  <Application>Microsoft Office PowerPoint</Application>
  <PresentationFormat>Předvádění na obrazovce (4:3)</PresentationFormat>
  <Paragraphs>222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Helvetica</vt:lpstr>
      <vt:lpstr>Helvetica Regular</vt:lpstr>
      <vt:lpstr>Office Theme</vt:lpstr>
      <vt:lpstr>Prospektová teorie a framing efekt</vt:lpstr>
      <vt:lpstr>Prospektová teorie</vt:lpstr>
      <vt:lpstr>Prospektová teorie</vt:lpstr>
      <vt:lpstr>Bernoulli</vt:lpstr>
      <vt:lpstr>Klesající mezní užitek</vt:lpstr>
      <vt:lpstr>Averze k riziku</vt:lpstr>
      <vt:lpstr>Averze k riziku</vt:lpstr>
      <vt:lpstr>Averze k riziku</vt:lpstr>
      <vt:lpstr>Prospektová teorie</vt:lpstr>
      <vt:lpstr>Prospektová teorie</vt:lpstr>
      <vt:lpstr>Prospektová teorie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Prospektová teorie: hodnotová funkce</vt:lpstr>
      <vt:lpstr>Aplikace PT</vt:lpstr>
      <vt:lpstr>McDermott 2004</vt:lpstr>
      <vt:lpstr>Aplikace PT</vt:lpstr>
      <vt:lpstr>Status quo bias</vt:lpstr>
      <vt:lpstr>Averze ke ztrátě</vt:lpstr>
      <vt:lpstr>Mezinárodní vztahy</vt:lpstr>
      <vt:lpstr>Bias referenčního bodu</vt:lpstr>
      <vt:lpstr>Evoluční přístup k PT</vt:lpstr>
      <vt:lpstr>Aplikace PT</vt:lpstr>
      <vt:lpstr>Rámování v PT</vt:lpstr>
      <vt:lpstr>Prezentace aplikace PowerPoint</vt:lpstr>
      <vt:lpstr>Framing effect</vt:lpstr>
      <vt:lpstr>Prezentace aplikace PowerPoint</vt:lpstr>
      <vt:lpstr>Teorie framingu</vt:lpstr>
      <vt:lpstr>Rámování 1</vt:lpstr>
      <vt:lpstr>Rámování 2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Prospektová teorie a efeket rámování</dc:title>
  <dc:creator>Lenka Hrbková</dc:creator>
  <cp:lastModifiedBy>Lenka Hrbková</cp:lastModifiedBy>
  <cp:revision>38</cp:revision>
  <dcterms:created xsi:type="dcterms:W3CDTF">2015-03-17T08:18:22Z</dcterms:created>
  <dcterms:modified xsi:type="dcterms:W3CDTF">2020-05-14T16:50:50Z</dcterms:modified>
</cp:coreProperties>
</file>