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4C4C2D3B-279D-47D7-9F0D-85401F8E795A}" type="datetimeFigureOut">
              <a:rPr lang="cs-CZ" smtClean="0"/>
              <a:pPr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r>
              <a:rPr lang="cs-CZ" sz="3600" b="1" dirty="0"/>
              <a:t>Teorie her a politika</a:t>
            </a:r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/>
              <a:t>POLn1123 2.4. 2020</a:t>
            </a:r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Deadlock</a:t>
            </a:r>
            <a:r>
              <a:rPr lang="cs-CZ" sz="2800" dirty="0"/>
              <a:t> je stabilní hrou, v níž nejlepší výsledek přináší </a:t>
            </a:r>
            <a:r>
              <a:rPr lang="cs-CZ" sz="2800" dirty="0" err="1"/>
              <a:t>temptation</a:t>
            </a:r>
            <a:r>
              <a:rPr lang="cs-CZ" sz="2800" dirty="0"/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, někdy známá též jako lov na jelena- </a:t>
            </a:r>
            <a:r>
              <a:rPr lang="cs-CZ" sz="2800" i="1" dirty="0" err="1"/>
              <a:t>stag</a:t>
            </a:r>
            <a:r>
              <a:rPr lang="cs-CZ" sz="2800" i="1" dirty="0"/>
              <a:t> </a:t>
            </a:r>
            <a:r>
              <a:rPr lang="cs-CZ" sz="2800" i="1" dirty="0" err="1"/>
              <a:t>hunt</a:t>
            </a:r>
            <a:r>
              <a:rPr lang="cs-CZ" sz="2800" dirty="0"/>
              <a:t>) je hrou s dvěma </a:t>
            </a:r>
            <a:r>
              <a:rPr lang="cs-CZ" sz="2800" dirty="0" err="1"/>
              <a:t>ekvilibrii</a:t>
            </a:r>
            <a:r>
              <a:rPr lang="cs-CZ" sz="2800" dirty="0"/>
              <a:t>, z nichž jedno je </a:t>
            </a:r>
            <a:r>
              <a:rPr lang="cs-CZ" sz="2800" dirty="0" err="1"/>
              <a:t>Pareto</a:t>
            </a:r>
            <a:r>
              <a:rPr lang="cs-CZ" sz="2800" dirty="0"/>
              <a:t> optimální a druhé, </a:t>
            </a:r>
            <a:r>
              <a:rPr lang="cs-CZ" sz="2800" dirty="0" err="1"/>
              <a:t>suboptimální</a:t>
            </a:r>
            <a:r>
              <a:rPr lang="cs-CZ" sz="2800" dirty="0"/>
              <a:t>, je zase méně „riskantní“. Pokud jsou zisky hráčů </a:t>
            </a:r>
            <a:r>
              <a:rPr lang="cs-CZ" sz="2800" i="1" dirty="0" err="1"/>
              <a:t>common</a:t>
            </a:r>
            <a:r>
              <a:rPr lang="cs-CZ" sz="2800" i="1" dirty="0"/>
              <a:t> </a:t>
            </a:r>
            <a:r>
              <a:rPr lang="cs-CZ" sz="2800" i="1" dirty="0" err="1"/>
              <a:t>knowledge</a:t>
            </a:r>
            <a:r>
              <a:rPr lang="cs-CZ" sz="2800" dirty="0"/>
              <a:t>, je </a:t>
            </a:r>
            <a:r>
              <a:rPr lang="cs-CZ" sz="2800" dirty="0" err="1"/>
              <a:t>Pareto</a:t>
            </a:r>
            <a:r>
              <a:rPr lang="cs-CZ" sz="2800" dirty="0"/>
              <a:t>-optimální výsledek vynucen samotnou hrou (</a:t>
            </a:r>
            <a:r>
              <a:rPr lang="cs-CZ" sz="2800" b="1" dirty="0"/>
              <a:t>čistá koordinační hra</a:t>
            </a:r>
            <a:r>
              <a:rPr lang="cs-CZ" sz="2800" dirty="0"/>
              <a:t>, viz minulé přednášky).</a:t>
            </a:r>
            <a:endParaRPr lang="cs-CZ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D-</a:t>
                      </a: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lock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4437063"/>
            <a:ext cx="7596187" cy="172878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Vězňovo dilema (</a:t>
            </a:r>
            <a:r>
              <a:rPr lang="cs-CZ" dirty="0" err="1">
                <a:latin typeface="Cambria" panose="02040503050406030204" pitchFamily="18" charset="0"/>
              </a:rPr>
              <a:t>Prisoners</a:t>
            </a:r>
            <a:r>
              <a:rPr lang="cs-CZ" dirty="0">
                <a:latin typeface="Cambria" panose="02040503050406030204" pitchFamily="18" charset="0"/>
              </a:rPr>
              <a:t>´ </a:t>
            </a:r>
            <a:r>
              <a:rPr lang="cs-CZ" dirty="0" err="1">
                <a:latin typeface="Cambria" panose="02040503050406030204" pitchFamily="18" charset="0"/>
              </a:rPr>
              <a:t>dilemma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Mrtvý bod (</a:t>
            </a:r>
            <a:r>
              <a:rPr lang="cs-CZ" dirty="0" err="1">
                <a:latin typeface="Cambria" panose="02040503050406030204" pitchFamily="18" charset="0"/>
              </a:rPr>
              <a:t>Deadlock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Zbabělec (</a:t>
            </a:r>
            <a:r>
              <a:rPr lang="cs-CZ" dirty="0" err="1">
                <a:latin typeface="Cambria" panose="02040503050406030204" pitchFamily="18" charset="0"/>
              </a:rPr>
              <a:t>Chicken</a:t>
            </a:r>
            <a:r>
              <a:rPr lang="cs-CZ" dirty="0">
                <a:latin typeface="Cambria" panose="02040503050406030204" pitchFamily="18" charset="0"/>
              </a:rPr>
              <a:t>) –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endParaRPr lang="cs-CZ" dirty="0">
              <a:latin typeface="Cambria" panose="02040503050406030204" pitchFamily="18" charset="0"/>
            </a:endParaRP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Důvěra  (</a:t>
            </a:r>
            <a:r>
              <a:rPr lang="cs-CZ" dirty="0" err="1">
                <a:latin typeface="Cambria" panose="02040503050406030204" pitchFamily="18" charset="0"/>
              </a:rPr>
              <a:t>Assurance</a:t>
            </a:r>
            <a:r>
              <a:rPr lang="cs-CZ" dirty="0">
                <a:latin typeface="Cambria" panose="02040503050406030204" pitchFamily="18" charset="0"/>
              </a:rPr>
              <a:t>)-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endParaRPr lang="cs-CZ" dirty="0">
              <a:latin typeface="Cambria" panose="02040503050406030204" pitchFamily="18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 dirty="0" err="1">
                <a:latin typeface="Cambria" panose="02040503050406030204" pitchFamily="18" charset="0"/>
              </a:rPr>
              <a:t>Ekvilibria</a:t>
            </a:r>
            <a:r>
              <a:rPr lang="cs-CZ" dirty="0">
                <a:latin typeface="Cambria" panose="02040503050406030204" pitchFamily="18" charset="0"/>
              </a:rPr>
              <a:t> jsou stabilní vůči </a:t>
            </a:r>
            <a:r>
              <a:rPr lang="cs-CZ" b="1" u="sng" dirty="0">
                <a:latin typeface="Cambria" panose="02040503050406030204" pitchFamily="18" charset="0"/>
              </a:rPr>
              <a:t>jednostranné změně strategie</a:t>
            </a:r>
            <a:r>
              <a:rPr lang="cs-CZ" dirty="0">
                <a:latin typeface="Cambria" panose="02040503050406030204" pitchFamily="18" charset="0"/>
              </a:rPr>
              <a:t>, </a:t>
            </a:r>
            <a:r>
              <a:rPr lang="cs-CZ" b="1" u="sng" dirty="0" err="1">
                <a:latin typeface="Cambria" panose="02040503050406030204" pitchFamily="18" charset="0"/>
              </a:rPr>
              <a:t>Pareto</a:t>
            </a:r>
            <a:r>
              <a:rPr lang="cs-CZ" b="1" u="sng" dirty="0">
                <a:latin typeface="Cambria" panose="02040503050406030204" pitchFamily="18" charset="0"/>
              </a:rPr>
              <a:t> optimální výsledky</a:t>
            </a:r>
            <a:r>
              <a:rPr lang="cs-CZ" dirty="0">
                <a:latin typeface="Cambria" panose="02040503050406030204" pitchFamily="18" charset="0"/>
              </a:rPr>
              <a:t> vůči </a:t>
            </a:r>
            <a:r>
              <a:rPr lang="cs-CZ" b="1" u="sng" dirty="0">
                <a:latin typeface="Cambria" panose="02040503050406030204" pitchFamily="18" charset="0"/>
              </a:rPr>
              <a:t>koordinované změně strategie</a:t>
            </a:r>
            <a:r>
              <a:rPr lang="cs-CZ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Dalším zdrojem herní nestability politiky je změna pravidel hry (institucionální změna, která může v politice nabývat řady podob.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informace, dostupné hráčům při hře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Politické instituce (chápaná jako pravidla politických a sociálních interakcí –her) jsou v tomto pojetí závislá proměnná a </a:t>
            </a:r>
            <a:r>
              <a:rPr lang="cs-CZ" sz="2400" b="1" dirty="0"/>
              <a:t>aktéři se je snaží měnit s cílem maximalizovat své zisky</a:t>
            </a:r>
            <a:r>
              <a:rPr lang="cs-CZ" sz="2400" dirty="0"/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Některé z politických institucí (bikameralismus, parlamentní výbory, pravidla pro změnu zákonů, jednokolový většinový systém) podporují tvorbu </a:t>
            </a:r>
            <a:r>
              <a:rPr lang="cs-CZ" sz="2800" dirty="0" err="1"/>
              <a:t>ekvilibria</a:t>
            </a:r>
            <a:r>
              <a:rPr lang="cs-CZ" sz="2800" dirty="0"/>
              <a:t>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 rámci změn pravidel hry rozeznává </a:t>
            </a:r>
            <a:r>
              <a:rPr lang="cs-CZ" sz="2800" dirty="0" err="1"/>
              <a:t>Tsebelis</a:t>
            </a:r>
            <a:r>
              <a:rPr lang="cs-CZ" sz="2800" dirty="0"/>
              <a:t> </a:t>
            </a:r>
            <a:r>
              <a:rPr lang="cs-CZ" sz="2800" b="1" dirty="0" err="1"/>
              <a:t>redistributivní</a:t>
            </a:r>
            <a:r>
              <a:rPr lang="cs-CZ" sz="2800" dirty="0"/>
              <a:t> a </a:t>
            </a:r>
            <a:r>
              <a:rPr lang="cs-CZ" sz="2800" b="1" dirty="0"/>
              <a:t>efektivní</a:t>
            </a:r>
            <a:r>
              <a:rPr lang="cs-CZ" sz="2800" dirty="0"/>
              <a:t> instituce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Efektivní a redistributivní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/>
              <a:t>Efektivní instituce</a:t>
            </a:r>
            <a:r>
              <a:rPr lang="cs-CZ" sz="2400" dirty="0"/>
              <a:t> jsou takové, které přibližují zisky hráčů </a:t>
            </a:r>
            <a:r>
              <a:rPr lang="cs-CZ" sz="2400" dirty="0" err="1"/>
              <a:t>Pareto</a:t>
            </a:r>
            <a:r>
              <a:rPr lang="cs-CZ" sz="2400" dirty="0"/>
              <a:t>-optimálnímu výsledku. Všechny instituce, které naopak vzdalují výsledek hry od </a:t>
            </a:r>
            <a:r>
              <a:rPr lang="cs-CZ" sz="2400" dirty="0" err="1"/>
              <a:t>Pareto</a:t>
            </a:r>
            <a:r>
              <a:rPr lang="cs-CZ" sz="2400" dirty="0"/>
              <a:t>- optimálního, jsou </a:t>
            </a:r>
            <a:r>
              <a:rPr lang="cs-CZ" sz="2400" dirty="0" err="1"/>
              <a:t>redistributivními</a:t>
            </a:r>
            <a:r>
              <a:rPr lang="cs-CZ" sz="2400" dirty="0"/>
              <a:t>. </a:t>
            </a:r>
          </a:p>
          <a:p>
            <a:pPr>
              <a:lnSpc>
                <a:spcPct val="80000"/>
              </a:lnSpc>
            </a:pPr>
            <a:r>
              <a:rPr lang="cs-CZ" sz="2400" b="1" dirty="0" err="1"/>
              <a:t>Redistributivní</a:t>
            </a:r>
            <a:r>
              <a:rPr lang="cs-CZ" sz="2400" dirty="0"/>
              <a:t> instituce slouží k tomu, aby buďto zvyšovaly zisky dosavadní většiny (</a:t>
            </a:r>
            <a:r>
              <a:rPr lang="cs-CZ" sz="2400" i="1" dirty="0" err="1"/>
              <a:t>consolidating</a:t>
            </a:r>
            <a:r>
              <a:rPr lang="cs-CZ" sz="2400" i="1" dirty="0"/>
              <a:t> </a:t>
            </a:r>
            <a:r>
              <a:rPr lang="cs-CZ" sz="2400" i="1" dirty="0" err="1"/>
              <a:t>institutions</a:t>
            </a:r>
            <a:r>
              <a:rPr lang="cs-CZ" sz="2400" dirty="0"/>
              <a:t>) anebo ustavily novou většinu (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 dirty="0"/>
              <a:t>konsolidační </a:t>
            </a:r>
            <a:r>
              <a:rPr lang="cs-CZ" sz="2400" i="1" dirty="0" err="1"/>
              <a:t>redistributivní</a:t>
            </a:r>
            <a:r>
              <a:rPr lang="cs-CZ" sz="2400" dirty="0"/>
              <a:t> úlohu, ekonomie </a:t>
            </a:r>
            <a:r>
              <a:rPr lang="cs-CZ" sz="2400" i="1" dirty="0"/>
              <a:t>efektivní</a:t>
            </a:r>
            <a:r>
              <a:rPr lang="cs-CZ" sz="2400" dirty="0"/>
              <a:t> a liberalismus analyzuje zejména 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zisky ve hře- např. </a:t>
            </a:r>
            <a:r>
              <a:rPr lang="cs-CZ" sz="2800" i="1" dirty="0" err="1"/>
              <a:t>logrolling</a:t>
            </a:r>
            <a:r>
              <a:rPr lang="cs-CZ" sz="2800" dirty="0"/>
              <a:t> (výměna hlasů a zájmů v legislativním hlasování)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Redistributivní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/>
              <a:t>Jejich cílem není Paretova optimalita, nýbrž změna zisků, plynoucích ze strategií hráčů.</a:t>
            </a:r>
          </a:p>
          <a:p>
            <a:r>
              <a:rPr lang="cs-CZ" sz="2800" i="1"/>
              <a:t>Konsolidační</a:t>
            </a:r>
            <a:r>
              <a:rPr lang="cs-CZ" sz="2800"/>
              <a:t> instituce mají posílit zisky stávající většiny, </a:t>
            </a:r>
            <a:r>
              <a:rPr lang="cs-CZ" sz="2800" i="1"/>
              <a:t>new deal</a:t>
            </a:r>
            <a:r>
              <a:rPr lang="cs-CZ" sz="280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/>
              <a:t>Jak </a:t>
            </a:r>
            <a:r>
              <a:rPr lang="cs-CZ" sz="2800" i="1" u="sng"/>
              <a:t>konsolidační</a:t>
            </a:r>
            <a:r>
              <a:rPr lang="cs-CZ" sz="2800"/>
              <a:t>, tak </a:t>
            </a:r>
            <a:r>
              <a:rPr lang="cs-CZ" sz="2800" i="1" u="sng"/>
              <a:t>new deal</a:t>
            </a:r>
            <a:r>
              <a:rPr lang="cs-CZ" sz="280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Nejistota jako faktor volby mezi efektivními a redistributivními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Rozhodujícím faktorem v institucionálním designu je podle </a:t>
            </a:r>
            <a:r>
              <a:rPr lang="cs-CZ" dirty="0" err="1"/>
              <a:t>Tsebelise</a:t>
            </a:r>
            <a:r>
              <a:rPr lang="cs-CZ" dirty="0"/>
              <a:t> </a:t>
            </a:r>
            <a:r>
              <a:rPr lang="cs-CZ" b="1" dirty="0"/>
              <a:t>(ne)jistota aktérů ohledně účinku institucí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</a:pPr>
            <a:r>
              <a:rPr lang="cs-CZ" dirty="0"/>
              <a:t>Pokud jsou si jisti účinkem, který v součtu všech herních arén zvyšuje jejich zisk, je vznik </a:t>
            </a:r>
            <a:r>
              <a:rPr lang="cs-CZ" dirty="0" err="1"/>
              <a:t>redistributivní</a:t>
            </a:r>
            <a:r>
              <a:rPr lang="cs-CZ" dirty="0"/>
              <a:t>  instituce pravděpodobný. Pokud nedokáží efekt instituce na strukturu zisků přesně odhadnout, volí raději efektivní instituce nebo status quo.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Politika- herní sada bez </a:t>
            </a:r>
            <a:r>
              <a:rPr lang="cs-CZ" sz="4000" b="1" dirty="0" err="1"/>
              <a:t>ekvilibria</a:t>
            </a:r>
            <a:endParaRPr lang="cs-CZ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Důvody nestability- měnící se pravidla hry (počet hráčů, strategie, zisky v součtu </a:t>
            </a:r>
            <a:r>
              <a:rPr lang="cs-CZ" sz="2800" i="1" dirty="0" err="1"/>
              <a:t>multiple</a:t>
            </a:r>
            <a:r>
              <a:rPr lang="cs-CZ" sz="2800" i="1" dirty="0"/>
              <a:t> </a:t>
            </a:r>
            <a:r>
              <a:rPr lang="cs-CZ" sz="2800" i="1" dirty="0" err="1"/>
              <a:t>games</a:t>
            </a:r>
            <a:r>
              <a:rPr lang="cs-CZ" sz="2800" i="1" dirty="0"/>
              <a:t>)</a:t>
            </a:r>
            <a:r>
              <a:rPr lang="cs-CZ" sz="2800" dirty="0"/>
              <a:t>.</a:t>
            </a:r>
          </a:p>
          <a:p>
            <a:pPr>
              <a:buFontTx/>
              <a:buNone/>
            </a:pPr>
            <a:r>
              <a:rPr lang="cs-CZ" sz="2800" dirty="0"/>
              <a:t>Zdánlivě </a:t>
            </a:r>
            <a:r>
              <a:rPr lang="cs-CZ" sz="2800" dirty="0" err="1"/>
              <a:t>suboptimální</a:t>
            </a:r>
            <a:r>
              <a:rPr lang="cs-CZ" sz="2800" dirty="0"/>
              <a:t> volby- souvisí s existencí herních sad</a:t>
            </a:r>
          </a:p>
          <a:p>
            <a:pPr>
              <a:buFontTx/>
              <a:buNone/>
            </a:pPr>
            <a:r>
              <a:rPr lang="cs-CZ" sz="2800" dirty="0"/>
              <a:t>Politické rozhodování jako „superhra“ nemá stabilní řešení, malá změna v některé ze </a:t>
            </a:r>
            <a:r>
              <a:rPr lang="cs-CZ" sz="2800" i="1" dirty="0" err="1"/>
              <a:t>subgames</a:t>
            </a:r>
            <a:r>
              <a:rPr lang="cs-CZ" sz="2800" i="1" dirty="0"/>
              <a:t> </a:t>
            </a:r>
            <a:r>
              <a:rPr lang="cs-CZ" sz="2800" dirty="0"/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/>
              <a:t>Teorie her a politika: volba Urho Kekkonena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Urho Kekkonen zvolen finským prezidentem roku 1956 ve dvoukolové volbě (v prvním kole souboj s prezidentem </a:t>
            </a:r>
            <a:r>
              <a:rPr lang="cs-CZ" sz="1800" u="sng" dirty="0"/>
              <a:t>Paasikivim</a:t>
            </a:r>
            <a:r>
              <a:rPr lang="cs-CZ" sz="1800" dirty="0"/>
              <a:t> (kandidát konzervativců) a sociálním demokratem </a:t>
            </a:r>
            <a:r>
              <a:rPr lang="cs-CZ" sz="1800" u="sng" dirty="0"/>
              <a:t>Fagerholmem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William Riker a </a:t>
            </a:r>
            <a:r>
              <a:rPr lang="cs-CZ" dirty="0" err="1"/>
              <a:t>herestetika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err="1"/>
              <a:t>Liberalism</a:t>
            </a:r>
            <a:r>
              <a:rPr lang="cs-CZ" i="1" dirty="0"/>
              <a:t> vs. </a:t>
            </a:r>
            <a:r>
              <a:rPr lang="cs-CZ" i="1" dirty="0" err="1"/>
              <a:t>Populism</a:t>
            </a:r>
            <a:r>
              <a:rPr lang="cs-CZ" i="1" dirty="0"/>
              <a:t>, The Art of Political </a:t>
            </a:r>
            <a:r>
              <a:rPr lang="cs-CZ" i="1" dirty="0" err="1"/>
              <a:t>Manipulation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vícedimenzionální prostředí přináší soutěž o dominanci v daném systému (o agendu ‐ viz volby/vláda)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důležitá tedy nejsou jen témata a dimenze </a:t>
            </a:r>
            <a:r>
              <a:rPr lang="pl-PL" dirty="0"/>
              <a:t>samotné, ale také intenzita s jakou jsou </a:t>
            </a:r>
            <a:r>
              <a:rPr lang="cs-CZ" dirty="0"/>
              <a:t>prosazovány a jejich vzájemná vzdálenost i jejich vzdálenost od postojů voličů a v neposlední řadě důležitost/naléhavost s jakou jsou témata vnímána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• princip dominance (tematické vlastnictví)</a:t>
            </a:r>
          </a:p>
          <a:p>
            <a:pPr marL="0" indent="0">
              <a:buNone/>
            </a:pPr>
            <a:r>
              <a:rPr lang="cs-CZ" dirty="0"/>
              <a:t>• princip disperze</a:t>
            </a:r>
          </a:p>
          <a:p>
            <a:pPr marL="0" indent="0">
              <a:buNone/>
            </a:pPr>
            <a:r>
              <a:rPr lang="cs-CZ" dirty="0"/>
              <a:t>• vytváří se tak prostor pro manipulace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78" y="4293096"/>
            <a:ext cx="1609077" cy="23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funkce politické řeči/diskursu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Logika: pravdivost a smysl (pravda)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Gramatika: komunikační hodnota (komunikace)</a:t>
            </a:r>
          </a:p>
          <a:p>
            <a:endParaRPr lang="cs-CZ" dirty="0"/>
          </a:p>
          <a:p>
            <a:r>
              <a:rPr lang="cs-CZ" dirty="0"/>
              <a:t> Rétorika: proces přesvědčování (přesvědčení)</a:t>
            </a:r>
          </a:p>
          <a:p>
            <a:endParaRPr lang="cs-CZ" dirty="0"/>
          </a:p>
          <a:p>
            <a:r>
              <a:rPr lang="cs-CZ" b="1" dirty="0" err="1"/>
              <a:t>Herestetika</a:t>
            </a:r>
            <a:r>
              <a:rPr lang="cs-CZ" dirty="0"/>
              <a:t>: strategická hodnota (manipulace)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err="1"/>
              <a:t>herestetiky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pro rozhodování tak, aby byly výhodné pro toho, kdo se herestetiky dopouští (hodně cynická teorie, politika v oblasti policy nemá řešit problémy politické obce, ale výhradně pomáhat tomu, kdo ji kontroluje).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Příklad: </a:t>
            </a:r>
            <a:r>
              <a:rPr lang="cs-CZ" sz="2800" b="1" i="1" dirty="0" err="1"/>
              <a:t>Barking</a:t>
            </a:r>
            <a:r>
              <a:rPr lang="cs-CZ" sz="2800" b="1" i="1" dirty="0"/>
              <a:t> the Dog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Tvorba nových většin a rozbíjení 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agenda control </a:t>
            </a:r>
            <a:r>
              <a:rPr lang="cs-CZ" sz="2800" dirty="0"/>
              <a:t>(příklad: volby českého prezidenta 2008- kontrolujeme pravidla)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strategické hlasování </a:t>
            </a:r>
            <a:r>
              <a:rPr lang="cs-CZ" sz="2800" dirty="0"/>
              <a:t>(příklad: finské volby- využíváme pravidel hry)</a:t>
            </a:r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manipulace dimenzemi </a:t>
            </a:r>
            <a:r>
              <a:rPr lang="cs-CZ" sz="2800" dirty="0"/>
              <a:t>(příklad: prezident M. Zeman, populistická pravice- upravujeme obsah hry)</a:t>
            </a:r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Proč komunisté volili strategicky?</a:t>
            </a:r>
          </a:p>
          <a:p>
            <a:pPr algn="ctr"/>
            <a:r>
              <a:rPr lang="cs-CZ" dirty="0"/>
              <a:t>Proč nevolila pravice strategicky?</a:t>
            </a:r>
          </a:p>
          <a:p>
            <a:pPr algn="ctr"/>
            <a:r>
              <a:rPr lang="cs-CZ" dirty="0"/>
              <a:t>Proč socialisté nevolili strategicky?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Udělal někdo z nich „chybu“?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74587"/>
            <a:ext cx="3344949" cy="232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George </a:t>
            </a:r>
            <a:r>
              <a:rPr lang="cs-CZ" sz="3200" b="1" dirty="0" err="1"/>
              <a:t>Tsebelis</a:t>
            </a:r>
            <a:r>
              <a:rPr lang="cs-CZ" sz="3200" b="1" dirty="0"/>
              <a:t>: Logika (zdánlivě) </a:t>
            </a:r>
            <a:r>
              <a:rPr lang="cs-CZ" sz="3200" b="1" dirty="0" err="1"/>
              <a:t>suboptimální</a:t>
            </a:r>
            <a:r>
              <a:rPr lang="cs-CZ" sz="3200" b="1" dirty="0"/>
              <a:t> volby- „herní sady“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Politické situace a rozhodování obvykle nutí aktéry angažovat se v několika hrách současně (</a:t>
            </a:r>
            <a:r>
              <a:rPr lang="cs-CZ" sz="2800" b="1" dirty="0" err="1"/>
              <a:t>nested</a:t>
            </a:r>
            <a:r>
              <a:rPr lang="cs-CZ" sz="2800" b="1" dirty="0"/>
              <a:t> game</a:t>
            </a:r>
            <a:r>
              <a:rPr lang="cs-CZ" sz="2800" dirty="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(Zdánlivě) </a:t>
            </a:r>
            <a:r>
              <a:rPr lang="cs-CZ" sz="2800" dirty="0" err="1"/>
              <a:t>suboptimální</a:t>
            </a:r>
            <a:r>
              <a:rPr lang="cs-CZ" sz="2800" dirty="0"/>
              <a:t>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Suboptimální</a:t>
            </a:r>
            <a:r>
              <a:rPr lang="cs-CZ" sz="2800" dirty="0"/>
              <a:t> rozhodnutí v jedné hře je </a:t>
            </a:r>
            <a:r>
              <a:rPr lang="cs-CZ" sz="2800" u="sng" dirty="0"/>
              <a:t>optimálním</a:t>
            </a:r>
            <a:r>
              <a:rPr lang="cs-CZ" sz="2800" dirty="0"/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Hry v mnoha arénách</a:t>
            </a:r>
            <a:r>
              <a:rPr lang="cs-CZ" dirty="0"/>
              <a:t> (</a:t>
            </a:r>
            <a:r>
              <a:rPr lang="cs-CZ" i="1" dirty="0" err="1"/>
              <a:t>games</a:t>
            </a:r>
            <a:r>
              <a:rPr lang="cs-CZ" i="1" dirty="0"/>
              <a:t> in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arenas</a:t>
            </a:r>
            <a:r>
              <a:rPr lang="cs-CZ" dirty="0"/>
              <a:t>)- v těchto hrách se mění zisky hráčů z hry v jedné aréně v závislosti na situaci v dalších arénách.</a:t>
            </a:r>
          </a:p>
          <a:p>
            <a:r>
              <a:rPr lang="cs-CZ" b="1" dirty="0"/>
              <a:t>Hry o pravidla hry</a:t>
            </a:r>
            <a:r>
              <a:rPr lang="cs-CZ" dirty="0"/>
              <a:t> (</a:t>
            </a:r>
            <a:r>
              <a:rPr lang="cs-CZ" i="1" dirty="0" err="1"/>
              <a:t>institutional</a:t>
            </a:r>
            <a:r>
              <a:rPr lang="cs-CZ" i="1" dirty="0"/>
              <a:t> design</a:t>
            </a:r>
            <a:r>
              <a:rPr lang="cs-CZ" dirty="0"/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Hry v mnoha arénách mají </a:t>
            </a:r>
            <a:r>
              <a:rPr lang="cs-CZ" sz="2800" u="sng" dirty="0"/>
              <a:t>proměnlivé zisky, </a:t>
            </a:r>
            <a:r>
              <a:rPr lang="cs-CZ" sz="2800" dirty="0"/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err="1"/>
              <a:t>Tsebelis</a:t>
            </a:r>
            <a:r>
              <a:rPr lang="cs-CZ" sz="2800" dirty="0"/>
              <a:t> rozlišuje 4 základní 2x2 hry, v nichž oba hráči disponují strategiemi „spolupracovat (C, </a:t>
            </a:r>
            <a:r>
              <a:rPr lang="cs-CZ" sz="2800" i="1" dirty="0" err="1"/>
              <a:t>cooperate</a:t>
            </a:r>
            <a:r>
              <a:rPr lang="cs-CZ" sz="2800" dirty="0"/>
              <a:t>)“ a „hrát tvrdě (</a:t>
            </a:r>
            <a:r>
              <a:rPr lang="cs-CZ" sz="2800" i="1" dirty="0" err="1"/>
              <a:t>defect</a:t>
            </a:r>
            <a:r>
              <a:rPr lang="cs-CZ" sz="2800" dirty="0"/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vězňovo dilema</a:t>
            </a:r>
            <a:r>
              <a:rPr lang="cs-CZ" sz="2800" dirty="0"/>
              <a:t> (</a:t>
            </a:r>
            <a:r>
              <a:rPr lang="cs-CZ" sz="2800" dirty="0" err="1"/>
              <a:t>prisoners</a:t>
            </a:r>
            <a:r>
              <a:rPr lang="cs-CZ" sz="2800" dirty="0"/>
              <a:t>´ </a:t>
            </a:r>
            <a:r>
              <a:rPr lang="cs-CZ" sz="2800" dirty="0" err="1"/>
              <a:t>dilemma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mrtvý bod</a:t>
            </a:r>
            <a:r>
              <a:rPr lang="cs-CZ" sz="2800" dirty="0"/>
              <a:t> (</a:t>
            </a:r>
            <a:r>
              <a:rPr lang="cs-CZ" sz="2800" dirty="0" err="1"/>
              <a:t>deadlock</a:t>
            </a:r>
            <a:r>
              <a:rPr lang="cs-CZ" sz="2800" dirty="0"/>
              <a:t>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zbabělec</a:t>
            </a:r>
            <a:r>
              <a:rPr lang="cs-CZ" sz="2800" dirty="0"/>
              <a:t> (</a:t>
            </a:r>
            <a:r>
              <a:rPr lang="cs-CZ" sz="2800" dirty="0" err="1"/>
              <a:t>chicken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)  </a:t>
            </a:r>
            <a:endParaRPr lang="cs-CZ" sz="2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Možné výsledky (z pohledu prvního hráče):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  <a:p>
            <a:endParaRPr lang="cs-CZ" sz="2800" dirty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Reward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Sucker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Temptation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/>
              <a:t>Vězňovo dilema</a:t>
            </a:r>
            <a:r>
              <a:rPr lang="cs-CZ" sz="2400" dirty="0"/>
              <a:t> je nejčastěji používaným konceptem teorie her v sociálních vědách, především v otázce vzniku spolupráce mezi racionálními aktéry, Odmítnutí spolupráce je dominantní strategií obou hráčů, která však zároveň vede k </a:t>
            </a:r>
            <a:r>
              <a:rPr lang="cs-CZ" sz="2400" dirty="0" err="1"/>
              <a:t>suboptimálnímu</a:t>
            </a:r>
            <a:r>
              <a:rPr lang="cs-CZ" sz="2400" dirty="0"/>
              <a:t>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 </a:t>
            </a:r>
            <a:r>
              <a:rPr lang="cs-CZ" sz="2400" b="1" dirty="0"/>
              <a:t>Zbabělec </a:t>
            </a:r>
            <a:r>
              <a:rPr lang="cs-CZ" sz="2400" dirty="0"/>
              <a:t>je hrou, která nemá dominantní strategii, problémy plynoucí z toho, že vzájemná nespolupráce je nejhorším možným výsledkem, poskytuje oběma hráčům jisté pobídky pro spolupráci. Hra má dvě </a:t>
            </a:r>
            <a:r>
              <a:rPr lang="cs-CZ" sz="2400" dirty="0" err="1"/>
              <a:t>ekvilibria</a:t>
            </a:r>
            <a:r>
              <a:rPr lang="cs-CZ" sz="2400" dirty="0"/>
              <a:t>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1557</Words>
  <Application>Microsoft Office PowerPoint</Application>
  <PresentationFormat>Předvádění na obrazovce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Cambria</vt:lpstr>
      <vt:lpstr>Office Theme</vt:lpstr>
      <vt:lpstr>Prezentace aplikace PowerPoint</vt:lpstr>
      <vt:lpstr>Teorie her a politika: volba Urho Kekkonena finským prezidentem 1956</vt:lpstr>
      <vt:lpstr>Klíčové otázky</vt:lpstr>
      <vt:lpstr>George Tsebelis: Logika (zdánlivě) suboptimální volby- „herní sady“ 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William Riker a herestetika</vt:lpstr>
      <vt:lpstr>Čtyři funkce politické řeči/diskursu</vt:lpstr>
      <vt:lpstr>Druhy herestetiky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30</cp:revision>
  <dcterms:created xsi:type="dcterms:W3CDTF">2012-03-25T20:23:05Z</dcterms:created>
  <dcterms:modified xsi:type="dcterms:W3CDTF">2020-04-02T15:48:51Z</dcterms:modified>
</cp:coreProperties>
</file>