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3" r:id="rId5"/>
    <p:sldId id="264" r:id="rId6"/>
    <p:sldId id="260" r:id="rId7"/>
    <p:sldId id="261" r:id="rId8"/>
    <p:sldId id="262" r:id="rId9"/>
    <p:sldId id="283" r:id="rId10"/>
    <p:sldId id="265" r:id="rId11"/>
    <p:sldId id="266" r:id="rId12"/>
    <p:sldId id="268" r:id="rId13"/>
    <p:sldId id="269" r:id="rId14"/>
    <p:sldId id="270" r:id="rId15"/>
    <p:sldId id="271" r:id="rId16"/>
    <p:sldId id="282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 varScale="1">
        <p:scale>
          <a:sx n="95" d="100"/>
          <a:sy n="95" d="100"/>
        </p:scale>
        <p:origin x="207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34E06-3DCA-40E3-9FDF-5E8B7D8ED2A1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people.math.binghamton.edu/fer/courses/math130/ZIS_Spr14/chapter1/Banzhaf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people.math.binghamton.edu/fer/courses/math130/ZIS_Spr14/chapter1/Banzhaf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789363"/>
            <a:ext cx="7772400" cy="863600"/>
          </a:xfrm>
        </p:spPr>
        <p:txBody>
          <a:bodyPr/>
          <a:lstStyle/>
          <a:p>
            <a:r>
              <a:rPr lang="cs-CZ"/>
              <a:t>Kooperativní hry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97425"/>
            <a:ext cx="6400800" cy="841375"/>
          </a:xfrm>
        </p:spPr>
        <p:txBody>
          <a:bodyPr/>
          <a:lstStyle/>
          <a:p>
            <a:r>
              <a:rPr lang="cs-CZ" dirty="0"/>
              <a:t>POLb1123</a:t>
            </a:r>
          </a:p>
        </p:txBody>
      </p:sp>
      <p:pic>
        <p:nvPicPr>
          <p:cNvPr id="18436" name="Picture 4" descr="team work&lt;br&g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88913"/>
            <a:ext cx="5256212" cy="3638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Příklad: hra s nemovitostmi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0840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Koalice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Hodnota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K,L,M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K,L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L,M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K,M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3608" y="5085184"/>
            <a:ext cx="727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K,L, M= velká koalice, K nebo L nebo M= jednočlenná koalice</a:t>
            </a:r>
          </a:p>
          <a:p>
            <a:r>
              <a:rPr lang="cs-CZ" dirty="0"/>
              <a:t>Jak musí být rozděleny zisky mezi hráče velké koalice, aby byla dohoda stabilní?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Jádro kooperativní hry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Jádrem (</a:t>
            </a:r>
            <a:r>
              <a:rPr lang="cs-CZ" b="1" i="1" dirty="0"/>
              <a:t>the core</a:t>
            </a:r>
            <a:r>
              <a:rPr lang="cs-CZ" dirty="0"/>
              <a:t>) kooperativní hry jsou všechny imputace, které jsou stabilní v tom smyslu, že žádný hráč nemá pobídku z koalice odstoupit a vylepšit si tím svůj zisk.</a:t>
            </a:r>
          </a:p>
          <a:p>
            <a:r>
              <a:rPr lang="cs-CZ" dirty="0"/>
              <a:t>Jádro představuje možný přístup k řešení kooperativních her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hra s nemovitostmi (II.)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0840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Koalice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Hodnota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K,L,M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K,L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L,M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K,M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3608" y="5085184"/>
            <a:ext cx="727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Zde je jádrem velké koalice prázdná množina imputací, velká koalice nemá takovou hodnotu, aby bylo možné zaplatit všem tak, aby někdo z hráčů neměl pobídky jednostranně z dohody odstoupit.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Typické znaky koaličních 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Neanalyzují, co koalice „dělá“, jen její vytvoření</a:t>
            </a:r>
          </a:p>
          <a:p>
            <a:r>
              <a:rPr lang="cs-CZ" dirty="0"/>
              <a:t>Jsou </a:t>
            </a:r>
            <a:r>
              <a:rPr lang="cs-CZ" b="1" dirty="0"/>
              <a:t>superaditivní</a:t>
            </a:r>
            <a:r>
              <a:rPr lang="cs-CZ" dirty="0"/>
              <a:t>- pokud se spojí dvě koalice, je hodnota nové koalice stejná nebo větší než předchozích dvou</a:t>
            </a:r>
          </a:p>
          <a:p>
            <a:r>
              <a:rPr lang="cs-CZ" b="1" dirty="0"/>
              <a:t>Vedlejší platby </a:t>
            </a:r>
            <a:r>
              <a:rPr lang="cs-CZ" dirty="0"/>
              <a:t>(hráči si platí za zaujetí určitých strategií)</a:t>
            </a:r>
          </a:p>
          <a:p>
            <a:r>
              <a:rPr lang="cs-CZ" dirty="0"/>
              <a:t>Mají buďto </a:t>
            </a:r>
            <a:r>
              <a:rPr lang="cs-CZ" b="1" dirty="0"/>
              <a:t>přenosný</a:t>
            </a:r>
            <a:r>
              <a:rPr lang="cs-CZ" dirty="0"/>
              <a:t> nebo </a:t>
            </a:r>
            <a:r>
              <a:rPr lang="cs-CZ" b="1" dirty="0"/>
              <a:t>nepřenosný užitek </a:t>
            </a:r>
            <a:r>
              <a:rPr lang="cs-CZ" dirty="0"/>
              <a:t>(u přenosného užitku jsou zisky snadno korelovány s penězi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Shapleyho hodnota </a:t>
            </a:r>
            <a:r>
              <a:rPr lang="cs-CZ" dirty="0"/>
              <a:t>(jiné vyjednávací řešení koaličních her než </a:t>
            </a:r>
            <a:r>
              <a:rPr lang="cs-CZ" i="1" dirty="0"/>
              <a:t>jádro</a:t>
            </a:r>
            <a:r>
              <a:rPr lang="cs-CZ" dirty="0"/>
              <a:t>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K,L,M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K,M,L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L,K,M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L,M,K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M,K,L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M,L,K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PRŮMĚR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1/6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2/3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1/6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03648" y="5085184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Klíčové, v jakém pořadí přistupují hráči do koalice. Je otázka, jaké řešení je lepší (Shapleyho jakoby lépe demonstruje reálný proces, námitka: první hráč je </a:t>
            </a:r>
            <a:r>
              <a:rPr lang="cs-CZ" b="1" dirty="0"/>
              <a:t>krátkozraký, </a:t>
            </a:r>
            <a:r>
              <a:rPr lang="cs-CZ" dirty="0"/>
              <a:t>reálně by nikdo s koalicí nechtěl začít).</a:t>
            </a:r>
            <a:endParaRPr 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Hry s nepřenositelným užitkem: příklad s hudebníky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Barb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Curt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Bluegrass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Jazz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Folk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5576" y="4293096"/>
            <a:ext cx="44644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(A,B,C,D)- všechny žánry</a:t>
            </a:r>
          </a:p>
          <a:p>
            <a:r>
              <a:rPr lang="cs-CZ" dirty="0"/>
              <a:t>(A,B,C)- Jazz, Country, Folk</a:t>
            </a:r>
          </a:p>
          <a:p>
            <a:r>
              <a:rPr lang="cs-CZ" dirty="0"/>
              <a:t>(A,B,D)- Country, Folk</a:t>
            </a:r>
          </a:p>
          <a:p>
            <a:r>
              <a:rPr lang="cs-CZ" dirty="0"/>
              <a:t>(A,C,D)- Jazz, Country, Folk</a:t>
            </a:r>
          </a:p>
          <a:p>
            <a:r>
              <a:rPr lang="cs-CZ" dirty="0"/>
              <a:t>(B,C,D)- Jazz, Country Folk</a:t>
            </a:r>
          </a:p>
          <a:p>
            <a:r>
              <a:rPr lang="cs-CZ" dirty="0"/>
              <a:t>Dvoj a jednočlenné koalice- Country nebo Folk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40152" y="4437112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Je koalice A,B,D jádrem?</a:t>
            </a:r>
          </a:p>
          <a:p>
            <a:r>
              <a:rPr lang="cs-CZ" dirty="0"/>
              <a:t>Je koalice A,B,C jádrem?</a:t>
            </a:r>
          </a:p>
          <a:p>
            <a:r>
              <a:rPr lang="cs-CZ" dirty="0"/>
              <a:t>Má situace nějaké jádro?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Koalice s nepřenositelnými užitky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Každá z koalice vede k určitému </a:t>
            </a:r>
            <a:r>
              <a:rPr lang="cs-CZ" b="1" dirty="0"/>
              <a:t>preferenčnímu profilu</a:t>
            </a:r>
            <a:r>
              <a:rPr lang="cs-CZ" dirty="0"/>
              <a:t>, příklad A,B,D k profilu (3,4,3) nebo (5,3,4). </a:t>
            </a:r>
          </a:p>
          <a:p>
            <a:r>
              <a:rPr lang="cs-CZ" dirty="0"/>
              <a:t>Koalice koordinuje své strategie, aby dosáhla určitého výsledku (</a:t>
            </a:r>
            <a:r>
              <a:rPr lang="cs-CZ" b="1" dirty="0"/>
              <a:t>efektivní</a:t>
            </a:r>
            <a:r>
              <a:rPr lang="cs-CZ" dirty="0"/>
              <a:t> koalice pro určitý výsledek)</a:t>
            </a:r>
          </a:p>
          <a:p>
            <a:r>
              <a:rPr lang="cs-CZ" dirty="0"/>
              <a:t>Výběr strategií závisí na preferencích členů koalice</a:t>
            </a:r>
          </a:p>
          <a:p>
            <a:r>
              <a:rPr lang="cs-CZ" dirty="0"/>
              <a:t>Koaliční hra reprezentovaná tímto způsobem, je </a:t>
            </a:r>
            <a:r>
              <a:rPr lang="cs-CZ" b="1" dirty="0"/>
              <a:t>koalice v efektivní formě</a:t>
            </a:r>
          </a:p>
          <a:p>
            <a:r>
              <a:rPr lang="cs-CZ" dirty="0"/>
              <a:t>Výsledkem her s nepřenositelnými užitky složitý objekt (v tomto případě různé typy kapel)</a:t>
            </a:r>
          </a:p>
          <a:p>
            <a:r>
              <a:rPr lang="cs-CZ" b="1" dirty="0"/>
              <a:t>Jádrem</a:t>
            </a:r>
            <a:r>
              <a:rPr lang="cs-CZ" dirty="0"/>
              <a:t> preferenční profil, 1. pro který existuje efektivní koalice a 2. v jakékoliv jiné koalici, která může být v preferenčním profilu zformována, je na tom alespoň jeden z členů stávající koalice hůře než doposud.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/>
              <a:t>Kooperativní hry více než dvou hráčů v politice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Kterékoliv z řešení (core, Shaplyeho hodnota) obvykle není v politice prázdnou množinou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V tomto typu her je hlavním výzkumným problémem </a:t>
            </a:r>
            <a:r>
              <a:rPr lang="cs-CZ" sz="2000" b="1" dirty="0">
                <a:latin typeface="Calibri" pitchFamily="34" charset="0"/>
              </a:rPr>
              <a:t>vytváření koalic</a:t>
            </a:r>
          </a:p>
          <a:p>
            <a:pPr>
              <a:lnSpc>
                <a:spcPct val="80000"/>
              </a:lnSpc>
            </a:pPr>
            <a:r>
              <a:rPr lang="cs-CZ" sz="2000" b="1" dirty="0">
                <a:latin typeface="Calibri" pitchFamily="34" charset="0"/>
              </a:rPr>
              <a:t>Koalice </a:t>
            </a:r>
            <a:r>
              <a:rPr lang="cs-CZ" sz="2000" dirty="0">
                <a:latin typeface="Calibri" pitchFamily="34" charset="0"/>
              </a:rPr>
              <a:t>je podmnožina množiny všech hráčů, která není prázdná.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Koalice vznikají, pokud hráči souhlasí s koordinací strategií, neboť tak doufají, že suma zisků všech, kdo se koalice účastní, bude vyšší, než kdyby postupovali samostatně (předpokládá se, že čistý zisk z koordinované akce oproti samostatné akci si hráči dělí po hře v rámci vedlejších plateb). Pokud tomu tak je, jde o </a:t>
            </a:r>
            <a:r>
              <a:rPr lang="cs-CZ" sz="2000" b="1" dirty="0">
                <a:latin typeface="Calibri" pitchFamily="34" charset="0"/>
              </a:rPr>
              <a:t>esenciální</a:t>
            </a:r>
            <a:r>
              <a:rPr lang="cs-CZ" sz="2000" dirty="0">
                <a:latin typeface="Calibri" pitchFamily="34" charset="0"/>
              </a:rPr>
              <a:t> hry, pokud ne, o hry </a:t>
            </a:r>
            <a:r>
              <a:rPr lang="cs-CZ" sz="2000" b="1" dirty="0">
                <a:latin typeface="Calibri" pitchFamily="34" charset="0"/>
              </a:rPr>
              <a:t>neesenciální</a:t>
            </a:r>
            <a:r>
              <a:rPr lang="cs-CZ" sz="2000" dirty="0">
                <a:latin typeface="Calibri" pitchFamily="34" charset="0"/>
              </a:rPr>
              <a:t> (v nich není motivace k vytváření koalic).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Pro politologii (ale např. i ekonomii- kartely, akciové společnosti) je klíčovou otázkou analýza </a:t>
            </a:r>
            <a:r>
              <a:rPr lang="cs-CZ" sz="2000" b="1" dirty="0">
                <a:latin typeface="Calibri" pitchFamily="34" charset="0"/>
              </a:rPr>
              <a:t>vyjednávací pozice aktérů při vytváření koalic</a:t>
            </a:r>
            <a:r>
              <a:rPr lang="cs-CZ" sz="2000" dirty="0">
                <a:latin typeface="Calibri" pitchFamily="34" charset="0"/>
              </a:rPr>
              <a:t>. Souvisí s „mocí aktérů“.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Kvantitativně se jí snaží popsat Banzhafův index a Shapley-Shubikův index (moci).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Shapley-Shubik index (1953)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Pracuje s kategorií „rozhodujícího subjektu“ (critical subject). Zkoumá, kdo je při tvorbě požadované většiny „rozhodujícím“ (</a:t>
            </a:r>
            <a:r>
              <a:rPr lang="cs-CZ" sz="2400" i="1">
                <a:latin typeface="Calibri" pitchFamily="34" charset="0"/>
              </a:rPr>
              <a:t>critical</a:t>
            </a:r>
            <a:r>
              <a:rPr lang="cs-CZ" sz="2400">
                <a:latin typeface="Calibri" pitchFamily="34" charset="0"/>
              </a:rPr>
              <a:t>) hráčem.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Vychází z předpokladu, že záleží na pořadí, ve kterém se hráči k většině přidávají (pozdě příchozí nejsou potřeba).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Postup výpočtu: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1. Seřadí se všechna možná pořadí všech hráčů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2. Zkoumá se, po hlasování kterého z nich má koalice požadovanou většinu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3. Tento hráč získává bod. Součet bodů jednotlivých hráčů je určen po posouzení všech pořadí.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Calibri" pitchFamily="34" charset="0"/>
              </a:rPr>
              <a:t>Př.</a:t>
            </a:r>
            <a:r>
              <a:rPr lang="cs-CZ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965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>
                <a:latin typeface="Calibri" pitchFamily="34" charset="0"/>
              </a:rPr>
              <a:t>Vypočtěte Shapley-Shubikův index, pro situaci: A:50,B:49,C:1, 1) potřebná většina 50, 2) potřebná většina 49, 3) potřebná většina je 51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/>
              <a:t> </a:t>
            </a:r>
          </a:p>
        </p:txBody>
      </p:sp>
      <p:graphicFrame>
        <p:nvGraphicFramePr>
          <p:cNvPr id="26628" name="Group 4"/>
          <p:cNvGraphicFramePr>
            <a:graphicFrameLocks noGrp="1"/>
          </p:cNvGraphicFramePr>
          <p:nvPr/>
        </p:nvGraphicFramePr>
        <p:xfrm>
          <a:off x="611188" y="2641600"/>
          <a:ext cx="8064500" cy="4220210"/>
        </p:xfrm>
        <a:graphic>
          <a:graphicData uri="http://schemas.openxmlformats.org/drawingml/2006/table">
            <a:tbl>
              <a:tblPr/>
              <a:tblGrid>
                <a:gridCol w="2014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45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11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Kritický hráč situace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Kritický hráč situace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Kritický hráč situace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A,B,C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A,C,B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B,A,C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B,C,A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C,B,A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C,A,B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Kooperativní hry a kooperativní řešení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36295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Kooperativní hry předpokládají, že </a:t>
            </a:r>
            <a:r>
              <a:rPr lang="cs-CZ" sz="2800" b="1" dirty="0">
                <a:latin typeface="Calibri" pitchFamily="34" charset="0"/>
              </a:rPr>
              <a:t>hráči mohou uzavírat závazné dohody.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Vězňovo dilema není dilematem, pokud je možné uzavřít závaznou dohodu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Některé z kooperativních her jsou charakteristické tím, že si hráči mezi sebou předají část užitků (tzv. </a:t>
            </a:r>
            <a:r>
              <a:rPr lang="cs-CZ" sz="2800" b="1" dirty="0">
                <a:latin typeface="Calibri" pitchFamily="34" charset="0"/>
              </a:rPr>
              <a:t>vedlejší platby-</a:t>
            </a:r>
            <a:r>
              <a:rPr lang="cs-CZ" sz="2800" dirty="0">
                <a:latin typeface="Calibri" pitchFamily="34" charset="0"/>
              </a:rPr>
              <a:t> </a:t>
            </a:r>
            <a:r>
              <a:rPr lang="cs-CZ" sz="2800" i="1" dirty="0">
                <a:latin typeface="Calibri" pitchFamily="34" charset="0"/>
              </a:rPr>
              <a:t>side payments</a:t>
            </a:r>
            <a:r>
              <a:rPr lang="cs-CZ" sz="2800" dirty="0">
                <a:latin typeface="Calibri" pitchFamily="34" charset="0"/>
              </a:rPr>
              <a:t>). Cílem je, aby na tom žádný z hráčů nebyl hůře jako výsledek toho, že souhlasil s koordinací strategie. 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U her </a:t>
            </a:r>
            <a:r>
              <a:rPr lang="cs-CZ" sz="2800" b="1" dirty="0">
                <a:latin typeface="Calibri" pitchFamily="34" charset="0"/>
              </a:rPr>
              <a:t>bez vedlejších plateb </a:t>
            </a:r>
            <a:r>
              <a:rPr lang="cs-CZ" sz="2800" dirty="0">
                <a:latin typeface="Calibri" pitchFamily="34" charset="0"/>
              </a:rPr>
              <a:t>vyjednávají hráči o řešeních (různých párech korelovaných strategií), každý pár pro ně přináší trochu jiné užitky.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Calibri" pitchFamily="34" charset="0"/>
              </a:rPr>
              <a:t>Banzhafův index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sz="2000">
                <a:latin typeface="Calibri" pitchFamily="34" charset="0"/>
              </a:rPr>
              <a:t>Označuje politickou sílu subjektu (strany, státu) a pravděpodobnost, že jeho hlas rozhodne výsledek volby.</a:t>
            </a:r>
          </a:p>
          <a:p>
            <a:pPr marL="609600" indent="-609600">
              <a:lnSpc>
                <a:spcPct val="80000"/>
              </a:lnSpc>
            </a:pPr>
            <a:r>
              <a:rPr lang="cs-CZ" sz="2000">
                <a:latin typeface="Calibri" pitchFamily="34" charset="0"/>
              </a:rPr>
              <a:t>Navržen J. Banzhafem (advokát v oblasti </a:t>
            </a:r>
            <a:r>
              <a:rPr lang="cs-CZ" sz="2000" i="1">
                <a:latin typeface="Calibri" pitchFamily="34" charset="0"/>
              </a:rPr>
              <a:t>public health</a:t>
            </a:r>
            <a:r>
              <a:rPr lang="cs-CZ" sz="2000">
                <a:latin typeface="Calibri" pitchFamily="34" charset="0"/>
              </a:rPr>
              <a:t>, jeho pomocí dokumentoval nerovnoměrnou distribuci hlasovací síly v radě </a:t>
            </a:r>
            <a:r>
              <a:rPr lang="cs-CZ" sz="2000" i="1">
                <a:latin typeface="Calibri" pitchFamily="34" charset="0"/>
              </a:rPr>
              <a:t>Nassau County).</a:t>
            </a:r>
            <a:endParaRPr lang="cs-CZ" sz="2000">
              <a:latin typeface="Calibri" pitchFamily="34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cs-CZ" sz="2000">
                <a:latin typeface="Calibri" pitchFamily="34" charset="0"/>
              </a:rPr>
              <a:t>Využívá se při analýze parlamentních  hlasování, či např. hlasování v EU.</a:t>
            </a:r>
          </a:p>
          <a:p>
            <a:pPr marL="609600" indent="-609600">
              <a:lnSpc>
                <a:spcPct val="80000"/>
              </a:lnSpc>
            </a:pPr>
            <a:r>
              <a:rPr lang="cs-CZ" sz="2000">
                <a:latin typeface="Calibri" pitchFamily="34" charset="0"/>
              </a:rPr>
              <a:t>Jeho výpočet je následující: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000">
                <a:latin typeface="Calibri" pitchFamily="34" charset="0"/>
              </a:rPr>
              <a:t>Určí se </a:t>
            </a:r>
            <a:r>
              <a:rPr lang="cs-CZ" sz="2000" b="1">
                <a:latin typeface="Calibri" pitchFamily="34" charset="0"/>
              </a:rPr>
              <a:t>všechny</a:t>
            </a:r>
            <a:r>
              <a:rPr lang="cs-CZ" sz="2000">
                <a:latin typeface="Calibri" pitchFamily="34" charset="0"/>
              </a:rPr>
              <a:t> koalice s potřebnou většinou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cs-CZ" sz="2000">
                <a:latin typeface="Calibri" pitchFamily="34" charset="0"/>
              </a:rPr>
              <a:t>Pro každý subjekt se vypočítá, kolikrát je členem koalice, která, když o něj přijde jako o člena, ztratí požadovanou většinu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cs-CZ" sz="2000">
                <a:latin typeface="Calibri" pitchFamily="34" charset="0"/>
              </a:rPr>
              <a:t>Sečte se počet sub 2 pro všechny hráče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>
                <a:latin typeface="Calibri" pitchFamily="34" charset="0"/>
              </a:rPr>
              <a:t>4.    Normalizovaná síla subjektu je vyjádřena jako zlomek kombinací, v nichž je členem koalic sub 2 a počtu sub 3.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Calibri" pitchFamily="34" charset="0"/>
              </a:rPr>
              <a:t>Příklad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>
                <a:latin typeface="Calibri" pitchFamily="34" charset="0"/>
              </a:rPr>
              <a:t>Vypočtěte Banzhafův index pro následující situaci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(51</a:t>
            </a:r>
            <a:r>
              <a:rPr lang="en-US" sz="2800">
                <a:latin typeface="Calibri" pitchFamily="34" charset="0"/>
              </a:rPr>
              <a:t>; </a:t>
            </a:r>
            <a:r>
              <a:rPr lang="cs-CZ" sz="2800">
                <a:latin typeface="Calibri" pitchFamily="34" charset="0"/>
              </a:rPr>
              <a:t>A: 50 hlasů B:49 hlasů C: 1 hlas)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800" b="1">
              <a:latin typeface="Calibri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b="1">
                <a:latin typeface="Calibri" pitchFamily="34" charset="0"/>
              </a:rPr>
              <a:t>Řešení: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Koalice: AB, AC, ABC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Počet „kritických“ účastí v koalicích, tj. těch, v nichž dochází při odstranění subjektu k přechodu od většiny k menšině (= ke změně rozhodnutí) A:3, B:1, C:1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Síla: A: 3/5 (60%), B: 1/5 (20%), C: 1/5 (20%)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>
                <a:latin typeface="Calibri" pitchFamily="34" charset="0"/>
              </a:rPr>
              <a:t>Příklad: Vypočtěte </a:t>
            </a:r>
            <a:r>
              <a:rPr lang="cs-CZ" sz="3200" dirty="0" err="1">
                <a:latin typeface="Calibri" pitchFamily="34" charset="0"/>
              </a:rPr>
              <a:t>Banzhafův</a:t>
            </a:r>
            <a:r>
              <a:rPr lang="cs-CZ" sz="3200" dirty="0">
                <a:latin typeface="Calibri" pitchFamily="34" charset="0"/>
              </a:rPr>
              <a:t> index pro povolební situaci 2006 (většina 101, všichni musí hlasovat)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cs-CZ" dirty="0">
                <a:latin typeface="Calibri" pitchFamily="34" charset="0"/>
              </a:rPr>
              <a:t>a) ODS:81, KDU-ČSL:13, SZ:6, ČSSD:74</a:t>
            </a:r>
          </a:p>
          <a:p>
            <a:pPr>
              <a:buFontTx/>
              <a:buNone/>
            </a:pPr>
            <a:r>
              <a:rPr lang="cs-CZ" dirty="0">
                <a:latin typeface="Calibri" pitchFamily="34" charset="0"/>
              </a:rPr>
              <a:t>KSČM:26</a:t>
            </a:r>
          </a:p>
          <a:p>
            <a:pPr>
              <a:buFontTx/>
              <a:buNone/>
            </a:pPr>
            <a:r>
              <a:rPr lang="cs-CZ" dirty="0">
                <a:latin typeface="Calibri" pitchFamily="34" charset="0"/>
              </a:rPr>
              <a:t>b) ODS:81, KDU-ČSL:13, SZ:6, ČSSD:72,</a:t>
            </a:r>
          </a:p>
          <a:p>
            <a:pPr>
              <a:buFontTx/>
              <a:buNone/>
            </a:pPr>
            <a:r>
              <a:rPr lang="cs-CZ" dirty="0">
                <a:latin typeface="Calibri" pitchFamily="34" charset="0"/>
              </a:rPr>
              <a:t>KSČM:26, </a:t>
            </a:r>
            <a:r>
              <a:rPr lang="cs-CZ" dirty="0" err="1">
                <a:latin typeface="Calibri" pitchFamily="34" charset="0"/>
              </a:rPr>
              <a:t>Melčák</a:t>
            </a:r>
            <a:r>
              <a:rPr lang="cs-CZ" dirty="0">
                <a:latin typeface="Calibri" pitchFamily="34" charset="0"/>
              </a:rPr>
              <a:t>/Pohanka:2</a:t>
            </a:r>
          </a:p>
          <a:p>
            <a:pPr>
              <a:buFontTx/>
              <a:buNone/>
            </a:pPr>
            <a:endParaRPr lang="cs-CZ" dirty="0">
              <a:latin typeface="Calibri" pitchFamily="34" charset="0"/>
            </a:endParaRPr>
          </a:p>
          <a:p>
            <a:pPr>
              <a:buFontTx/>
              <a:buNone/>
            </a:pPr>
            <a:r>
              <a:rPr lang="cs-CZ" dirty="0">
                <a:latin typeface="Calibri" pitchFamily="34" charset="0"/>
              </a:rPr>
              <a:t>Vyzkoušejte si online třeba zde: </a:t>
            </a:r>
            <a:r>
              <a:rPr lang="cs-CZ" dirty="0">
                <a:hlinkClick r:id="rId2"/>
              </a:rPr>
              <a:t>http://people.math.binghamton.edu/fer/courses/math130/ZIS_Spr14/chapter1/Banzhaf.html</a:t>
            </a:r>
            <a:endParaRPr lang="cs-CZ" dirty="0">
              <a:latin typeface="Calibri" pitchFamily="34" charset="0"/>
            </a:endParaRPr>
          </a:p>
          <a:p>
            <a:pPr>
              <a:buFontTx/>
              <a:buNone/>
            </a:pPr>
            <a:endParaRPr lang="cs-CZ" dirty="0">
              <a:latin typeface="Calibri" pitchFamily="34" charset="0"/>
            </a:endParaRPr>
          </a:p>
          <a:p>
            <a:pPr>
              <a:buFontTx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>
                <a:latin typeface="Calibri" pitchFamily="34" charset="0"/>
              </a:rPr>
              <a:t>Příklad: vypočtěte Banzhafův index pro následující situaci (zastupitelstvo MČ Brno- Líšeň)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dirty="0">
                <a:latin typeface="Calibri" pitchFamily="34" charset="0"/>
              </a:rPr>
              <a:t>(většina 15, ODS: 10, ČSSD:5, Líšeňský Blok: 5, KDU: 4, KSČM:3, ZB: 2)</a:t>
            </a:r>
          </a:p>
          <a:p>
            <a:pPr>
              <a:buFontTx/>
              <a:buNone/>
            </a:pPr>
            <a:endParaRPr lang="cs-CZ" dirty="0">
              <a:latin typeface="Calibri" pitchFamily="34" charset="0"/>
            </a:endParaRPr>
          </a:p>
          <a:p>
            <a:pPr>
              <a:buFontTx/>
              <a:buNone/>
            </a:pPr>
            <a:r>
              <a:rPr lang="cs-CZ" dirty="0">
                <a:hlinkClick r:id="rId2"/>
              </a:rPr>
              <a:t>http://people.math.binghamton.edu/fer/courses/math130/ZIS_Spr14/chapter1/Banzhaf.html</a:t>
            </a: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 koalice s vyrovnanou silou hráčů (McCain: 433-436)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Strana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Hlasů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Program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Křesťanstí demokrati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Konzervativní v morálních otázkách, umírněná</a:t>
                      </a:r>
                      <a:r>
                        <a:rPr lang="cs-CZ" baseline="0" dirty="0"/>
                        <a:t> ekonomicky, podporující small business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Sociální demokraté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Podporouje dělníky, kontrolu ekonomiky,</a:t>
                      </a:r>
                      <a:r>
                        <a:rPr lang="cs-CZ" baseline="0" dirty="0"/>
                        <a:t> neutrální v mprálních otázkách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Radikálové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Podporuje malou</a:t>
                      </a:r>
                      <a:r>
                        <a:rPr lang="cs-CZ" baseline="0" dirty="0"/>
                        <a:t> vládu, extrémně libertariánská v morálních otázkách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Témata: jaká vnikne koalice? (vedlejší platby zakázány)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68761"/>
          <a:ext cx="6858000" cy="5726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5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940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Téma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Konzervativci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Socialisté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Radikálové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403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Volný obchod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4095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Výhody same-sex partnerů v systému sociálního zabezpečení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0576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Omezení</a:t>
                      </a:r>
                      <a:r>
                        <a:rPr lang="cs-CZ" b="1" baseline="0" dirty="0"/>
                        <a:t> sociálních dávek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2922"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Přímé platby farmářům, kteří bojují s importem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Koalice a zisky aktérů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Koalice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Složení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Projde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(C,S,R)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(C,R) 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(S,R)</a:t>
                      </a:r>
                      <a:r>
                        <a:rPr lang="cs-CZ" baseline="0" dirty="0"/>
                        <a:t> (C)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(C,S) (R)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(C)</a:t>
                      </a:r>
                      <a:r>
                        <a:rPr lang="cs-CZ" baseline="0" dirty="0"/>
                        <a:t> (S) (R)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87624" y="4437112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Pouze koalice 4 je stabilní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/>
              <a:t>Kooperativní hry dvou hráčů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4075" y="1484313"/>
            <a:ext cx="6573838" cy="2232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b="1">
                <a:latin typeface="Calibri" pitchFamily="34" charset="0"/>
              </a:rPr>
              <a:t>Někteří autoři tvrdí, že u 2PG neexistují „kooperativní hry“, jen „kooperativní výsledky“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>
                <a:latin typeface="Calibri" pitchFamily="34" charset="0"/>
              </a:rPr>
              <a:t>Př. následující situace: Pepa má peníze- 100 Kč, ale chtěl by si za ně koupit komiks, který chce raději než peníze, které má (= cení si ho na 100 Kč). Franta má komiks, ale nemá peníze na alkohol v ceně 80 Kč, který by měl raději než komiks (= Franta si cení komiks na 80 Kč). Výsledkem jejich komunikace je, že Franta dá Pepovi komiks a dostane za něj 90 Kč.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800">
              <a:latin typeface="Calibri" pitchFamily="34" charset="0"/>
            </a:endParaRPr>
          </a:p>
        </p:txBody>
      </p:sp>
      <p:graphicFrame>
        <p:nvGraphicFramePr>
          <p:cNvPr id="20484" name="Group 4"/>
          <p:cNvGraphicFramePr>
            <a:graphicFrameLocks noGrp="1"/>
          </p:cNvGraphicFramePr>
          <p:nvPr/>
        </p:nvGraphicFramePr>
        <p:xfrm>
          <a:off x="3132138" y="3573463"/>
          <a:ext cx="5327650" cy="3095626"/>
        </p:xfrm>
        <a:graphic>
          <a:graphicData uri="http://schemas.openxmlformats.org/drawingml/2006/table">
            <a:tbl>
              <a:tblPr/>
              <a:tblGrid>
                <a:gridCol w="1331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5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0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0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Franta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0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nechá 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Pepa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110,90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10,170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01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nechá 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100,80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323850" y="3860800"/>
            <a:ext cx="2519363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latin typeface="Calibri" pitchFamily="34" charset="0"/>
              </a:rPr>
              <a:t>Nekooperativní výsledek je (nechá si-nechá si)- ekvilibrium, není Pareto-optimální.</a:t>
            </a:r>
          </a:p>
          <a:p>
            <a:pPr>
              <a:spcBef>
                <a:spcPct val="50000"/>
              </a:spcBef>
            </a:pPr>
            <a:r>
              <a:rPr lang="cs-CZ">
                <a:latin typeface="Calibri" pitchFamily="34" charset="0"/>
              </a:rPr>
              <a:t>„Kooperativní výsledek“ (dá-dá) je Pareto-optimální.</a:t>
            </a:r>
          </a:p>
        </p:txBody>
      </p:sp>
      <p:pic>
        <p:nvPicPr>
          <p:cNvPr id="20510" name="Picture 30" descr="[080] ... má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1075"/>
            <a:ext cx="2263775" cy="2879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Vyjednávání v kooperativních hrách: jiný pohled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Závazná dohoda znamená, že hráči vystupují jako </a:t>
            </a:r>
            <a:r>
              <a:rPr lang="cs-CZ" b="1" dirty="0"/>
              <a:t>koalice (</a:t>
            </a:r>
            <a:r>
              <a:rPr lang="cs-CZ" dirty="0"/>
              <a:t>vzdávají se unilaterálních strategií ve prospěch koordinované, viděli jsme jako možnost u případu s odpadky).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Řada sociálních institucí, podporujících závazné dohody.</a:t>
            </a:r>
          </a:p>
          <a:p>
            <a:endParaRPr lang="cs-CZ" b="1" dirty="0"/>
          </a:p>
          <a:p>
            <a:r>
              <a:rPr lang="cs-CZ" dirty="0"/>
              <a:t>Je naznačená dohoda jedinou, kterou mohli Pepa a Franta uzavřít, aby šlo o kooperativní hru/řešení?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Alokace (Imputace)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Plán plateb členům koalice se nazývá </a:t>
            </a:r>
            <a:r>
              <a:rPr lang="cs-CZ" b="1" dirty="0"/>
              <a:t>imputace</a:t>
            </a:r>
          </a:p>
          <a:p>
            <a:endParaRPr lang="cs-CZ" b="1" dirty="0"/>
          </a:p>
          <a:p>
            <a:r>
              <a:rPr lang="cs-CZ" dirty="0"/>
              <a:t>Množina imputací bývá obvykle poměrně velká, typicky ji omezují: </a:t>
            </a:r>
            <a:r>
              <a:rPr lang="cs-CZ" b="1" dirty="0"/>
              <a:t>tlaky ostatních prodávajících/kupujících, jak je pociťována férovost, vyjednávání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>
                <a:latin typeface="Calibri" pitchFamily="34" charset="0"/>
              </a:rPr>
              <a:t>Vyjednávání mezi imputacemi</a:t>
            </a:r>
            <a:br>
              <a:rPr lang="cs-CZ" sz="4000" b="1" dirty="0">
                <a:latin typeface="Calibri" pitchFamily="34" charset="0"/>
              </a:rPr>
            </a:br>
            <a:r>
              <a:rPr lang="cs-CZ" sz="4000" b="1" dirty="0">
                <a:latin typeface="Calibri" pitchFamily="34" charset="0"/>
              </a:rPr>
              <a:t>v kooperativních hrách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800" dirty="0">
                <a:latin typeface="Calibri" pitchFamily="34" charset="0"/>
              </a:rPr>
              <a:t>Vyjednávání je typické pro situace, kdy existuje více kooperativních řešení (</a:t>
            </a:r>
            <a:r>
              <a:rPr lang="cs-CZ" sz="2800" b="1" dirty="0">
                <a:latin typeface="Calibri" pitchFamily="34" charset="0"/>
              </a:rPr>
              <a:t>párů strategií</a:t>
            </a:r>
            <a:r>
              <a:rPr lang="cs-CZ" sz="2800" dirty="0">
                <a:latin typeface="Calibri" pitchFamily="34" charset="0"/>
              </a:rPr>
              <a:t>), které hráči preferují před nedohodou.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dirty="0">
                <a:latin typeface="Calibri" pitchFamily="34" charset="0"/>
              </a:rPr>
              <a:t>Důležité je, že každý z hráčů </a:t>
            </a:r>
            <a:r>
              <a:rPr lang="cs-CZ" sz="2800" b="1" dirty="0">
                <a:latin typeface="Calibri" pitchFamily="34" charset="0"/>
              </a:rPr>
              <a:t>může výsledek vyjednávání (dohodu) odmítnout</a:t>
            </a:r>
            <a:r>
              <a:rPr lang="cs-CZ" sz="2800" dirty="0">
                <a:latin typeface="Calibri" pitchFamily="34" charset="0"/>
              </a:rPr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800" dirty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b="1" dirty="0">
                <a:latin typeface="Calibri" pitchFamily="34" charset="0"/>
              </a:rPr>
              <a:t>Příklad: </a:t>
            </a:r>
            <a:r>
              <a:rPr lang="cs-CZ" sz="2800" dirty="0">
                <a:latin typeface="Calibri" pitchFamily="34" charset="0"/>
              </a:rPr>
              <a:t>Prezident trvá na rozpočtových škrtech, nejméně v rozsahu 50 miliard, parlament je ochotný jednat o škrtech od 0 až do výše 80 miliard. Pokud se neshodnou do určitého data, vstoupí v platnost zákon, který stanovuje škrty v rozpočtu 40 miliard a v následujícím roce opět 40 miliard. Prezident preferuje tento zákon, pokud parlament nenavrhne škrty alespoň 50 miliard.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Vyjednávání v kooperativních hrách (II.)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Pokud se obě strany nedohodnou (prezident bude navrhovat škrty větší než 80mld. nebo vláda menší než 50mld.) nazývá se takový výsledek </a:t>
            </a:r>
            <a:r>
              <a:rPr lang="cs-CZ" sz="2400" b="1" dirty="0">
                <a:latin typeface="Calibri" pitchFamily="34" charset="0"/>
              </a:rPr>
              <a:t>konfliktní bod</a:t>
            </a:r>
            <a:r>
              <a:rPr lang="cs-CZ" sz="2400" dirty="0">
                <a:latin typeface="Calibri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Každá ze stran má krajní pozici (</a:t>
            </a:r>
            <a:r>
              <a:rPr lang="cs-CZ" sz="2400" i="1" dirty="0">
                <a:latin typeface="Calibri" pitchFamily="34" charset="0"/>
              </a:rPr>
              <a:t>reservation level</a:t>
            </a:r>
            <a:r>
              <a:rPr lang="cs-CZ" sz="2400" dirty="0">
                <a:latin typeface="Calibri" pitchFamily="34" charset="0"/>
              </a:rPr>
              <a:t>), při níž už preferuje nedohodu před dohodou. Území mezi krajními pozicemi se nazývá </a:t>
            </a:r>
            <a:r>
              <a:rPr lang="cs-CZ" sz="2400" b="1" dirty="0">
                <a:latin typeface="Calibri" pitchFamily="34" charset="0"/>
              </a:rPr>
              <a:t>zóna dohody</a:t>
            </a:r>
            <a:r>
              <a:rPr lang="cs-CZ" sz="2400" dirty="0">
                <a:latin typeface="Calibri" pitchFamily="34" charset="0"/>
              </a:rPr>
              <a:t> (</a:t>
            </a:r>
            <a:r>
              <a:rPr lang="cs-CZ" sz="2400" i="1" dirty="0">
                <a:latin typeface="Calibri" pitchFamily="34" charset="0"/>
              </a:rPr>
              <a:t>zone of agreement</a:t>
            </a:r>
            <a:r>
              <a:rPr lang="cs-CZ" sz="2400" dirty="0">
                <a:latin typeface="Calibri" pitchFamily="34" charset="0"/>
              </a:rPr>
              <a:t>). V příkladu je tato zóna definována pozicemi 50-80 mld.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Výsledkem dohody je Pareto optimální pár strategií v rámci </a:t>
            </a:r>
            <a:r>
              <a:rPr lang="cs-CZ" sz="2400" b="1" dirty="0">
                <a:latin typeface="Calibri" pitchFamily="34" charset="0"/>
              </a:rPr>
              <a:t>zóny dohody</a:t>
            </a:r>
            <a:r>
              <a:rPr lang="cs-CZ" sz="2400" dirty="0">
                <a:latin typeface="Calibri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Výsledek vyjednávání shrnuje </a:t>
            </a:r>
            <a:r>
              <a:rPr lang="cs-CZ" sz="2400" b="1" dirty="0">
                <a:latin typeface="Calibri" pitchFamily="34" charset="0"/>
              </a:rPr>
              <a:t>Nashovo vyjednávací řešení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err="1"/>
              <a:t>Nashovo</a:t>
            </a:r>
            <a:r>
              <a:rPr lang="cs-CZ" sz="4000" b="1" dirty="0"/>
              <a:t> vyjednávací řešení (charakteristiky)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>
                <a:latin typeface="Calibri" pitchFamily="34" charset="0"/>
              </a:rPr>
              <a:t>Pareto optimální výsledek (</a:t>
            </a:r>
            <a:r>
              <a:rPr lang="cs-CZ" sz="2800">
                <a:latin typeface="Calibri" pitchFamily="34" charset="0"/>
              </a:rPr>
              <a:t>řešení je na horní hranici užitkové funkce v zóně dohody)</a:t>
            </a:r>
            <a:endParaRPr lang="cs-CZ" sz="2800" b="1">
              <a:latin typeface="Calibri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>
                <a:latin typeface="Calibri" pitchFamily="34" charset="0"/>
              </a:rPr>
              <a:t>Symetrie</a:t>
            </a:r>
            <a:r>
              <a:rPr lang="cs-CZ" sz="2800">
                <a:latin typeface="Calibri" pitchFamily="34" charset="0"/>
              </a:rPr>
              <a:t> ( výsledek vyjednávání je uprostřed zóny dohody, nebere v úvahu další charakteristiky hráčů).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>
                <a:latin typeface="Calibri" pitchFamily="34" charset="0"/>
              </a:rPr>
              <a:t>Nezávislost nezávislých alternativ </a:t>
            </a:r>
            <a:r>
              <a:rPr lang="cs-CZ" sz="2800">
                <a:latin typeface="Calibri" pitchFamily="34" charset="0"/>
              </a:rPr>
              <a:t>pokud se odstraní některá možná řešení, (ale Nashovo řešení a konfliktní bod zůstává), je výsledkem stále Nashovo řešení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>
                <a:latin typeface="Calibri" pitchFamily="34" charset="0"/>
              </a:rPr>
              <a:t>Nezávislost k transformacím užitkových funkcí</a:t>
            </a:r>
            <a:r>
              <a:rPr lang="cs-CZ" sz="2800">
                <a:latin typeface="Calibri" pitchFamily="34" charset="0"/>
              </a:rPr>
              <a:t>- řešení je nezávislé na lineárních transformacích užitkových funkcí hráčů.</a:t>
            </a:r>
            <a:endParaRPr lang="cs-CZ" sz="2800" b="1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Vyjednávací řešení (vlastnosti)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/>
              <a:t>Nash</a:t>
            </a:r>
            <a:r>
              <a:rPr lang="cs-CZ" dirty="0"/>
              <a:t>: je rozdělena veškerá nadhodnota</a:t>
            </a:r>
          </a:p>
          <a:p>
            <a:endParaRPr lang="cs-CZ" dirty="0"/>
          </a:p>
          <a:p>
            <a:r>
              <a:rPr lang="cs-CZ" b="1" dirty="0" err="1"/>
              <a:t>Kalai-Smorodinsky</a:t>
            </a:r>
            <a:r>
              <a:rPr lang="cs-CZ" dirty="0"/>
              <a:t>: přírůstek je dělen férově</a:t>
            </a:r>
          </a:p>
          <a:p>
            <a:endParaRPr lang="cs-CZ" dirty="0"/>
          </a:p>
          <a:p>
            <a:r>
              <a:rPr lang="cs-CZ" b="1" dirty="0" err="1"/>
              <a:t>Kalai</a:t>
            </a:r>
            <a:r>
              <a:rPr lang="cs-CZ" dirty="0"/>
              <a:t>: navržené dělení respektuje princip, že dohoda je lepší než nedohoda</a:t>
            </a:r>
          </a:p>
          <a:p>
            <a:endParaRPr lang="cs-CZ" dirty="0"/>
          </a:p>
          <a:p>
            <a:r>
              <a:rPr lang="cs-CZ" b="1" dirty="0" err="1"/>
              <a:t>Rubinstein</a:t>
            </a:r>
            <a:r>
              <a:rPr lang="cs-CZ" b="1" dirty="0"/>
              <a:t>: </a:t>
            </a:r>
            <a:r>
              <a:rPr lang="cs-CZ" dirty="0"/>
              <a:t>při tom, jak je nadhodnota dělena, záleží na pořadí, v němž je vyjednává.</a:t>
            </a:r>
          </a:p>
        </p:txBody>
      </p:sp>
    </p:spTree>
    <p:extLst>
      <p:ext uri="{BB962C8B-B14F-4D97-AF65-F5344CB8AC3E}">
        <p14:creationId xmlns:p14="http://schemas.microsoft.com/office/powerpoint/2010/main" val="3251969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2190</Words>
  <Application>Microsoft Office PowerPoint</Application>
  <PresentationFormat>Předvádění na obrazovce (4:3)</PresentationFormat>
  <Paragraphs>328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Kooperativní hry</vt:lpstr>
      <vt:lpstr>Kooperativní hry a kooperativní řešení</vt:lpstr>
      <vt:lpstr>Kooperativní hry dvou hráčů</vt:lpstr>
      <vt:lpstr>Vyjednávání v kooperativních hrách: jiný pohled</vt:lpstr>
      <vt:lpstr>Alokace (Imputace)</vt:lpstr>
      <vt:lpstr>Vyjednávání mezi imputacemi v kooperativních hrách</vt:lpstr>
      <vt:lpstr>Vyjednávání v kooperativních hrách (II.)</vt:lpstr>
      <vt:lpstr>Nashovo vyjednávací řešení (charakteristiky)</vt:lpstr>
      <vt:lpstr>Vyjednávací řešení (vlastnosti)</vt:lpstr>
      <vt:lpstr>Příklad: hra s nemovitostmi</vt:lpstr>
      <vt:lpstr>Jádro kooperativní hry</vt:lpstr>
      <vt:lpstr>Příklad: hra s nemovitostmi (II.)</vt:lpstr>
      <vt:lpstr>Typické znaky koaličních her</vt:lpstr>
      <vt:lpstr>Shapleyho hodnota (jiné vyjednávací řešení koaličních her než jádro)</vt:lpstr>
      <vt:lpstr>Hry s nepřenositelným užitkem: příklad s hudebníky</vt:lpstr>
      <vt:lpstr>Koalice s nepřenositelnými užitky</vt:lpstr>
      <vt:lpstr>Kooperativní hry více než dvou hráčů v politice</vt:lpstr>
      <vt:lpstr>Shapley-Shubik index (1953)</vt:lpstr>
      <vt:lpstr>Př. </vt:lpstr>
      <vt:lpstr>Banzhafův index</vt:lpstr>
      <vt:lpstr>Příklad</vt:lpstr>
      <vt:lpstr>Příklad: Vypočtěte Banzhafův index pro povolební situaci 2006 (většina 101, všichni musí hlasovat)</vt:lpstr>
      <vt:lpstr>Příklad: vypočtěte Banzhafův index pro následující situaci (zastupitelstvo MČ Brno- Líšeň)</vt:lpstr>
      <vt:lpstr>Příklad koalice s vyrovnanou silou hráčů (McCain: 433-436)</vt:lpstr>
      <vt:lpstr>Témata: jaká vnikne koalice? (vedlejší platby zakázány)</vt:lpstr>
      <vt:lpstr>Koalice a zisky aktérů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Kooperativní hry</dc:title>
  <dc:creator>Roman Chytilek</dc:creator>
  <cp:lastModifiedBy>Roman Chytilek</cp:lastModifiedBy>
  <cp:revision>42</cp:revision>
  <dcterms:created xsi:type="dcterms:W3CDTF">2012-04-17T04:23:48Z</dcterms:created>
  <dcterms:modified xsi:type="dcterms:W3CDTF">2020-03-26T16:25:22Z</dcterms:modified>
</cp:coreProperties>
</file>