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16" r:id="rId3"/>
    <p:sldMasterId id="2147483840" r:id="rId4"/>
    <p:sldMasterId id="2147483864" r:id="rId5"/>
    <p:sldMasterId id="2147483996" r:id="rId6"/>
    <p:sldMasterId id="2147484008" r:id="rId7"/>
    <p:sldMasterId id="2147484080" r:id="rId8"/>
    <p:sldMasterId id="2147484140" r:id="rId9"/>
    <p:sldMasterId id="2147484236" r:id="rId10"/>
    <p:sldMasterId id="2147484332" r:id="rId11"/>
    <p:sldMasterId id="2147484356" r:id="rId12"/>
    <p:sldMasterId id="2147484368" r:id="rId13"/>
    <p:sldMasterId id="2147484380" r:id="rId14"/>
    <p:sldMasterId id="2147484392" r:id="rId15"/>
    <p:sldMasterId id="2147484416" r:id="rId16"/>
  </p:sldMasterIdLst>
  <p:sldIdLst>
    <p:sldId id="256" r:id="rId17"/>
    <p:sldId id="258" r:id="rId18"/>
    <p:sldId id="268" r:id="rId19"/>
    <p:sldId id="345" r:id="rId20"/>
    <p:sldId id="267" r:id="rId21"/>
    <p:sldId id="357" r:id="rId22"/>
    <p:sldId id="266" r:id="rId23"/>
    <p:sldId id="265" r:id="rId24"/>
    <p:sldId id="281" r:id="rId25"/>
    <p:sldId id="332" r:id="rId26"/>
    <p:sldId id="323" r:id="rId27"/>
    <p:sldId id="335" r:id="rId28"/>
    <p:sldId id="333" r:id="rId29"/>
    <p:sldId id="284" r:id="rId30"/>
    <p:sldId id="321" r:id="rId31"/>
    <p:sldId id="279" r:id="rId32"/>
    <p:sldId id="285" r:id="rId33"/>
    <p:sldId id="288" r:id="rId34"/>
    <p:sldId id="306" r:id="rId35"/>
    <p:sldId id="366" r:id="rId36"/>
    <p:sldId id="367" r:id="rId37"/>
    <p:sldId id="368" r:id="rId38"/>
    <p:sldId id="370" r:id="rId39"/>
    <p:sldId id="371" r:id="rId40"/>
    <p:sldId id="372" r:id="rId41"/>
    <p:sldId id="320" r:id="rId42"/>
    <p:sldId id="373" r:id="rId43"/>
    <p:sldId id="374" r:id="rId44"/>
    <p:sldId id="318" r:id="rId45"/>
    <p:sldId id="375" r:id="rId46"/>
    <p:sldId id="376" r:id="rId47"/>
    <p:sldId id="381" r:id="rId4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FF3300"/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598859495081098E-2"/>
          <c:y val="4.7977717911138668E-2"/>
          <c:w val="0.92954262731547066"/>
          <c:h val="0.8591007914017262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E3DF-4EDA-978D-10CFEC07DB1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3DF-4EDA-978D-10CFEC07DB1F}"/>
              </c:ext>
            </c:extLst>
          </c:dPt>
          <c:dPt>
            <c:idx val="2"/>
            <c:invertIfNegative val="0"/>
            <c:bubble3D val="0"/>
            <c:spPr>
              <a:solidFill>
                <a:srgbClr val="FF9933"/>
              </a:solidFill>
            </c:spPr>
            <c:extLst>
              <c:ext xmlns:c16="http://schemas.microsoft.com/office/drawing/2014/chart" uri="{C3380CC4-5D6E-409C-BE32-E72D297353CC}">
                <c16:uniqueId val="{00000005-E3DF-4EDA-978D-10CFEC07DB1F}"/>
              </c:ext>
            </c:extLst>
          </c:dPt>
          <c:dPt>
            <c:idx val="3"/>
            <c:invertIfNegative val="0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07-E3DF-4EDA-978D-10CFEC07DB1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E3DF-4EDA-978D-10CFEC07DB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2400"/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List1!$C$3:$C$7</c:f>
              <c:strCache>
                <c:ptCount val="5"/>
                <c:pt idx="0">
                  <c:v>Definitely yes</c:v>
                </c:pt>
                <c:pt idx="1">
                  <c:v>Rather yes</c:v>
                </c:pt>
                <c:pt idx="2">
                  <c:v>Rather no</c:v>
                </c:pt>
                <c:pt idx="3">
                  <c:v>Definitely no</c:v>
                </c:pt>
                <c:pt idx="4">
                  <c:v>Do not know</c:v>
                </c:pt>
              </c:strCache>
            </c:strRef>
          </c:cat>
          <c:val>
            <c:numRef>
              <c:f>List1!$D$3:$D$7</c:f>
              <c:numCache>
                <c:formatCode>General</c:formatCode>
                <c:ptCount val="5"/>
                <c:pt idx="0">
                  <c:v>17.399999999999999</c:v>
                </c:pt>
                <c:pt idx="1">
                  <c:v>24.3</c:v>
                </c:pt>
                <c:pt idx="2">
                  <c:v>24.3</c:v>
                </c:pt>
                <c:pt idx="3">
                  <c:v>16.5</c:v>
                </c:pt>
                <c:pt idx="4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3DF-4EDA-978D-10CFEC07D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05319808"/>
        <c:axId val="105325696"/>
      </c:barChart>
      <c:catAx>
        <c:axId val="105319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n-US" sz="1600"/>
            </a:pPr>
            <a:endParaRPr lang="sk-SK"/>
          </a:p>
        </c:txPr>
        <c:crossAx val="105325696"/>
        <c:crosses val="autoZero"/>
        <c:auto val="1"/>
        <c:lblAlgn val="ctr"/>
        <c:lblOffset val="100"/>
        <c:noMultiLvlLbl val="0"/>
      </c:catAx>
      <c:valAx>
        <c:axId val="1053256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sk-SK"/>
          </a:p>
        </c:txPr>
        <c:crossAx val="105319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15.03.2020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15.03.2020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89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7335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97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6315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9355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051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2939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997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505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91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15.03.2020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251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83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402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42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3464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43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9002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464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81702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2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144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3589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37500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219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7005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43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57526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6559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440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90114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661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797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6659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3350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6300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019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1412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82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5031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554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610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90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80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0150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0152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81462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66212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95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3014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1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35339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958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857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5284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4829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8645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57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6778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6450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56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0056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41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3647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54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6195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07079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84545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2306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02765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4697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66687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41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2274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332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31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8868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6143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80580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0820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778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8348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28986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40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0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74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15.03.2020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97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7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85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94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11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04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69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03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66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207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15.03.2020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43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09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846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454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94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113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04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69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03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6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15.03.2020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2073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434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092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846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454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3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994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01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353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2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15.03.2020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6446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9099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7065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2693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947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738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15.03.2020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15.03.2020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45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60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15.03.2020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581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648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679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824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0485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166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068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10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3168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129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15.03.2020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911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84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047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549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166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46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9429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511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913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15.03.2020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734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335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02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74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38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829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004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010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81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81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764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556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679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7851648" cy="234543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6600" b="0" dirty="0" err="1">
                <a:solidFill>
                  <a:srgbClr val="0070C0"/>
                </a:solidFill>
                <a:effectLst/>
              </a:rPr>
              <a:t>From</a:t>
            </a:r>
            <a:r>
              <a:rPr lang="cs-CZ" sz="6600" b="0" dirty="0">
                <a:solidFill>
                  <a:srgbClr val="0070C0"/>
                </a:solidFill>
                <a:effectLst/>
              </a:rPr>
              <a:t> Velvet </a:t>
            </a:r>
            <a:r>
              <a:rPr lang="cs-CZ" sz="6600" b="0" dirty="0" err="1">
                <a:solidFill>
                  <a:srgbClr val="0070C0"/>
                </a:solidFill>
                <a:effectLst/>
              </a:rPr>
              <a:t>Revolution</a:t>
            </a:r>
            <a:r>
              <a:rPr lang="cs-CZ" sz="6600" b="0" dirty="0">
                <a:solidFill>
                  <a:srgbClr val="0070C0"/>
                </a:solidFill>
                <a:effectLst/>
              </a:rPr>
              <a:t> to Velvet </a:t>
            </a:r>
            <a:r>
              <a:rPr lang="cs-CZ" sz="6600" b="0" dirty="0" err="1">
                <a:solidFill>
                  <a:srgbClr val="0070C0"/>
                </a:solidFill>
                <a:effectLst/>
              </a:rPr>
              <a:t>Divorce</a:t>
            </a:r>
            <a:endParaRPr lang="cs-CZ" sz="6600" b="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Peter Spáč</a:t>
            </a:r>
          </a:p>
          <a:p>
            <a:r>
              <a:rPr lang="cs-CZ" sz="3200" dirty="0">
                <a:solidFill>
                  <a:schemeClr val="bg1"/>
                </a:solidFill>
              </a:rPr>
              <a:t>3.3.2020</a:t>
            </a:r>
          </a:p>
        </p:txBody>
      </p:sp>
    </p:spTree>
    <p:extLst>
      <p:ext uri="{BB962C8B-B14F-4D97-AF65-F5344CB8AC3E}">
        <p14:creationId xmlns:p14="http://schemas.microsoft.com/office/powerpoint/2010/main" val="3288376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88640"/>
            <a:ext cx="8724900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27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Slovak party system after 1989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R</a:t>
            </a:r>
            <a:r>
              <a:rPr lang="en-US" dirty="0" err="1"/>
              <a:t>estoration</a:t>
            </a:r>
            <a:r>
              <a:rPr lang="en-US" dirty="0"/>
              <a:t> of party plurality</a:t>
            </a:r>
          </a:p>
          <a:p>
            <a:endParaRPr lang="en-US" dirty="0"/>
          </a:p>
          <a:p>
            <a:r>
              <a:rPr lang="sk-SK" dirty="0"/>
              <a:t>The </a:t>
            </a:r>
            <a:r>
              <a:rPr lang="sk-SK" dirty="0" err="1"/>
              <a:t>main</a:t>
            </a:r>
            <a:r>
              <a:rPr lang="sk-SK" dirty="0"/>
              <a:t> </a:t>
            </a:r>
            <a:r>
              <a:rPr lang="sk-SK" dirty="0" err="1"/>
              <a:t>rivals</a:t>
            </a:r>
            <a:r>
              <a:rPr lang="sk-SK" dirty="0"/>
              <a:t> of 1989</a:t>
            </a:r>
          </a:p>
          <a:p>
            <a:endParaRPr lang="sk-SK" dirty="0"/>
          </a:p>
          <a:p>
            <a:r>
              <a:rPr lang="sk-SK" dirty="0" err="1"/>
              <a:t>Historical</a:t>
            </a:r>
            <a:r>
              <a:rPr lang="sk-SK" dirty="0"/>
              <a:t> </a:t>
            </a:r>
            <a:r>
              <a:rPr lang="sk-SK" dirty="0" err="1"/>
              <a:t>parties</a:t>
            </a:r>
            <a:endParaRPr lang="sk-SK" dirty="0"/>
          </a:p>
          <a:p>
            <a:endParaRPr lang="sk-SK" dirty="0"/>
          </a:p>
          <a:p>
            <a:r>
              <a:rPr lang="sk-SK" dirty="0"/>
              <a:t>New </a:t>
            </a:r>
            <a:r>
              <a:rPr lang="sk-SK" dirty="0" err="1"/>
              <a:t>parties</a:t>
            </a:r>
            <a:endParaRPr lang="sk-SK" dirty="0"/>
          </a:p>
          <a:p>
            <a:pPr marL="393192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8238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Fate of KS</a:t>
            </a:r>
            <a:r>
              <a:rPr lang="sk-SK" sz="4400" dirty="0"/>
              <a:t>C</a:t>
            </a:r>
            <a:r>
              <a:rPr lang="en-US" sz="4400" dirty="0"/>
              <a:t> and KSS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91264" cy="4839816"/>
          </a:xfrm>
        </p:spPr>
        <p:txBody>
          <a:bodyPr>
            <a:normAutofit/>
          </a:bodyPr>
          <a:lstStyle/>
          <a:p>
            <a:endParaRPr lang="cs-CZ" b="1" dirty="0"/>
          </a:p>
          <a:p>
            <a:r>
              <a:rPr lang="en-US" b="1" dirty="0"/>
              <a:t>What happened to them?</a:t>
            </a:r>
          </a:p>
          <a:p>
            <a:pPr marL="393192" lvl="1" indent="0">
              <a:buNone/>
            </a:pPr>
            <a:endParaRPr lang="en-US" b="1" dirty="0"/>
          </a:p>
          <a:p>
            <a:pPr marL="393192" lvl="1" indent="0">
              <a:buNone/>
            </a:pPr>
            <a:r>
              <a:rPr lang="en-US" b="1" dirty="0"/>
              <a:t>a</a:t>
            </a:r>
            <a:r>
              <a:rPr lang="sk-SK" b="1" dirty="0"/>
              <a:t>)</a:t>
            </a:r>
            <a:r>
              <a:rPr lang="sk-SK" dirty="0"/>
              <a:t> </a:t>
            </a:r>
            <a:r>
              <a:rPr lang="en-US" dirty="0"/>
              <a:t>changed the name and transformed to social democracy</a:t>
            </a:r>
          </a:p>
          <a:p>
            <a:pPr marL="393192" lvl="1" indent="0">
              <a:buNone/>
            </a:pPr>
            <a:endParaRPr lang="en-US" b="1" dirty="0"/>
          </a:p>
          <a:p>
            <a:pPr marL="393192" lvl="1" indent="0">
              <a:buNone/>
            </a:pPr>
            <a:r>
              <a:rPr lang="sk-SK" b="1" dirty="0"/>
              <a:t>b) </a:t>
            </a:r>
            <a:r>
              <a:rPr lang="en-US" dirty="0"/>
              <a:t>changed the name and remained the same</a:t>
            </a:r>
          </a:p>
          <a:p>
            <a:pPr marL="393192" lvl="1" indent="0">
              <a:buNone/>
            </a:pPr>
            <a:endParaRPr lang="en-US" b="1" dirty="0"/>
          </a:p>
          <a:p>
            <a:pPr marL="393192" lvl="1" indent="0">
              <a:buNone/>
            </a:pPr>
            <a:r>
              <a:rPr lang="sk-SK" b="1" dirty="0"/>
              <a:t>c)</a:t>
            </a:r>
            <a:r>
              <a:rPr lang="sk-SK" dirty="0"/>
              <a:t> </a:t>
            </a:r>
            <a:r>
              <a:rPr lang="en-US" dirty="0"/>
              <a:t>kept the same name and ideology</a:t>
            </a:r>
          </a:p>
          <a:p>
            <a:pPr marL="393192" lvl="1" indent="0">
              <a:buNone/>
            </a:pPr>
            <a:endParaRPr lang="en-US" b="1" dirty="0"/>
          </a:p>
          <a:p>
            <a:pPr marL="393192" lvl="1" indent="0">
              <a:buNone/>
            </a:pPr>
            <a:r>
              <a:rPr lang="sk-SK" b="1" dirty="0"/>
              <a:t>d)</a:t>
            </a:r>
            <a:r>
              <a:rPr lang="en-US" dirty="0"/>
              <a:t> lived long and prospered</a:t>
            </a:r>
            <a:r>
              <a:rPr lang="sk-SK" b="1" dirty="0"/>
              <a:t> </a:t>
            </a:r>
            <a:endParaRPr lang="cs-CZ" b="1" dirty="0"/>
          </a:p>
          <a:p>
            <a:endParaRPr lang="sk-SK" dirty="0"/>
          </a:p>
          <a:p>
            <a:pPr marL="393192" lvl="1" indent="0">
              <a:buNone/>
            </a:pPr>
            <a:endParaRPr lang="cs-CZ" dirty="0"/>
          </a:p>
        </p:txBody>
      </p:sp>
      <p:pic>
        <p:nvPicPr>
          <p:cNvPr id="1026" name="Picture 2" descr="http://pisek.kscm.cz/data2/dep_35/Logo_KSCM(1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525222"/>
            <a:ext cx="1080120" cy="14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upernavigator.sk/logos/12017/120172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01" y="1916832"/>
            <a:ext cx="1588179" cy="92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85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4400" dirty="0" err="1"/>
              <a:t>Rivals</a:t>
            </a:r>
            <a:r>
              <a:rPr lang="cs-CZ" sz="4400" dirty="0"/>
              <a:t> of </a:t>
            </a:r>
            <a:r>
              <a:rPr lang="en-US" sz="4400" dirty="0"/>
              <a:t>1989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endParaRPr lang="cs-CZ" b="1" dirty="0"/>
          </a:p>
          <a:p>
            <a:r>
              <a:rPr lang="cs-CZ" b="1" dirty="0" err="1"/>
              <a:t>Communist</a:t>
            </a:r>
            <a:r>
              <a:rPr lang="en-US" b="1" dirty="0"/>
              <a:t>s</a:t>
            </a:r>
            <a:r>
              <a:rPr lang="cs-CZ" b="1" dirty="0"/>
              <a:t> (</a:t>
            </a:r>
            <a:r>
              <a:rPr lang="en-US" b="1" dirty="0"/>
              <a:t>KSS</a:t>
            </a:r>
            <a:r>
              <a:rPr lang="cs-CZ" b="1" dirty="0"/>
              <a:t>)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Cooperation with</a:t>
            </a:r>
            <a:r>
              <a:rPr lang="sk-SK" dirty="0"/>
              <a:t> KSC</a:t>
            </a:r>
            <a:r>
              <a:rPr lang="en-US" dirty="0"/>
              <a:t> until elections 1990</a:t>
            </a:r>
            <a:endParaRPr lang="sk-SK" dirty="0"/>
          </a:p>
          <a:p>
            <a:pPr lvl="1"/>
            <a:r>
              <a:rPr lang="en-US" dirty="0"/>
              <a:t>Transformation to social democracy </a:t>
            </a:r>
            <a:r>
              <a:rPr lang="sk-SK" dirty="0">
                <a:sym typeface="Wingdings" pitchFamily="2" charset="2"/>
              </a:rPr>
              <a:t> 1991 – </a:t>
            </a:r>
            <a:r>
              <a:rPr lang="sk-SK" b="1" dirty="0">
                <a:sym typeface="Wingdings" pitchFamily="2" charset="2"/>
              </a:rPr>
              <a:t>Party of the </a:t>
            </a:r>
            <a:r>
              <a:rPr lang="sk-SK" b="1" dirty="0" err="1">
                <a:sym typeface="Wingdings" pitchFamily="2" charset="2"/>
              </a:rPr>
              <a:t>Democratic</a:t>
            </a:r>
            <a:r>
              <a:rPr lang="sk-SK" b="1" dirty="0">
                <a:sym typeface="Wingdings" pitchFamily="2" charset="2"/>
              </a:rPr>
              <a:t> </a:t>
            </a:r>
            <a:r>
              <a:rPr lang="sk-SK" b="1" dirty="0" err="1">
                <a:sym typeface="Wingdings" pitchFamily="2" charset="2"/>
              </a:rPr>
              <a:t>Left</a:t>
            </a:r>
            <a:r>
              <a:rPr lang="sk-SK" dirty="0">
                <a:sym typeface="Wingdings" pitchFamily="2" charset="2"/>
              </a:rPr>
              <a:t> (SDL)</a:t>
            </a:r>
          </a:p>
          <a:p>
            <a:pPr lvl="1"/>
            <a:r>
              <a:rPr lang="en-US" dirty="0">
                <a:sym typeface="Wingdings" pitchFamily="2" charset="2"/>
              </a:rPr>
              <a:t>Leader – Peter Weiss</a:t>
            </a:r>
            <a:endParaRPr lang="cs-CZ" dirty="0">
              <a:sym typeface="Wingdings" pitchFamily="2" charset="2"/>
            </a:endParaRPr>
          </a:p>
          <a:p>
            <a:endParaRPr lang="cs-CZ" b="1" dirty="0"/>
          </a:p>
          <a:p>
            <a:r>
              <a:rPr lang="en-US" b="1" dirty="0"/>
              <a:t>VPN:</a:t>
            </a:r>
          </a:p>
          <a:p>
            <a:pPr lvl="1"/>
            <a:r>
              <a:rPr lang="en-US" dirty="0"/>
              <a:t>Originally right-winged and liberal</a:t>
            </a:r>
          </a:p>
          <a:p>
            <a:pPr lvl="1"/>
            <a:r>
              <a:rPr lang="en-US" dirty="0"/>
              <a:t>Dissent movement</a:t>
            </a:r>
          </a:p>
          <a:p>
            <a:endParaRPr lang="cs-CZ" b="1" dirty="0"/>
          </a:p>
          <a:p>
            <a:endParaRPr lang="sk-SK" dirty="0"/>
          </a:p>
          <a:p>
            <a:pPr marL="393192" lvl="1" indent="0">
              <a:buNone/>
            </a:pPr>
            <a:endParaRPr lang="cs-CZ" dirty="0"/>
          </a:p>
        </p:txBody>
      </p:sp>
      <p:pic>
        <p:nvPicPr>
          <p:cNvPr id="30722" name="Picture 2" descr="http://www.tyden.cz/obrazek/4a977a38d3315/weissis4-4a977e657b5f1_3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60648"/>
            <a:ext cx="3024336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9876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4400" dirty="0" err="1">
                <a:solidFill>
                  <a:srgbClr val="04617B"/>
                </a:solidFill>
              </a:rPr>
              <a:t>Historical</a:t>
            </a:r>
            <a:r>
              <a:rPr lang="cs-CZ" sz="4400" dirty="0">
                <a:solidFill>
                  <a:srgbClr val="04617B"/>
                </a:solidFill>
              </a:rPr>
              <a:t> parties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r>
              <a:rPr lang="cs-CZ" b="1" dirty="0" err="1"/>
              <a:t>Slovak</a:t>
            </a:r>
            <a:r>
              <a:rPr lang="cs-CZ" b="1" dirty="0"/>
              <a:t> </a:t>
            </a:r>
            <a:r>
              <a:rPr lang="cs-CZ" b="1" dirty="0" err="1"/>
              <a:t>National</a:t>
            </a:r>
            <a:r>
              <a:rPr lang="cs-CZ" b="1" dirty="0"/>
              <a:t> Party (</a:t>
            </a:r>
            <a:r>
              <a:rPr lang="en-US" b="1" dirty="0"/>
              <a:t>SNS</a:t>
            </a:r>
            <a:r>
              <a:rPr lang="cs-CZ" b="1" dirty="0"/>
              <a:t>):</a:t>
            </a:r>
          </a:p>
          <a:p>
            <a:pPr lvl="1"/>
            <a:r>
              <a:rPr lang="en-US" dirty="0"/>
              <a:t>O</a:t>
            </a:r>
            <a:r>
              <a:rPr lang="cs-CZ" dirty="0" err="1"/>
              <a:t>fficial</a:t>
            </a:r>
            <a:r>
              <a:rPr lang="cs-CZ" dirty="0"/>
              <a:t> </a:t>
            </a:r>
            <a:r>
              <a:rPr lang="cs-CZ" dirty="0" err="1"/>
              <a:t>claims</a:t>
            </a:r>
            <a:r>
              <a:rPr lang="cs-CZ" dirty="0"/>
              <a:t> of its </a:t>
            </a:r>
            <a:r>
              <a:rPr lang="cs-CZ" dirty="0" err="1"/>
              <a:t>rich</a:t>
            </a:r>
            <a:r>
              <a:rPr lang="cs-CZ" dirty="0"/>
              <a:t> </a:t>
            </a:r>
            <a:r>
              <a:rPr lang="cs-CZ" dirty="0" err="1"/>
              <a:t>history</a:t>
            </a:r>
            <a:endParaRPr lang="cs-CZ" dirty="0"/>
          </a:p>
          <a:p>
            <a:pPr lvl="1"/>
            <a:r>
              <a:rPr lang="en-US" dirty="0"/>
              <a:t>Very questionable historical link</a:t>
            </a:r>
            <a:endParaRPr lang="cs-CZ" dirty="0"/>
          </a:p>
          <a:p>
            <a:pPr lvl="1"/>
            <a:r>
              <a:rPr lang="en-US" dirty="0"/>
              <a:t>S</a:t>
            </a:r>
            <a:r>
              <a:rPr lang="cs-CZ" dirty="0" err="1"/>
              <a:t>trong</a:t>
            </a:r>
            <a:r>
              <a:rPr lang="cs-CZ" dirty="0"/>
              <a:t> stress on the </a:t>
            </a:r>
            <a:r>
              <a:rPr lang="cs-CZ" dirty="0" err="1"/>
              <a:t>position</a:t>
            </a:r>
            <a:r>
              <a:rPr lang="cs-CZ" dirty="0"/>
              <a:t> of Slovakia</a:t>
            </a:r>
            <a:endParaRPr lang="en-US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b="1" dirty="0" err="1"/>
              <a:t>Democratic</a:t>
            </a:r>
            <a:r>
              <a:rPr lang="cs-CZ" b="1" dirty="0"/>
              <a:t> Party (</a:t>
            </a:r>
            <a:r>
              <a:rPr lang="en-US" b="1" dirty="0"/>
              <a:t>DS</a:t>
            </a:r>
            <a:r>
              <a:rPr lang="cs-CZ" b="1" dirty="0"/>
              <a:t>):</a:t>
            </a:r>
          </a:p>
          <a:p>
            <a:pPr lvl="1"/>
            <a:r>
              <a:rPr lang="en-US" dirty="0"/>
              <a:t>W</a:t>
            </a:r>
            <a:r>
              <a:rPr lang="cs-CZ" dirty="0" err="1"/>
              <a:t>eak</a:t>
            </a:r>
            <a:r>
              <a:rPr lang="cs-CZ" dirty="0"/>
              <a:t> </a:t>
            </a:r>
            <a:r>
              <a:rPr lang="cs-CZ" dirty="0" err="1"/>
              <a:t>historical</a:t>
            </a:r>
            <a:r>
              <a:rPr lang="cs-CZ" dirty="0"/>
              <a:t> link</a:t>
            </a:r>
          </a:p>
          <a:p>
            <a:pPr lvl="1"/>
            <a:r>
              <a:rPr lang="en-US" dirty="0"/>
              <a:t>C</a:t>
            </a:r>
            <a:r>
              <a:rPr lang="cs-CZ" dirty="0" err="1"/>
              <a:t>ivic</a:t>
            </a:r>
            <a:r>
              <a:rPr lang="cs-CZ" dirty="0"/>
              <a:t>, </a:t>
            </a:r>
            <a:r>
              <a:rPr lang="cs-CZ" dirty="0" err="1"/>
              <a:t>right-wing</a:t>
            </a:r>
            <a:r>
              <a:rPr lang="cs-CZ" dirty="0"/>
              <a:t> </a:t>
            </a:r>
            <a:r>
              <a:rPr lang="cs-CZ" dirty="0" err="1"/>
              <a:t>orientation</a:t>
            </a:r>
            <a:endParaRPr lang="cs-CZ" dirty="0"/>
          </a:p>
          <a:p>
            <a:pPr lvl="1"/>
            <a:r>
              <a:rPr lang="en-US" dirty="0"/>
              <a:t>Remained without bigger support</a:t>
            </a:r>
          </a:p>
          <a:p>
            <a:endParaRPr lang="en-US" dirty="0"/>
          </a:p>
          <a:p>
            <a:pPr marL="393192" lvl="1" indent="0">
              <a:buNone/>
            </a:pPr>
            <a:endParaRPr lang="cs-CZ" dirty="0"/>
          </a:p>
        </p:txBody>
      </p:sp>
      <p:pic>
        <p:nvPicPr>
          <p:cNvPr id="29700" name="Picture 4" descr="http://img.topky.sk/12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268760"/>
            <a:ext cx="1905000" cy="2400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3908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rgbClr val="04617B"/>
                </a:solidFill>
              </a:rPr>
              <a:t>New parties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r>
              <a:rPr lang="en-US" b="1" dirty="0"/>
              <a:t>Christian-Democratic Movement </a:t>
            </a:r>
            <a:r>
              <a:rPr lang="sk-SK" b="1" dirty="0"/>
              <a:t>(KDH):</a:t>
            </a:r>
            <a:endParaRPr lang="en-US" b="1" dirty="0"/>
          </a:p>
          <a:p>
            <a:pPr lvl="1"/>
            <a:r>
              <a:rPr lang="en-US" dirty="0"/>
              <a:t>Christian and conservative values</a:t>
            </a:r>
          </a:p>
          <a:p>
            <a:pPr lvl="1"/>
            <a:r>
              <a:rPr lang="en-US" dirty="0"/>
              <a:t>Catholic dissent</a:t>
            </a:r>
          </a:p>
          <a:p>
            <a:pPr lvl="1"/>
            <a:r>
              <a:rPr lang="en-US" dirty="0"/>
              <a:t>Leader – </a:t>
            </a:r>
            <a:r>
              <a:rPr lang="sk-SK" dirty="0"/>
              <a:t>Ján Čarnogurský</a:t>
            </a:r>
          </a:p>
          <a:p>
            <a:endParaRPr lang="sk-SK" b="1" dirty="0"/>
          </a:p>
          <a:p>
            <a:endParaRPr lang="sk-SK" b="1" dirty="0"/>
          </a:p>
          <a:p>
            <a:r>
              <a:rPr lang="en-US" b="1" dirty="0"/>
              <a:t>Hungarian</a:t>
            </a:r>
            <a:r>
              <a:rPr lang="sk-SK" b="1" dirty="0"/>
              <a:t> </a:t>
            </a:r>
            <a:r>
              <a:rPr lang="en-US" b="1" dirty="0"/>
              <a:t>parties</a:t>
            </a:r>
            <a:r>
              <a:rPr lang="sk-SK" b="1" dirty="0"/>
              <a:t>:</a:t>
            </a:r>
          </a:p>
          <a:p>
            <a:pPr lvl="1"/>
            <a:r>
              <a:rPr lang="en-US" dirty="0"/>
              <a:t>Smaller</a:t>
            </a:r>
            <a:r>
              <a:rPr lang="sk-SK" dirty="0"/>
              <a:t> </a:t>
            </a:r>
            <a:r>
              <a:rPr lang="en-US" dirty="0"/>
              <a:t>parties</a:t>
            </a:r>
            <a:r>
              <a:rPr lang="sk-SK" dirty="0"/>
              <a:t> </a:t>
            </a:r>
          </a:p>
          <a:p>
            <a:pPr lvl="1"/>
            <a:r>
              <a:rPr lang="en-US" dirty="0"/>
              <a:t>Support by ethnic Hungarians</a:t>
            </a:r>
          </a:p>
          <a:p>
            <a:pPr lvl="1"/>
            <a:r>
              <a:rPr lang="en-US" dirty="0"/>
              <a:t>Mutual</a:t>
            </a:r>
            <a:r>
              <a:rPr lang="sk-SK" dirty="0"/>
              <a:t> </a:t>
            </a:r>
            <a:r>
              <a:rPr lang="en-US" dirty="0"/>
              <a:t>cooperation</a:t>
            </a:r>
          </a:p>
          <a:p>
            <a:pPr marL="393192" lvl="1" indent="0">
              <a:buNone/>
            </a:pPr>
            <a:endParaRPr lang="cs-CZ" dirty="0"/>
          </a:p>
        </p:txBody>
      </p:sp>
      <p:pic>
        <p:nvPicPr>
          <p:cNvPr id="1026" name="Picture 2" descr="http://czechfolks.com/plus/wp-content/uploads/2009/10/carnogursky-j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916832"/>
            <a:ext cx="2771800" cy="2078850"/>
          </a:xfrm>
          <a:prstGeom prst="rect">
            <a:avLst/>
          </a:prstGeom>
          <a:noFill/>
        </p:spPr>
      </p:pic>
      <p:pic>
        <p:nvPicPr>
          <p:cNvPr id="1028" name="Picture 4" descr="http://korkep.sk/files/2011/09/bugar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221088"/>
            <a:ext cx="2939819" cy="2204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3908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4968"/>
          </a:xfrm>
        </p:spPr>
        <p:txBody>
          <a:bodyPr>
            <a:normAutofit/>
          </a:bodyPr>
          <a:lstStyle/>
          <a:p>
            <a:r>
              <a:rPr lang="cs-CZ" sz="4400" dirty="0"/>
              <a:t>Elections 1990</a:t>
            </a: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012036"/>
              </p:ext>
            </p:extLst>
          </p:nvPr>
        </p:nvGraphicFramePr>
        <p:xfrm>
          <a:off x="539552" y="1340768"/>
          <a:ext cx="8208912" cy="5310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VPN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29,4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KDH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19,2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13,9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KSC /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 KSS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13,4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Hungarian </a:t>
                      </a:r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parties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8,7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4,4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Green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 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3,5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7,6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23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err="1"/>
              <a:t>Government</a:t>
            </a:r>
            <a:r>
              <a:rPr lang="cs-CZ" dirty="0"/>
              <a:t> after elections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Officially</a:t>
            </a:r>
            <a:r>
              <a:rPr lang="sk-SK" dirty="0"/>
              <a:t> c</a:t>
            </a:r>
            <a:r>
              <a:rPr lang="en-US" dirty="0" err="1"/>
              <a:t>ente</a:t>
            </a:r>
            <a:r>
              <a:rPr lang="sk-SK" dirty="0"/>
              <a:t>r</a:t>
            </a:r>
            <a:r>
              <a:rPr lang="en-US" dirty="0"/>
              <a:t>-right government</a:t>
            </a:r>
          </a:p>
          <a:p>
            <a:endParaRPr lang="en-US" dirty="0"/>
          </a:p>
          <a:p>
            <a:r>
              <a:rPr lang="en-US" dirty="0"/>
              <a:t>Prime </a:t>
            </a:r>
            <a:r>
              <a:rPr lang="cs-CZ" dirty="0"/>
              <a:t>M</a:t>
            </a:r>
            <a:r>
              <a:rPr lang="en-US" dirty="0" err="1"/>
              <a:t>inister</a:t>
            </a:r>
            <a:r>
              <a:rPr lang="en-US" dirty="0"/>
              <a:t> – </a:t>
            </a:r>
            <a:r>
              <a:rPr lang="en-US" dirty="0" err="1"/>
              <a:t>Vladim</a:t>
            </a:r>
            <a:r>
              <a:rPr lang="sk-SK" dirty="0" err="1"/>
              <a:t>ír</a:t>
            </a:r>
            <a:r>
              <a:rPr lang="sk-SK" dirty="0"/>
              <a:t> Mečiar</a:t>
            </a:r>
            <a:r>
              <a:rPr lang="en-US" dirty="0"/>
              <a:t> (VPN)</a:t>
            </a:r>
            <a:endParaRPr lang="sk-SK" dirty="0"/>
          </a:p>
          <a:p>
            <a:endParaRPr lang="en-US" dirty="0"/>
          </a:p>
          <a:p>
            <a:r>
              <a:rPr lang="en-US" dirty="0"/>
              <a:t>Impact of previous personal changes in VPN:</a:t>
            </a:r>
          </a:p>
          <a:p>
            <a:pPr lvl="1"/>
            <a:r>
              <a:rPr lang="en-US" dirty="0"/>
              <a:t>Most executive posts of VPN gained by former communists</a:t>
            </a:r>
          </a:p>
          <a:p>
            <a:pPr lvl="1"/>
            <a:r>
              <a:rPr lang="en-US" dirty="0"/>
              <a:t>Internal tension about the character of economic reform</a:t>
            </a:r>
          </a:p>
          <a:p>
            <a:endParaRPr lang="en-US" dirty="0"/>
          </a:p>
          <a:p>
            <a:r>
              <a:rPr lang="en-US" dirty="0"/>
              <a:t>Conflict between VPN’s liberal leadership and</a:t>
            </a:r>
            <a:r>
              <a:rPr lang="sk-SK" dirty="0"/>
              <a:t> Mečiar </a:t>
            </a:r>
            <a:r>
              <a:rPr lang="sk-SK" dirty="0">
                <a:sym typeface="Wingdings" pitchFamily="2" charset="2"/>
              </a:rPr>
              <a:t> new Prime Minister Čarnogurský</a:t>
            </a:r>
            <a:endParaRPr lang="en-US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305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Party system in 1990 - 1992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Intensive dynamics: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Low stability of party system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Secessions and </a:t>
            </a:r>
            <a:r>
              <a:rPr lang="sk-SK" dirty="0" err="1"/>
              <a:t>emergence</a:t>
            </a:r>
            <a:r>
              <a:rPr lang="en-US" dirty="0"/>
              <a:t> of new parties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Most parties affected by these trends </a:t>
            </a:r>
            <a:r>
              <a:rPr lang="sk-SK" dirty="0"/>
              <a:t>(VPN, KDH, KSS-SDL, SNS)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New parties ended as marginal – with only one crucial </a:t>
            </a:r>
            <a:r>
              <a:rPr lang="en-US" b="1" dirty="0"/>
              <a:t>exemption</a:t>
            </a:r>
          </a:p>
          <a:p>
            <a:endParaRPr lang="en-US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38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Birth of a new star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Escalation of conflict in VPN</a:t>
            </a:r>
            <a:endParaRPr lang="cs-CZ" dirty="0"/>
          </a:p>
          <a:p>
            <a:endParaRPr lang="cs-CZ" dirty="0"/>
          </a:p>
          <a:p>
            <a:r>
              <a:rPr lang="en-US" dirty="0"/>
              <a:t>Party of two faces – liberals vs. </a:t>
            </a:r>
            <a:r>
              <a:rPr lang="cs-CZ" dirty="0" err="1"/>
              <a:t>former</a:t>
            </a:r>
            <a:r>
              <a:rPr lang="cs-CZ" dirty="0"/>
              <a:t> </a:t>
            </a:r>
            <a:r>
              <a:rPr lang="en-US" dirty="0"/>
              <a:t>communists</a:t>
            </a:r>
            <a:endParaRPr lang="cs-CZ" dirty="0"/>
          </a:p>
          <a:p>
            <a:endParaRPr lang="en-US" dirty="0">
              <a:sym typeface="Wingdings" pitchFamily="2" charset="2"/>
            </a:endParaRPr>
          </a:p>
          <a:p>
            <a:r>
              <a:rPr lang="cs-CZ" dirty="0">
                <a:sym typeface="Wingdings" pitchFamily="2" charset="2"/>
              </a:rPr>
              <a:t>1991 – Mečiar </a:t>
            </a:r>
            <a:r>
              <a:rPr lang="cs-CZ" dirty="0" err="1">
                <a:sym typeface="Wingdings" pitchFamily="2" charset="2"/>
              </a:rPr>
              <a:t>creates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Movement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for</a:t>
            </a:r>
            <a:r>
              <a:rPr lang="cs-CZ" dirty="0">
                <a:sym typeface="Wingdings" pitchFamily="2" charset="2"/>
              </a:rPr>
              <a:t> a </a:t>
            </a:r>
            <a:r>
              <a:rPr lang="cs-CZ" dirty="0" err="1">
                <a:sym typeface="Wingdings" pitchFamily="2" charset="2"/>
              </a:rPr>
              <a:t>Democratic</a:t>
            </a:r>
            <a:r>
              <a:rPr lang="cs-CZ" dirty="0">
                <a:sym typeface="Wingdings" pitchFamily="2" charset="2"/>
              </a:rPr>
              <a:t> Slovakia (</a:t>
            </a:r>
            <a:r>
              <a:rPr lang="cs-CZ" b="1" dirty="0">
                <a:sym typeface="Wingdings" pitchFamily="2" charset="2"/>
              </a:rPr>
              <a:t>HZDS</a:t>
            </a:r>
            <a:r>
              <a:rPr lang="cs-CZ" dirty="0">
                <a:sym typeface="Wingdings" pitchFamily="2" charset="2"/>
              </a:rPr>
              <a:t>)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cs-CZ" dirty="0" err="1"/>
              <a:t>lower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reform</a:t>
            </a:r>
            <a:endParaRPr lang="cs-CZ" dirty="0"/>
          </a:p>
          <a:p>
            <a:pPr lvl="1"/>
            <a:r>
              <a:rPr lang="en-US" dirty="0"/>
              <a:t>P</a:t>
            </a:r>
            <a:r>
              <a:rPr lang="cs-CZ" dirty="0" err="1"/>
              <a:t>opulism</a:t>
            </a:r>
            <a:endParaRPr lang="cs-CZ" dirty="0"/>
          </a:p>
          <a:p>
            <a:pPr lvl="1"/>
            <a:r>
              <a:rPr lang="en-US" dirty="0"/>
              <a:t>N</a:t>
            </a:r>
            <a:r>
              <a:rPr lang="cs-CZ" dirty="0" err="1"/>
              <a:t>ationalism</a:t>
            </a:r>
            <a:endParaRPr lang="cs-CZ" dirty="0"/>
          </a:p>
          <a:p>
            <a:endParaRPr lang="cs-CZ" dirty="0"/>
          </a:p>
          <a:p>
            <a:r>
              <a:rPr lang="en-US" dirty="0"/>
              <a:t>O</a:t>
            </a:r>
            <a:r>
              <a:rPr lang="cs-CZ" dirty="0" err="1"/>
              <a:t>verwhelming</a:t>
            </a:r>
            <a:r>
              <a:rPr lang="cs-CZ" dirty="0"/>
              <a:t> support of Mečiar in society (80-90 %)</a:t>
            </a:r>
            <a:endParaRPr lang="en-US" dirty="0"/>
          </a:p>
          <a:p>
            <a:endParaRPr lang="en-US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190466" name="Picture 2" descr="http://humanisti.sk/storage/201111181623_hz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60648"/>
            <a:ext cx="2221326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833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err="1"/>
              <a:t>Communist</a:t>
            </a:r>
            <a:r>
              <a:rPr lang="cs-CZ" sz="4000" dirty="0"/>
              <a:t> </a:t>
            </a:r>
            <a:r>
              <a:rPr lang="cs-CZ" sz="4000" dirty="0" err="1"/>
              <a:t>regime</a:t>
            </a:r>
            <a:r>
              <a:rPr lang="cs-CZ" sz="4000" dirty="0"/>
              <a:t> in </a:t>
            </a:r>
            <a:r>
              <a:rPr lang="cs-CZ" sz="4000" dirty="0" err="1"/>
              <a:t>Czechoslovakia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Wingdings" pitchFamily="2" charset="2"/>
              </a:rPr>
              <a:t>Rigid nature of the regime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The impact of normalization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No political liberalization </a:t>
            </a:r>
            <a:r>
              <a:rPr lang="sk-SK" dirty="0">
                <a:sym typeface="Wingdings" pitchFamily="2" charset="2"/>
              </a:rPr>
              <a:t>(</a:t>
            </a:r>
            <a:r>
              <a:rPr lang="en-US" dirty="0">
                <a:sym typeface="Wingdings" pitchFamily="2" charset="2"/>
              </a:rPr>
              <a:t>unlike Poland or Hungary</a:t>
            </a:r>
            <a:r>
              <a:rPr lang="sk-SK" dirty="0">
                <a:sym typeface="Wingdings" pitchFamily="2" charset="2"/>
              </a:rPr>
              <a:t>)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Absence of dialogue between the regime and the opposition</a:t>
            </a:r>
          </a:p>
          <a:p>
            <a:endParaRPr lang="en-US" dirty="0">
              <a:sym typeface="Wingdings" pitchFamily="2" charset="2"/>
            </a:endParaRPr>
          </a:p>
          <a:p>
            <a:pPr lvl="1"/>
            <a:endParaRPr lang="cs-CZ" dirty="0">
              <a:sym typeface="Wingdings" pitchFamily="2" charset="2"/>
            </a:endParaRPr>
          </a:p>
          <a:p>
            <a:endParaRPr lang="cs-CZ" dirty="0">
              <a:sym typeface="Wingdings" pitchFamily="2" charset="2"/>
            </a:endParaRPr>
          </a:p>
          <a:p>
            <a:pPr lvl="1"/>
            <a:endParaRPr lang="cs-CZ" dirty="0">
              <a:sym typeface="Wingdings" pitchFamily="2" charset="2"/>
            </a:endParaRPr>
          </a:p>
          <a:p>
            <a:endParaRPr lang="cs-CZ" dirty="0">
              <a:sym typeface="Wingdings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797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800" dirty="0" err="1"/>
              <a:t>Czechoslovakia</a:t>
            </a:r>
            <a:r>
              <a:rPr lang="cs-CZ" sz="4800" dirty="0"/>
              <a:t> </a:t>
            </a:r>
            <a:r>
              <a:rPr lang="cs-CZ" sz="4800" dirty="0" err="1"/>
              <a:t>after</a:t>
            </a:r>
            <a:r>
              <a:rPr lang="cs-CZ" sz="4800" dirty="0"/>
              <a:t> 1989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en-US" dirty="0"/>
              <a:t>November 1989 opened discussions about the character of the state</a:t>
            </a:r>
          </a:p>
          <a:p>
            <a:endParaRPr lang="en-US" dirty="0"/>
          </a:p>
          <a:p>
            <a:r>
              <a:rPr lang="en-US" dirty="0"/>
              <a:t>Different ideas about:</a:t>
            </a:r>
          </a:p>
          <a:p>
            <a:pPr lvl="1"/>
            <a:r>
              <a:rPr lang="en-US" dirty="0"/>
              <a:t>The role of federation and both republics</a:t>
            </a:r>
          </a:p>
          <a:p>
            <a:pPr lvl="1"/>
            <a:r>
              <a:rPr lang="en-US" dirty="0"/>
              <a:t>The speed and shape of the economic reform</a:t>
            </a:r>
          </a:p>
          <a:p>
            <a:endParaRPr lang="en-US" dirty="0"/>
          </a:p>
          <a:p>
            <a:r>
              <a:rPr lang="en-US" dirty="0"/>
              <a:t>31.12.1992 – end of the game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977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Two isolated party systems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en-US" dirty="0"/>
              <a:t>Most parties operated </a:t>
            </a:r>
            <a:r>
              <a:rPr lang="en-US" b="1" dirty="0"/>
              <a:t>within </a:t>
            </a:r>
            <a:r>
              <a:rPr lang="sk-SK" b="1" dirty="0"/>
              <a:t>„</a:t>
            </a:r>
            <a:r>
              <a:rPr lang="en-US" b="1" dirty="0"/>
              <a:t>national</a:t>
            </a:r>
            <a:r>
              <a:rPr lang="sk-SK" b="1" dirty="0"/>
              <a:t>“</a:t>
            </a:r>
            <a:r>
              <a:rPr lang="en-US" b="1" dirty="0"/>
              <a:t> borders</a:t>
            </a:r>
          </a:p>
          <a:p>
            <a:endParaRPr lang="en-US" dirty="0"/>
          </a:p>
          <a:p>
            <a:r>
              <a:rPr lang="en-US" dirty="0"/>
              <a:t>Communists:</a:t>
            </a:r>
          </a:p>
          <a:p>
            <a:pPr lvl="1"/>
            <a:r>
              <a:rPr lang="en-US" dirty="0"/>
              <a:t>Together in elections 1990</a:t>
            </a:r>
          </a:p>
          <a:p>
            <a:pPr lvl="1"/>
            <a:r>
              <a:rPr lang="en-US" dirty="0"/>
              <a:t>Czech </a:t>
            </a:r>
            <a:r>
              <a:rPr lang="cs-CZ" dirty="0" err="1"/>
              <a:t>hardliners</a:t>
            </a:r>
            <a:r>
              <a:rPr lang="cs-CZ" dirty="0"/>
              <a:t> vs.</a:t>
            </a:r>
            <a:r>
              <a:rPr lang="en-US" dirty="0"/>
              <a:t> Slovak reformists </a:t>
            </a:r>
            <a:endParaRPr lang="cs-CZ" dirty="0"/>
          </a:p>
          <a:p>
            <a:pPr lvl="1"/>
            <a:r>
              <a:rPr lang="en-US" dirty="0"/>
              <a:t>Dissolution into two separate parties in 1991</a:t>
            </a:r>
          </a:p>
          <a:p>
            <a:endParaRPr lang="en-US" dirty="0"/>
          </a:p>
          <a:p>
            <a:r>
              <a:rPr lang="en-US" dirty="0"/>
              <a:t>Unsuccessful efforts to make party links:</a:t>
            </a:r>
          </a:p>
          <a:p>
            <a:pPr lvl="1"/>
            <a:r>
              <a:rPr lang="en-US" dirty="0"/>
              <a:t>Greens, Christian democrats, social democrats</a:t>
            </a:r>
          </a:p>
          <a:p>
            <a:pPr lvl="1"/>
            <a:r>
              <a:rPr lang="en-US" dirty="0"/>
              <a:t>Czech Civic Democratic Party </a:t>
            </a:r>
            <a:r>
              <a:rPr lang="sk-SK" dirty="0"/>
              <a:t>(ODS)</a:t>
            </a:r>
            <a:r>
              <a:rPr lang="en-US" dirty="0"/>
              <a:t> and elections 1992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828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The hyphen war</a:t>
            </a:r>
            <a:r>
              <a:rPr lang="sk-SK" sz="4800" dirty="0"/>
              <a:t> (</a:t>
            </a:r>
            <a:r>
              <a:rPr lang="en-US" sz="4800" dirty="0"/>
              <a:t>spring 1990</a:t>
            </a:r>
            <a:r>
              <a:rPr lang="sk-SK" sz="4800" dirty="0"/>
              <a:t>)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6618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Conflict about the name of the federation</a:t>
            </a:r>
          </a:p>
          <a:p>
            <a:endParaRPr lang="en-US" dirty="0"/>
          </a:p>
          <a:p>
            <a:r>
              <a:rPr lang="en-US" dirty="0"/>
              <a:t>Slovaks wanted to add a hyphen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Czecho-Slovak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Republic</a:t>
            </a:r>
          </a:p>
          <a:p>
            <a:endParaRPr lang="sk-SK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Czechs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refused this because of it</a:t>
            </a:r>
            <a:r>
              <a:rPr lang="cs-CZ" dirty="0">
                <a:sym typeface="Wingdings" pitchFamily="2" charset="2"/>
              </a:rPr>
              <a:t>s</a:t>
            </a:r>
            <a:r>
              <a:rPr lang="en-US" dirty="0">
                <a:sym typeface="Wingdings" pitchFamily="2" charset="2"/>
              </a:rPr>
              <a:t> usage </a:t>
            </a:r>
            <a:r>
              <a:rPr lang="sk-SK" dirty="0">
                <a:sym typeface="Wingdings" pitchFamily="2" charset="2"/>
              </a:rPr>
              <a:t>in 1938-1939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Hyphen:</a:t>
            </a:r>
          </a:p>
          <a:p>
            <a:pPr lvl="1"/>
            <a:r>
              <a:rPr lang="en-US" dirty="0"/>
              <a:t>Symbol of equity between nations for Slovaks</a:t>
            </a:r>
          </a:p>
          <a:p>
            <a:pPr lvl="1"/>
            <a:r>
              <a:rPr lang="en-US" dirty="0"/>
              <a:t>Reminiscence of a negative experience for Czechs</a:t>
            </a:r>
          </a:p>
          <a:p>
            <a:endParaRPr lang="en-US" dirty="0"/>
          </a:p>
          <a:p>
            <a:r>
              <a:rPr lang="en-US" dirty="0"/>
              <a:t>Final solution – Czech and Slovak Federal Republic </a:t>
            </a:r>
            <a:r>
              <a:rPr lang="sk-SK" dirty="0"/>
              <a:t>(</a:t>
            </a:r>
            <a:r>
              <a:rPr lang="en-US" dirty="0"/>
              <a:t>C</a:t>
            </a:r>
            <a:r>
              <a:rPr lang="sk-SK" dirty="0"/>
              <a:t>SFR)</a:t>
            </a:r>
            <a:endParaRPr lang="en-US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68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sz="4800" dirty="0"/>
              <a:t>Slovak </a:t>
            </a:r>
            <a:r>
              <a:rPr lang="sk-SK" sz="4800" dirty="0" err="1"/>
              <a:t>parties</a:t>
            </a:r>
            <a:r>
              <a:rPr lang="sk-SK" sz="4800" dirty="0"/>
              <a:t> and </a:t>
            </a:r>
            <a:r>
              <a:rPr lang="sk-SK" sz="4800" dirty="0" err="1"/>
              <a:t>Czechoslovakia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661872"/>
          </a:xfrm>
        </p:spPr>
        <p:txBody>
          <a:bodyPr>
            <a:normAutofit/>
          </a:bodyPr>
          <a:lstStyle/>
          <a:p>
            <a:r>
              <a:rPr lang="en-US" dirty="0"/>
              <a:t>Diverse ideas about the statehood</a:t>
            </a:r>
          </a:p>
          <a:p>
            <a:endParaRPr lang="en-US" dirty="0"/>
          </a:p>
          <a:p>
            <a:r>
              <a:rPr lang="en-US" dirty="0"/>
              <a:t>Independence was not a goal shortly after 1989</a:t>
            </a:r>
          </a:p>
          <a:p>
            <a:endParaRPr lang="en-US" dirty="0"/>
          </a:p>
          <a:p>
            <a:r>
              <a:rPr lang="en-US" dirty="0"/>
              <a:t>After elections 1990:</a:t>
            </a:r>
          </a:p>
          <a:p>
            <a:pPr lvl="1"/>
            <a:r>
              <a:rPr lang="en-US" b="1" dirty="0"/>
              <a:t>Stronger position </a:t>
            </a:r>
            <a:r>
              <a:rPr lang="en-US" dirty="0"/>
              <a:t>of Slovakia within the state (VPN)</a:t>
            </a:r>
          </a:p>
          <a:p>
            <a:pPr lvl="1"/>
            <a:r>
              <a:rPr lang="en-US" b="1" dirty="0"/>
              <a:t>Confederation</a:t>
            </a:r>
            <a:r>
              <a:rPr lang="en-US" dirty="0"/>
              <a:t> – to grant Slovakia a sole chair and a star in the European Union (KDH)</a:t>
            </a:r>
          </a:p>
          <a:p>
            <a:pPr lvl="1"/>
            <a:r>
              <a:rPr lang="en-US" b="1" dirty="0"/>
              <a:t>Independence (</a:t>
            </a:r>
            <a:r>
              <a:rPr lang="en-US" dirty="0"/>
              <a:t>SNS)</a:t>
            </a:r>
            <a:endParaRPr lang="en-US" b="1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932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Discussions about the C</a:t>
            </a:r>
            <a:r>
              <a:rPr lang="sk-SK" sz="4800" dirty="0"/>
              <a:t>SFR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6618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Aims of Slovak governing parties:</a:t>
            </a:r>
          </a:p>
          <a:p>
            <a:pPr lvl="1"/>
            <a:r>
              <a:rPr lang="en-US" dirty="0"/>
              <a:t>Stronger position of Slovak political institutions</a:t>
            </a:r>
          </a:p>
          <a:p>
            <a:pPr lvl="1"/>
            <a:r>
              <a:rPr lang="en-US" dirty="0"/>
              <a:t>Stronger republics and weaker federation</a:t>
            </a:r>
          </a:p>
          <a:p>
            <a:endParaRPr lang="en-US" dirty="0"/>
          </a:p>
          <a:p>
            <a:r>
              <a:rPr lang="en-US" dirty="0"/>
              <a:t>Beginning of 1992 – </a:t>
            </a:r>
            <a:r>
              <a:rPr lang="en-US" b="1" dirty="0"/>
              <a:t>agreement in </a:t>
            </a:r>
            <a:r>
              <a:rPr lang="en-US" b="1" dirty="0" err="1"/>
              <a:t>Milovy</a:t>
            </a:r>
            <a:r>
              <a:rPr lang="en-US" b="1" dirty="0"/>
              <a:t>:</a:t>
            </a:r>
            <a:endParaRPr lang="en-US" dirty="0"/>
          </a:p>
          <a:p>
            <a:pPr lvl="1"/>
            <a:r>
              <a:rPr lang="en-US" dirty="0"/>
              <a:t>Compromise between Czechs and Slovaks</a:t>
            </a:r>
          </a:p>
          <a:p>
            <a:pPr lvl="1"/>
            <a:r>
              <a:rPr lang="en-US" dirty="0"/>
              <a:t>A weaker form of federation</a:t>
            </a:r>
          </a:p>
          <a:p>
            <a:pPr lvl="1"/>
            <a:r>
              <a:rPr lang="en-US" dirty="0"/>
              <a:t>Led to split of KDH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cs-CZ" dirty="0">
                <a:sym typeface="Wingdings" pitchFamily="2" charset="2"/>
              </a:rPr>
              <a:t> Slovakia </a:t>
            </a:r>
            <a:r>
              <a:rPr lang="en-US" dirty="0">
                <a:sym typeface="Wingdings" pitchFamily="2" charset="2"/>
              </a:rPr>
              <a:t>refused the agreement</a:t>
            </a:r>
          </a:p>
          <a:p>
            <a:endParaRPr lang="cs-CZ" dirty="0">
              <a:sym typeface="Wingdings" pitchFamily="2" charset="2"/>
            </a:endParaRPr>
          </a:p>
          <a:p>
            <a:r>
              <a:rPr lang="cs-CZ" dirty="0">
                <a:sym typeface="Wingdings" pitchFamily="2" charset="2"/>
              </a:rPr>
              <a:t>Mečiar and HZDS </a:t>
            </a:r>
            <a:r>
              <a:rPr lang="en-US" dirty="0">
                <a:sym typeface="Wingdings" pitchFamily="2" charset="2"/>
              </a:rPr>
              <a:t>took the lead as protectors of Slovak nation and its interests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777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Last federal election (1992)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661872"/>
          </a:xfrm>
        </p:spPr>
        <p:txBody>
          <a:bodyPr>
            <a:normAutofit/>
          </a:bodyPr>
          <a:lstStyle/>
          <a:p>
            <a:r>
              <a:rPr lang="en-US" dirty="0"/>
              <a:t>HZDS offered five scenarios to its voters:</a:t>
            </a:r>
          </a:p>
          <a:p>
            <a:pPr lvl="1"/>
            <a:r>
              <a:rPr lang="en-US" dirty="0"/>
              <a:t>Federation</a:t>
            </a:r>
          </a:p>
          <a:p>
            <a:pPr lvl="1"/>
            <a:r>
              <a:rPr lang="en-US" dirty="0"/>
              <a:t>Confederation</a:t>
            </a:r>
          </a:p>
          <a:p>
            <a:pPr lvl="1"/>
            <a:r>
              <a:rPr lang="en-US" dirty="0"/>
              <a:t>Union</a:t>
            </a:r>
          </a:p>
          <a:p>
            <a:pPr lvl="1"/>
            <a:r>
              <a:rPr lang="en-US" dirty="0"/>
              <a:t>„Benelux“ model</a:t>
            </a:r>
          </a:p>
          <a:p>
            <a:pPr lvl="1"/>
            <a:r>
              <a:rPr lang="en-US" dirty="0"/>
              <a:t>Independence</a:t>
            </a:r>
          </a:p>
          <a:p>
            <a:endParaRPr lang="en-US" dirty="0"/>
          </a:p>
          <a:p>
            <a:r>
              <a:rPr lang="en-US" dirty="0"/>
              <a:t>Election results:</a:t>
            </a:r>
          </a:p>
          <a:p>
            <a:pPr lvl="1"/>
            <a:r>
              <a:rPr lang="en-US" dirty="0"/>
              <a:t>Success of HZDS (and Czech ODS of </a:t>
            </a:r>
            <a:r>
              <a:rPr lang="en-US" dirty="0" err="1"/>
              <a:t>Václav</a:t>
            </a:r>
            <a:r>
              <a:rPr lang="en-US" dirty="0"/>
              <a:t> Klaus)</a:t>
            </a:r>
          </a:p>
          <a:p>
            <a:pPr lvl="1"/>
            <a:r>
              <a:rPr lang="en-US" dirty="0"/>
              <a:t>Failure of pro-federal parties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29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End of the federation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Declaration of Independence of the Slovak Nation:</a:t>
            </a:r>
          </a:p>
          <a:p>
            <a:pPr lvl="1"/>
            <a:r>
              <a:rPr lang="en-US" dirty="0"/>
              <a:t>July 1992 (after the elections)</a:t>
            </a:r>
          </a:p>
          <a:p>
            <a:pPr lvl="1"/>
            <a:r>
              <a:rPr lang="en-US" dirty="0"/>
              <a:t>Appointed by the Slovak parliament</a:t>
            </a:r>
          </a:p>
          <a:p>
            <a:pPr lvl="1"/>
            <a:r>
              <a:rPr lang="en-US" dirty="0"/>
              <a:t>Proclamation of sovereignty of Slovakia</a:t>
            </a:r>
          </a:p>
          <a:p>
            <a:endParaRPr lang="en-US" dirty="0"/>
          </a:p>
          <a:p>
            <a:r>
              <a:rPr lang="en-US" dirty="0"/>
              <a:t>Cons</a:t>
            </a:r>
            <a:r>
              <a:rPr lang="cs-CZ" dirty="0"/>
              <a:t>t</a:t>
            </a:r>
            <a:r>
              <a:rPr lang="en-US" dirty="0" err="1"/>
              <a:t>itution</a:t>
            </a:r>
            <a:r>
              <a:rPr lang="en-US" dirty="0"/>
              <a:t> of the Slovak Republic:</a:t>
            </a:r>
          </a:p>
          <a:p>
            <a:pPr lvl="1"/>
            <a:r>
              <a:rPr lang="en-US" dirty="0"/>
              <a:t>September 1992</a:t>
            </a:r>
          </a:p>
          <a:p>
            <a:endParaRPr lang="en-US" dirty="0"/>
          </a:p>
          <a:p>
            <a:r>
              <a:rPr lang="en-US" dirty="0"/>
              <a:t>Both KDH and the Hungarian parties voted against or did not vote at all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1026" name="Picture 2" descr="http://www1.teraz.sk/usercontent/photos/3/e/a/3-3eaea1bad96908269a2876ab49e9160211007f0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0"/>
            <a:ext cx="3707903" cy="247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224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End of the federation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6618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Debates after elections 1992 between HZDS and ODS</a:t>
            </a:r>
          </a:p>
          <a:p>
            <a:endParaRPr lang="en-US" dirty="0"/>
          </a:p>
          <a:p>
            <a:r>
              <a:rPr lang="en-US" dirty="0"/>
              <a:t>Important feature – political leaders refused to enter federal government</a:t>
            </a:r>
          </a:p>
          <a:p>
            <a:endParaRPr lang="en-US" dirty="0"/>
          </a:p>
          <a:p>
            <a:r>
              <a:rPr lang="en-US" dirty="0"/>
              <a:t>25.11.1992 – Federal Assembly approved the Constitutional law 542/1992</a:t>
            </a:r>
          </a:p>
          <a:p>
            <a:endParaRPr lang="en-US" dirty="0"/>
          </a:p>
          <a:p>
            <a:r>
              <a:rPr lang="en-US" dirty="0"/>
              <a:t>Alternative ideas or the referendum were rejected</a:t>
            </a:r>
          </a:p>
          <a:p>
            <a:endParaRPr lang="en-US" dirty="0"/>
          </a:p>
          <a:p>
            <a:r>
              <a:rPr lang="sk-SK" dirty="0">
                <a:sym typeface="Wingdings" pitchFamily="2" charset="2"/>
              </a:rPr>
              <a:t>1993 –</a:t>
            </a:r>
            <a:r>
              <a:rPr lang="en-US" dirty="0">
                <a:sym typeface="Wingdings" pitchFamily="2" charset="2"/>
              </a:rPr>
              <a:t> </a:t>
            </a:r>
            <a:r>
              <a:rPr lang="sk-SK" dirty="0" err="1">
                <a:sym typeface="Wingdings" pitchFamily="2" charset="2"/>
              </a:rPr>
              <a:t>Czech</a:t>
            </a:r>
            <a:r>
              <a:rPr lang="sk-SK" dirty="0">
                <a:sym typeface="Wingdings" pitchFamily="2" charset="2"/>
              </a:rPr>
              <a:t> </a:t>
            </a:r>
            <a:r>
              <a:rPr lang="sk-SK" dirty="0" err="1">
                <a:sym typeface="Wingdings" pitchFamily="2" charset="2"/>
              </a:rPr>
              <a:t>Republic</a:t>
            </a:r>
            <a:r>
              <a:rPr lang="sk-SK" dirty="0">
                <a:sym typeface="Wingdings" pitchFamily="2" charset="2"/>
              </a:rPr>
              <a:t> and Slovakia</a:t>
            </a:r>
            <a:endParaRPr lang="en-US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59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The People’s choice?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661872"/>
          </a:xfrm>
        </p:spPr>
        <p:txBody>
          <a:bodyPr>
            <a:normAutofit/>
          </a:bodyPr>
          <a:lstStyle/>
          <a:p>
            <a:r>
              <a:rPr lang="en-US" dirty="0"/>
              <a:t>Survey in </a:t>
            </a:r>
            <a:r>
              <a:rPr lang="en-US" b="1" dirty="0"/>
              <a:t>1993</a:t>
            </a:r>
            <a:r>
              <a:rPr lang="en-US" dirty="0"/>
              <a:t> - if referendum would be held </a:t>
            </a:r>
            <a:r>
              <a:rPr lang="sk-SK" dirty="0"/>
              <a:t>(ČSFR)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29 % for split</a:t>
            </a:r>
          </a:p>
          <a:p>
            <a:pPr lvl="1"/>
            <a:r>
              <a:rPr lang="en-US" dirty="0"/>
              <a:t>50 % for federation</a:t>
            </a:r>
          </a:p>
          <a:p>
            <a:endParaRPr lang="en-US" dirty="0"/>
          </a:p>
          <a:p>
            <a:r>
              <a:rPr lang="en-US" dirty="0"/>
              <a:t>In later years the split gained a more positive stance</a:t>
            </a:r>
          </a:p>
          <a:p>
            <a:endParaRPr lang="en-US" dirty="0"/>
          </a:p>
          <a:p>
            <a:r>
              <a:rPr lang="en-US" dirty="0"/>
              <a:t>Survey in </a:t>
            </a:r>
            <a:r>
              <a:rPr lang="en-US" b="1" dirty="0"/>
              <a:t>2012</a:t>
            </a:r>
            <a:r>
              <a:rPr lang="en-US" dirty="0"/>
              <a:t> – split of ČSFR (Czech Republic):</a:t>
            </a:r>
          </a:p>
          <a:p>
            <a:pPr lvl="1"/>
            <a:r>
              <a:rPr lang="en-US" dirty="0"/>
              <a:t>37 % for</a:t>
            </a:r>
          </a:p>
          <a:p>
            <a:pPr lvl="1"/>
            <a:r>
              <a:rPr lang="en-US" dirty="0"/>
              <a:t>36 % against</a:t>
            </a:r>
          </a:p>
          <a:p>
            <a:pPr lvl="1"/>
            <a:r>
              <a:rPr lang="en-US" dirty="0"/>
              <a:t>27 % do not know</a:t>
            </a:r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000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r>
              <a:rPr lang="sk-SK" dirty="0" err="1"/>
              <a:t>Survey</a:t>
            </a:r>
            <a:r>
              <a:rPr lang="sk-SK" dirty="0"/>
              <a:t> in Slovakia in 2007 </a:t>
            </a:r>
            <a:r>
              <a:rPr lang="sk-SK" dirty="0" err="1"/>
              <a:t>about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restoration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a </a:t>
            </a:r>
            <a:r>
              <a:rPr lang="sk-SK" dirty="0" err="1"/>
              <a:t>common</a:t>
            </a:r>
            <a:r>
              <a:rPr lang="sk-SK" dirty="0"/>
              <a:t> state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Czechs</a:t>
            </a:r>
            <a:r>
              <a:rPr lang="sk-SK" dirty="0"/>
              <a:t>:</a:t>
            </a:r>
          </a:p>
          <a:p>
            <a:endParaRPr lang="sk-SK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019480"/>
              </p:ext>
            </p:extLst>
          </p:nvPr>
        </p:nvGraphicFramePr>
        <p:xfrm>
          <a:off x="683568" y="2276872"/>
          <a:ext cx="7632848" cy="426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4639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Second half</a:t>
            </a:r>
            <a:r>
              <a:rPr lang="cs-CZ" sz="4400" dirty="0"/>
              <a:t> </a:t>
            </a:r>
            <a:r>
              <a:rPr lang="cs-CZ" sz="4400" dirty="0" err="1"/>
              <a:t>of</a:t>
            </a:r>
            <a:r>
              <a:rPr lang="cs-CZ" sz="4400" dirty="0"/>
              <a:t> </a:t>
            </a:r>
            <a:r>
              <a:rPr lang="cs-CZ" sz="4400" dirty="0" err="1"/>
              <a:t>the</a:t>
            </a:r>
            <a:r>
              <a:rPr lang="cs-CZ" sz="4400" dirty="0"/>
              <a:t> 1980s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28801"/>
            <a:ext cx="8219256" cy="5040560"/>
          </a:xfrm>
        </p:spPr>
        <p:txBody>
          <a:bodyPr>
            <a:normAutofit/>
          </a:bodyPr>
          <a:lstStyle/>
          <a:p>
            <a:r>
              <a:rPr lang="en-US" sz="2800" dirty="0"/>
              <a:t>Rising discontent in the society</a:t>
            </a:r>
          </a:p>
          <a:p>
            <a:endParaRPr lang="cs-CZ" sz="2800" dirty="0"/>
          </a:p>
          <a:p>
            <a:r>
              <a:rPr lang="en-US" sz="2800" dirty="0"/>
              <a:t>The regime as a set of compulsory rituals without legitimacy</a:t>
            </a:r>
            <a:endParaRPr lang="cs-CZ" sz="2800" dirty="0"/>
          </a:p>
          <a:p>
            <a:endParaRPr lang="cs-CZ" sz="2800" dirty="0"/>
          </a:p>
          <a:p>
            <a:r>
              <a:rPr lang="en-US" sz="2800" b="1" dirty="0"/>
              <a:t>Candle demonstration</a:t>
            </a:r>
            <a:r>
              <a:rPr lang="en-US" sz="2800" dirty="0"/>
              <a:t> (1988) </a:t>
            </a:r>
            <a:r>
              <a:rPr lang="en-US" sz="2400" dirty="0"/>
              <a:t>in </a:t>
            </a:r>
            <a:r>
              <a:rPr lang="en-GB" dirty="0"/>
              <a:t>Bratislava</a:t>
            </a:r>
          </a:p>
          <a:p>
            <a:pPr lvl="1"/>
            <a:r>
              <a:rPr lang="en-GB" dirty="0"/>
              <a:t>First mass demonstration against the regime</a:t>
            </a:r>
          </a:p>
          <a:p>
            <a:pPr lvl="1"/>
            <a:r>
              <a:rPr lang="en-GB" dirty="0"/>
              <a:t>Organized by catholic dissent</a:t>
            </a:r>
          </a:p>
          <a:p>
            <a:pPr lvl="1"/>
            <a:r>
              <a:rPr lang="en-GB" dirty="0"/>
              <a:t>Request for respecting the citizen freedoms</a:t>
            </a:r>
          </a:p>
          <a:p>
            <a:pPr lvl="1"/>
            <a:r>
              <a:rPr lang="en-GB" dirty="0"/>
              <a:t>Suppressed by police and state forces </a:t>
            </a:r>
          </a:p>
        </p:txBody>
      </p:sp>
    </p:spTree>
    <p:extLst>
      <p:ext uri="{BB962C8B-B14F-4D97-AF65-F5344CB8AC3E}">
        <p14:creationId xmlns:p14="http://schemas.microsoft.com/office/powerpoint/2010/main" val="1306221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What has changed?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661872"/>
          </a:xfrm>
        </p:spPr>
        <p:txBody>
          <a:bodyPr>
            <a:normAutofit/>
          </a:bodyPr>
          <a:lstStyle/>
          <a:p>
            <a:r>
              <a:rPr lang="en-US" dirty="0"/>
              <a:t>Typical issues of arguments between Czechs and Slovaks </a:t>
            </a:r>
            <a:r>
              <a:rPr lang="en-US" b="1" dirty="0"/>
              <a:t>before</a:t>
            </a:r>
            <a:r>
              <a:rPr lang="en-US" dirty="0"/>
              <a:t> 1993</a:t>
            </a:r>
          </a:p>
          <a:p>
            <a:endParaRPr lang="en-US" dirty="0"/>
          </a:p>
          <a:p>
            <a:pPr lvl="1"/>
            <a:r>
              <a:rPr lang="en-US" dirty="0"/>
              <a:t>The flow of public money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Who allowed communists to rule since 1948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Who is the strongest nationalist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30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And now…</a:t>
            </a:r>
            <a:endParaRPr lang="cs-CZ" sz="4800" dirty="0"/>
          </a:p>
        </p:txBody>
      </p:sp>
      <p:pic>
        <p:nvPicPr>
          <p:cNvPr id="10242" name="Picture 2" descr="http://peterhudec.com/wp-content/uploads/2011/12/iihf-championship-czech-republic-vs-slovaki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13675"/>
            <a:ext cx="3233961" cy="342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mg.aktuality.sk/stories/2005/Ludia/Sportovci/sestak_cesko_slovensko_gol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085" y="316732"/>
            <a:ext cx="4290731" cy="28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img.cz.prg.cmestatic.com/media/images/600x338/Apr2011/746494.jpg?d41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76291"/>
            <a:ext cx="4922912" cy="277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2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sk-SK" sz="4800" dirty="0" err="1"/>
              <a:t>Legacy</a:t>
            </a:r>
            <a:r>
              <a:rPr lang="sk-SK" sz="4800" dirty="0"/>
              <a:t> </a:t>
            </a:r>
            <a:r>
              <a:rPr lang="sk-SK" sz="4800" dirty="0" err="1"/>
              <a:t>of</a:t>
            </a:r>
            <a:r>
              <a:rPr lang="sk-SK" sz="4800" dirty="0"/>
              <a:t> 1989 - 1992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66187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err="1"/>
              <a:t>Vladimír</a:t>
            </a:r>
            <a:r>
              <a:rPr lang="en-US" dirty="0"/>
              <a:t> </a:t>
            </a:r>
            <a:r>
              <a:rPr lang="en-US" dirty="0" err="1"/>
              <a:t>Mečiar</a:t>
            </a:r>
            <a:r>
              <a:rPr lang="en-US" dirty="0"/>
              <a:t> labeled himself as the founder of Slovakia</a:t>
            </a:r>
          </a:p>
          <a:p>
            <a:endParaRPr lang="en-US" dirty="0"/>
          </a:p>
          <a:p>
            <a:r>
              <a:rPr lang="en-US" dirty="0"/>
              <a:t>Parties that voted against the split of federation got an image of those who </a:t>
            </a:r>
            <a:r>
              <a:rPr lang="en-US" i="1" dirty="0"/>
              <a:t>„did not want this state“</a:t>
            </a:r>
          </a:p>
          <a:p>
            <a:endParaRPr lang="en-US" dirty="0"/>
          </a:p>
          <a:p>
            <a:r>
              <a:rPr lang="en-US" dirty="0"/>
              <a:t>Need to find a new target for Slovak nationalists</a:t>
            </a:r>
          </a:p>
        </p:txBody>
      </p:sp>
    </p:spTree>
    <p:extLst>
      <p:ext uri="{BB962C8B-B14F-4D97-AF65-F5344CB8AC3E}">
        <p14:creationId xmlns:p14="http://schemas.microsoft.com/office/powerpoint/2010/main" val="60292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db.rferl.org/D03F4384-52EA-4AA7-B960-DB374044C323_mw1024_s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20988"/>
            <a:ext cx="4716017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udiolum.com/wang/prague/velvet/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116" y="0"/>
            <a:ext cx="5090884" cy="337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snbcmedia.msn.com/i/MSNBC/Components/Photo/_new/pb-111218-havel-cann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26062" cy="337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.aktuality.sk/stories/NAJNOVSIE_FOTKY/UDALOSTI/milan_knazko_nezna_revolucia_17_november_2013_tas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21" y="3320989"/>
            <a:ext cx="5203879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53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4617B"/>
                </a:solidFill>
              </a:rPr>
              <a:t>November 1989</a:t>
            </a:r>
            <a:endParaRPr lang="en-GB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dirty="0"/>
              <a:t>Mass demonstrations against the ruling regime</a:t>
            </a:r>
          </a:p>
          <a:p>
            <a:endParaRPr lang="en-GB" dirty="0"/>
          </a:p>
          <a:p>
            <a:r>
              <a:rPr lang="en-GB" dirty="0"/>
              <a:t>Creation of main dissent movements:</a:t>
            </a:r>
          </a:p>
          <a:p>
            <a:pPr lvl="1"/>
            <a:r>
              <a:rPr lang="en-GB" dirty="0"/>
              <a:t>Civic Forum </a:t>
            </a:r>
            <a:r>
              <a:rPr lang="sk-SK" dirty="0"/>
              <a:t>(OF) – </a:t>
            </a:r>
            <a:r>
              <a:rPr lang="sk-SK" dirty="0" err="1"/>
              <a:t>Czech</a:t>
            </a:r>
            <a:r>
              <a:rPr lang="sk-SK" dirty="0"/>
              <a:t> </a:t>
            </a:r>
            <a:r>
              <a:rPr lang="sk-SK" dirty="0" err="1"/>
              <a:t>Republic</a:t>
            </a:r>
            <a:endParaRPr lang="sk-SK" dirty="0"/>
          </a:p>
          <a:p>
            <a:pPr lvl="1"/>
            <a:r>
              <a:rPr lang="sk-SK" dirty="0" err="1"/>
              <a:t>Public</a:t>
            </a:r>
            <a:r>
              <a:rPr lang="sk-SK" dirty="0"/>
              <a:t> </a:t>
            </a:r>
            <a:r>
              <a:rPr lang="sk-SK" dirty="0" err="1"/>
              <a:t>Against</a:t>
            </a:r>
            <a:r>
              <a:rPr lang="sk-SK" dirty="0"/>
              <a:t> </a:t>
            </a:r>
            <a:r>
              <a:rPr lang="sk-SK" dirty="0" err="1"/>
              <a:t>Violence</a:t>
            </a:r>
            <a:r>
              <a:rPr lang="sk-SK" dirty="0"/>
              <a:t> (VPN)</a:t>
            </a:r>
            <a:r>
              <a:rPr lang="en-US" dirty="0"/>
              <a:t> – Slovakia</a:t>
            </a:r>
          </a:p>
          <a:p>
            <a:endParaRPr lang="en-US" dirty="0"/>
          </a:p>
          <a:p>
            <a:r>
              <a:rPr lang="en-US" dirty="0"/>
              <a:t>Regime forced to enter discussions with the opposition</a:t>
            </a:r>
          </a:p>
          <a:p>
            <a:endParaRPr lang="en-US" dirty="0"/>
          </a:p>
          <a:p>
            <a:r>
              <a:rPr lang="en-US" dirty="0"/>
              <a:t>Evident inability of KS</a:t>
            </a:r>
            <a:r>
              <a:rPr lang="sk-SK" dirty="0"/>
              <a:t>C</a:t>
            </a:r>
            <a:r>
              <a:rPr lang="en-US" dirty="0"/>
              <a:t> to react to the new situation</a:t>
            </a:r>
            <a:endParaRPr lang="en-GB" dirty="0"/>
          </a:p>
          <a:p>
            <a:pPr lvl="1"/>
            <a:endParaRPr lang="en-GB" dirty="0"/>
          </a:p>
        </p:txBody>
      </p:sp>
      <p:pic>
        <p:nvPicPr>
          <p:cNvPr id="3076" name="Picture 4" descr="https://ejbron.files.wordpress.com/2011/12/scan-110922-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2"/>
            <a:ext cx="2967798" cy="197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221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Public Against Violence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/>
          <a:lstStyle/>
          <a:p>
            <a:r>
              <a:rPr lang="en-US" dirty="0"/>
              <a:t>Slovak dissent movement</a:t>
            </a:r>
          </a:p>
          <a:p>
            <a:endParaRPr lang="en-US" dirty="0"/>
          </a:p>
          <a:p>
            <a:r>
              <a:rPr lang="en-US" dirty="0"/>
              <a:t>Leaders – </a:t>
            </a:r>
            <a:r>
              <a:rPr lang="en-US" dirty="0" err="1"/>
              <a:t>Fedor</a:t>
            </a:r>
            <a:r>
              <a:rPr lang="en-US" dirty="0"/>
              <a:t> G</a:t>
            </a:r>
            <a:r>
              <a:rPr lang="sk-SK" dirty="0" err="1"/>
              <a:t>ál</a:t>
            </a:r>
            <a:r>
              <a:rPr lang="sk-SK" dirty="0"/>
              <a:t>, Ján </a:t>
            </a:r>
            <a:r>
              <a:rPr lang="sk-SK" dirty="0" err="1"/>
              <a:t>Budaj</a:t>
            </a:r>
            <a:endParaRPr lang="en-US" dirty="0"/>
          </a:p>
          <a:p>
            <a:endParaRPr lang="en-US" dirty="0"/>
          </a:p>
          <a:p>
            <a:r>
              <a:rPr lang="en-US" dirty="0"/>
              <a:t>Comparison with Czech OF:</a:t>
            </a:r>
          </a:p>
          <a:p>
            <a:pPr lvl="1"/>
            <a:r>
              <a:rPr lang="en-US" dirty="0"/>
              <a:t>Higher support towards non-political politics</a:t>
            </a:r>
          </a:p>
          <a:p>
            <a:pPr lvl="1"/>
            <a:r>
              <a:rPr lang="en-US" dirty="0"/>
              <a:t>Less pragmatic than OF</a:t>
            </a:r>
          </a:p>
          <a:p>
            <a:pPr lvl="1"/>
            <a:r>
              <a:rPr lang="en-US" dirty="0"/>
              <a:t>Lesser interest in gaining political positions</a:t>
            </a:r>
          </a:p>
          <a:p>
            <a:pPr lvl="1"/>
            <a:r>
              <a:rPr lang="en-US" dirty="0"/>
              <a:t>Primary aim to </a:t>
            </a:r>
            <a:r>
              <a:rPr lang="en-US" b="1" dirty="0"/>
              <a:t>control</a:t>
            </a:r>
            <a:r>
              <a:rPr lang="en-US" dirty="0"/>
              <a:t> and not to directly </a:t>
            </a:r>
            <a:r>
              <a:rPr lang="en-US" b="1" dirty="0"/>
              <a:t>rule</a:t>
            </a:r>
          </a:p>
          <a:p>
            <a:endParaRPr lang="en-US" dirty="0"/>
          </a:p>
        </p:txBody>
      </p:sp>
      <p:pic>
        <p:nvPicPr>
          <p:cNvPr id="22530" name="Picture 2" descr="http://media.vam.ac.uk/media/thira/collection_images/2009CA/2009CA2240_jpg_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"/>
            <a:ext cx="2420888" cy="2420888"/>
          </a:xfrm>
          <a:prstGeom prst="rect">
            <a:avLst/>
          </a:prstGeom>
          <a:noFill/>
        </p:spPr>
      </p:pic>
      <p:pic>
        <p:nvPicPr>
          <p:cNvPr id="22532" name="Picture 4" descr="http://i.sme.sk/cdata/2/41/4178242/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7126" y="2492896"/>
            <a:ext cx="2509370" cy="1656184"/>
          </a:xfrm>
          <a:prstGeom prst="rect">
            <a:avLst/>
          </a:prstGeom>
          <a:noFill/>
        </p:spPr>
      </p:pic>
      <p:pic>
        <p:nvPicPr>
          <p:cNvPr id="22534" name="Picture 6" descr="http://www.autogramy.unas.cz/images/politika/fedor_g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6452" y="4293097"/>
            <a:ext cx="1520044" cy="20162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753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/>
              <a:t> </a:t>
            </a:r>
            <a:r>
              <a:rPr lang="sk-SK" dirty="0" err="1"/>
              <a:t>Reconstruction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government</a:t>
            </a:r>
            <a:r>
              <a:rPr lang="sk-SK" dirty="0"/>
              <a:t>(s)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661872"/>
          </a:xfrm>
        </p:spPr>
        <p:txBody>
          <a:bodyPr>
            <a:normAutofit/>
          </a:bodyPr>
          <a:lstStyle/>
          <a:p>
            <a:r>
              <a:rPr lang="en-US" i="1" dirty="0"/>
              <a:t>A Game of Thrones</a:t>
            </a:r>
            <a:r>
              <a:rPr lang="en-US" dirty="0"/>
              <a:t> in Czechoslovakia</a:t>
            </a:r>
          </a:p>
          <a:p>
            <a:endParaRPr lang="sk-SK" dirty="0"/>
          </a:p>
          <a:p>
            <a:r>
              <a:rPr lang="en-US" dirty="0"/>
              <a:t>Proof of differences between OF and VPN</a:t>
            </a:r>
          </a:p>
          <a:p>
            <a:endParaRPr lang="sk-SK" dirty="0"/>
          </a:p>
          <a:p>
            <a:r>
              <a:rPr lang="en-US" dirty="0"/>
              <a:t>Petr </a:t>
            </a:r>
            <a:r>
              <a:rPr lang="en-US" dirty="0" err="1"/>
              <a:t>Pithart</a:t>
            </a:r>
            <a:r>
              <a:rPr lang="en-US" dirty="0"/>
              <a:t> as </a:t>
            </a:r>
            <a:r>
              <a:rPr lang="cs-CZ" dirty="0"/>
              <a:t>P</a:t>
            </a:r>
            <a:r>
              <a:rPr lang="en-US" dirty="0"/>
              <a:t>rime </a:t>
            </a:r>
            <a:r>
              <a:rPr lang="cs-CZ" dirty="0"/>
              <a:t>M</a:t>
            </a:r>
            <a:r>
              <a:rPr lang="en-US" dirty="0" err="1"/>
              <a:t>inister</a:t>
            </a:r>
            <a:r>
              <a:rPr lang="en-US" dirty="0"/>
              <a:t> of Czech government</a:t>
            </a:r>
          </a:p>
          <a:p>
            <a:endParaRPr lang="en-US" dirty="0"/>
          </a:p>
          <a:p>
            <a:r>
              <a:rPr lang="en-US" dirty="0"/>
              <a:t>Slovak government:</a:t>
            </a:r>
          </a:p>
          <a:p>
            <a:pPr lvl="1"/>
            <a:r>
              <a:rPr lang="en-US" dirty="0"/>
              <a:t>9 non-partisans, 6 communists, </a:t>
            </a:r>
            <a:r>
              <a:rPr lang="en-US" b="1" dirty="0"/>
              <a:t>only 1</a:t>
            </a:r>
            <a:r>
              <a:rPr lang="en-US" dirty="0"/>
              <a:t> person from VPN</a:t>
            </a:r>
          </a:p>
          <a:p>
            <a:pPr lvl="1"/>
            <a:r>
              <a:rPr lang="en-US" dirty="0"/>
              <a:t>Prime </a:t>
            </a:r>
            <a:r>
              <a:rPr lang="sk-SK" dirty="0"/>
              <a:t>M</a:t>
            </a:r>
            <a:r>
              <a:rPr lang="en-US" dirty="0" err="1"/>
              <a:t>inister</a:t>
            </a:r>
            <a:r>
              <a:rPr lang="en-US" dirty="0"/>
              <a:t> – Milan </a:t>
            </a:r>
            <a:r>
              <a:rPr lang="sk-SK" dirty="0" err="1"/>
              <a:t>Čič</a:t>
            </a:r>
            <a:r>
              <a:rPr lang="sk-SK" dirty="0"/>
              <a:t> – Minister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Justice</a:t>
            </a:r>
            <a:r>
              <a:rPr lang="sk-SK" dirty="0"/>
              <a:t> in 1988-89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221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Change</a:t>
            </a:r>
            <a:r>
              <a:rPr lang="sk-SK" sz="4400" dirty="0"/>
              <a:t> </a:t>
            </a:r>
            <a:r>
              <a:rPr lang="sk-SK" sz="4400" dirty="0" err="1"/>
              <a:t>of</a:t>
            </a:r>
            <a:r>
              <a:rPr lang="sk-SK" sz="4400" dirty="0"/>
              <a:t> </a:t>
            </a:r>
            <a:r>
              <a:rPr lang="en-US" sz="4400" dirty="0"/>
              <a:t>tactics</a:t>
            </a:r>
            <a:r>
              <a:rPr lang="sk-SK" sz="4400" dirty="0"/>
              <a:t> in 1990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445848"/>
          </a:xfrm>
        </p:spPr>
        <p:txBody>
          <a:bodyPr>
            <a:normAutofit/>
          </a:bodyPr>
          <a:lstStyle/>
          <a:p>
            <a:r>
              <a:rPr lang="en-US" dirty="0"/>
              <a:t>VPN understood its mistake when it was </a:t>
            </a:r>
            <a:r>
              <a:rPr lang="en-US" b="1" dirty="0"/>
              <a:t>too late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End of euphoria from November 1989</a:t>
            </a:r>
          </a:p>
          <a:p>
            <a:pPr lvl="1"/>
            <a:r>
              <a:rPr lang="en-US" dirty="0" err="1"/>
              <a:t>Dubček</a:t>
            </a:r>
            <a:r>
              <a:rPr lang="en-US" dirty="0"/>
              <a:t> not elected as president</a:t>
            </a:r>
          </a:p>
          <a:p>
            <a:endParaRPr lang="sk-SK" dirty="0"/>
          </a:p>
          <a:p>
            <a:r>
              <a:rPr lang="en-US" dirty="0"/>
              <a:t>Unsuccessful efforts of VPN to gain positions:</a:t>
            </a:r>
          </a:p>
          <a:p>
            <a:pPr lvl="1"/>
            <a:r>
              <a:rPr lang="en-US" dirty="0"/>
              <a:t>Slovak parliament refused to elect </a:t>
            </a:r>
            <a:r>
              <a:rPr lang="en-US" dirty="0" err="1"/>
              <a:t>Budaj</a:t>
            </a:r>
            <a:r>
              <a:rPr lang="en-US" dirty="0"/>
              <a:t> as its chairman and kept this post for communist official Rudolf Schuster</a:t>
            </a:r>
          </a:p>
          <a:p>
            <a:pPr lvl="1"/>
            <a:r>
              <a:rPr lang="en-US" dirty="0"/>
              <a:t>After that VPN did not even try to get the </a:t>
            </a:r>
            <a:r>
              <a:rPr lang="cs-CZ" dirty="0" err="1"/>
              <a:t>office</a:t>
            </a:r>
            <a:r>
              <a:rPr lang="en-US" dirty="0"/>
              <a:t> of Slovak </a:t>
            </a:r>
            <a:r>
              <a:rPr lang="cs-CZ" dirty="0"/>
              <a:t>P</a:t>
            </a:r>
            <a:r>
              <a:rPr lang="en-US" dirty="0"/>
              <a:t>rime </a:t>
            </a:r>
            <a:r>
              <a:rPr lang="cs-CZ" dirty="0"/>
              <a:t>M</a:t>
            </a:r>
            <a:r>
              <a:rPr lang="en-US" dirty="0" err="1"/>
              <a:t>inister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sk-SK" dirty="0"/>
          </a:p>
          <a:p>
            <a:pPr lvl="1"/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06221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GB" dirty="0"/>
              <a:t>Crisis of VPN in 1990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spring 1990 the support of VPN fell to 10 </a:t>
            </a:r>
            <a:r>
              <a:rPr lang="sk-SK" dirty="0"/>
              <a:t>%</a:t>
            </a:r>
            <a:endParaRPr lang="en-US" dirty="0"/>
          </a:p>
          <a:p>
            <a:endParaRPr lang="en-GB" dirty="0"/>
          </a:p>
          <a:p>
            <a:r>
              <a:rPr lang="en-GB" dirty="0"/>
              <a:t>Reaction – adding communists on candidate lists:</a:t>
            </a:r>
          </a:p>
          <a:p>
            <a:pPr lvl="1"/>
            <a:r>
              <a:rPr lang="en-GB" dirty="0"/>
              <a:t>Dub</a:t>
            </a:r>
            <a:r>
              <a:rPr lang="sk-SK" dirty="0" err="1"/>
              <a:t>ček</a:t>
            </a:r>
            <a:r>
              <a:rPr lang="sk-SK" dirty="0"/>
              <a:t>, </a:t>
            </a:r>
            <a:r>
              <a:rPr lang="sk-SK" dirty="0" err="1"/>
              <a:t>Čič</a:t>
            </a:r>
            <a:r>
              <a:rPr lang="sk-SK" dirty="0"/>
              <a:t>, Schuster, </a:t>
            </a:r>
            <a:r>
              <a:rPr lang="sk-SK" dirty="0" err="1"/>
              <a:t>Čalfa</a:t>
            </a:r>
            <a:r>
              <a:rPr lang="en-US" dirty="0"/>
              <a:t>, </a:t>
            </a:r>
            <a:r>
              <a:rPr lang="sk-SK" dirty="0"/>
              <a:t>Kováč</a:t>
            </a:r>
          </a:p>
          <a:p>
            <a:pPr lvl="1"/>
            <a:r>
              <a:rPr lang="en-US" dirty="0"/>
              <a:t>VPN thus legitimized their political careers in the post 1989 situation</a:t>
            </a:r>
          </a:p>
          <a:p>
            <a:endParaRPr lang="en-US" dirty="0"/>
          </a:p>
          <a:p>
            <a:r>
              <a:rPr lang="en-US" dirty="0"/>
              <a:t>This pragmatic step helped VPN to win elections 1990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2386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3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1318</TotalTime>
  <Words>1287</Words>
  <Application>Microsoft Office PowerPoint</Application>
  <PresentationFormat>Prezentácia na obrazovke (4:3)</PresentationFormat>
  <Paragraphs>366</Paragraphs>
  <Slides>32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16</vt:i4>
      </vt:variant>
      <vt:variant>
        <vt:lpstr>Nadpisy snímok</vt:lpstr>
      </vt:variant>
      <vt:variant>
        <vt:i4>32</vt:i4>
      </vt:variant>
    </vt:vector>
  </HeadingPairs>
  <TitlesOfParts>
    <vt:vector size="51" baseType="lpstr">
      <vt:lpstr>Calibri</vt:lpstr>
      <vt:lpstr>Constantia</vt:lpstr>
      <vt:lpstr>Wingdings 2</vt:lpstr>
      <vt:lpstr>Tok</vt:lpstr>
      <vt:lpstr>1_Tok</vt:lpstr>
      <vt:lpstr>3_Tok</vt:lpstr>
      <vt:lpstr>5_Tok</vt:lpstr>
      <vt:lpstr>7_Tok</vt:lpstr>
      <vt:lpstr>8_Tok</vt:lpstr>
      <vt:lpstr>4_Tok</vt:lpstr>
      <vt:lpstr>14_Tok</vt:lpstr>
      <vt:lpstr>9_Tok</vt:lpstr>
      <vt:lpstr>20_Tok</vt:lpstr>
      <vt:lpstr>28_Tok</vt:lpstr>
      <vt:lpstr>29_Tok</vt:lpstr>
      <vt:lpstr>30_Tok</vt:lpstr>
      <vt:lpstr>6_Tok</vt:lpstr>
      <vt:lpstr>15_Tok</vt:lpstr>
      <vt:lpstr>32_Tok</vt:lpstr>
      <vt:lpstr>From Velvet Revolution to Velvet Divorce</vt:lpstr>
      <vt:lpstr>Communist regime in Czechoslovakia</vt:lpstr>
      <vt:lpstr>Second half of the 1980s</vt:lpstr>
      <vt:lpstr>Prezentácia programu PowerPoint</vt:lpstr>
      <vt:lpstr>November 1989</vt:lpstr>
      <vt:lpstr>Public Against Violence </vt:lpstr>
      <vt:lpstr> Reconstruction of government(s)</vt:lpstr>
      <vt:lpstr>Change of tactics in 1990</vt:lpstr>
      <vt:lpstr>Crisis of VPN in 1990</vt:lpstr>
      <vt:lpstr>Prezentácia programu PowerPoint</vt:lpstr>
      <vt:lpstr>Slovak party system after 1989</vt:lpstr>
      <vt:lpstr>Fate of KSC and KSS</vt:lpstr>
      <vt:lpstr>Rivals of 1989</vt:lpstr>
      <vt:lpstr>Historical parties</vt:lpstr>
      <vt:lpstr>New parties</vt:lpstr>
      <vt:lpstr>Elections 1990</vt:lpstr>
      <vt:lpstr>Government after elections</vt:lpstr>
      <vt:lpstr>Party system in 1990 - 1992</vt:lpstr>
      <vt:lpstr>Birth of a new star</vt:lpstr>
      <vt:lpstr>Czechoslovakia after 1989</vt:lpstr>
      <vt:lpstr>Two isolated party systems</vt:lpstr>
      <vt:lpstr>The hyphen war (spring 1990)</vt:lpstr>
      <vt:lpstr>Slovak parties and Czechoslovakia</vt:lpstr>
      <vt:lpstr>Discussions about the CSFR</vt:lpstr>
      <vt:lpstr>Last federal election (1992)</vt:lpstr>
      <vt:lpstr>End of the federation</vt:lpstr>
      <vt:lpstr>End of the federation</vt:lpstr>
      <vt:lpstr>The People’s choice?</vt:lpstr>
      <vt:lpstr>Prezentácia programu PowerPoint</vt:lpstr>
      <vt:lpstr>What has changed?</vt:lpstr>
      <vt:lpstr>And now…</vt:lpstr>
      <vt:lpstr>Legacy of 1989 - 1992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Slovak politics  before 1989</dc:title>
  <dc:creator>Peter Spáč</dc:creator>
  <cp:lastModifiedBy>Peter</cp:lastModifiedBy>
  <cp:revision>174</cp:revision>
  <dcterms:created xsi:type="dcterms:W3CDTF">2013-02-08T14:01:45Z</dcterms:created>
  <dcterms:modified xsi:type="dcterms:W3CDTF">2020-03-15T09:46:48Z</dcterms:modified>
</cp:coreProperties>
</file>