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16" r:id="rId4"/>
    <p:sldMasterId id="2147483828" r:id="rId5"/>
    <p:sldMasterId id="2147483840" r:id="rId6"/>
    <p:sldMasterId id="2147483852" r:id="rId7"/>
    <p:sldMasterId id="2147483900" r:id="rId8"/>
    <p:sldMasterId id="2147483912" r:id="rId9"/>
    <p:sldMasterId id="2147483924" r:id="rId10"/>
    <p:sldMasterId id="2147483936" r:id="rId11"/>
    <p:sldMasterId id="2147483948" r:id="rId12"/>
    <p:sldMasterId id="2147483960" r:id="rId13"/>
    <p:sldMasterId id="2147483972" r:id="rId14"/>
    <p:sldMasterId id="2147483984" r:id="rId15"/>
    <p:sldMasterId id="2147483996" r:id="rId16"/>
    <p:sldMasterId id="2147484032" r:id="rId17"/>
    <p:sldMasterId id="2147484044" r:id="rId18"/>
    <p:sldMasterId id="2147484056" r:id="rId19"/>
    <p:sldMasterId id="2147484068" r:id="rId20"/>
    <p:sldMasterId id="2147484080" r:id="rId21"/>
    <p:sldMasterId id="2147484092" r:id="rId22"/>
  </p:sldMasterIdLst>
  <p:notesMasterIdLst>
    <p:notesMasterId r:id="rId72"/>
  </p:notesMasterIdLst>
  <p:sldIdLst>
    <p:sldId id="256" r:id="rId23"/>
    <p:sldId id="258" r:id="rId24"/>
    <p:sldId id="260" r:id="rId25"/>
    <p:sldId id="263" r:id="rId26"/>
    <p:sldId id="264" r:id="rId27"/>
    <p:sldId id="266" r:id="rId28"/>
    <p:sldId id="267" r:id="rId29"/>
    <p:sldId id="268" r:id="rId30"/>
    <p:sldId id="269" r:id="rId31"/>
    <p:sldId id="316" r:id="rId32"/>
    <p:sldId id="270" r:id="rId33"/>
    <p:sldId id="271" r:id="rId34"/>
    <p:sldId id="272" r:id="rId35"/>
    <p:sldId id="273" r:id="rId36"/>
    <p:sldId id="274" r:id="rId37"/>
    <p:sldId id="275" r:id="rId38"/>
    <p:sldId id="279" r:id="rId39"/>
    <p:sldId id="280" r:id="rId40"/>
    <p:sldId id="283" r:id="rId41"/>
    <p:sldId id="287" r:id="rId42"/>
    <p:sldId id="289" r:id="rId43"/>
    <p:sldId id="290" r:id="rId44"/>
    <p:sldId id="291" r:id="rId45"/>
    <p:sldId id="292" r:id="rId46"/>
    <p:sldId id="319" r:id="rId47"/>
    <p:sldId id="322" r:id="rId48"/>
    <p:sldId id="321" r:id="rId49"/>
    <p:sldId id="317" r:id="rId50"/>
    <p:sldId id="32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7" r:id="rId61"/>
    <p:sldId id="308" r:id="rId62"/>
    <p:sldId id="310" r:id="rId63"/>
    <p:sldId id="309" r:id="rId64"/>
    <p:sldId id="311" r:id="rId65"/>
    <p:sldId id="312" r:id="rId66"/>
    <p:sldId id="313" r:id="rId67"/>
    <p:sldId id="314" r:id="rId68"/>
    <p:sldId id="315" r:id="rId69"/>
    <p:sldId id="324" r:id="rId70"/>
    <p:sldId id="325" r:id="rId7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1032-EDE0-4829-92B7-C11F0AC5548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9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4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83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2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91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58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444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8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403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228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4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923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4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76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67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49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6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127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84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760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97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346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15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071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3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64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097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72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404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6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33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15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56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04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35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3821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98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6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9085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267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780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58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262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6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87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03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22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42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78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581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2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5205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266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117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5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929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98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33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4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4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4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74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31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44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62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2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8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9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2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2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6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3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1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19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55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61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3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4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6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6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2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71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19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98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35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82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16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1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1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6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6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51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5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2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4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90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75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7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8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0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48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14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79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3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47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468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2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5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54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4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84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147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1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68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2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572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6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06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86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79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3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012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01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70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243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12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5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27.3.2020</a:t>
            </a:fld>
            <a:endParaRPr lang="sk-S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0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1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7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5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90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0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3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6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9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99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3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27.3.2020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>
                <a:solidFill>
                  <a:schemeClr val="bg1"/>
                </a:solidFill>
              </a:rPr>
              <a:t>Nationalism</a:t>
            </a:r>
            <a:r>
              <a:rPr lang="cs-CZ" sz="6000" dirty="0">
                <a:solidFill>
                  <a:schemeClr val="bg1"/>
                </a:solidFill>
              </a:rPr>
              <a:t> in </a:t>
            </a:r>
            <a:r>
              <a:rPr lang="cs-CZ" sz="6000" dirty="0" err="1">
                <a:solidFill>
                  <a:schemeClr val="bg1"/>
                </a:solidFill>
              </a:rPr>
              <a:t>Slovak</a:t>
            </a:r>
            <a:r>
              <a:rPr lang="cs-CZ" sz="6000" dirty="0">
                <a:solidFill>
                  <a:schemeClr val="bg1"/>
                </a:solidFill>
              </a:rPr>
              <a:t> </a:t>
            </a:r>
            <a:r>
              <a:rPr lang="cs-CZ" sz="6000" dirty="0" err="1">
                <a:solidFill>
                  <a:schemeClr val="bg1"/>
                </a:solidFill>
              </a:rPr>
              <a:t>Politics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endParaRPr lang="sk-SK" sz="3200" dirty="0">
              <a:solidFill>
                <a:schemeClr val="bg1"/>
              </a:solidFill>
            </a:endParaRPr>
          </a:p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Influencing relations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 models of relations:</a:t>
            </a:r>
          </a:p>
          <a:p>
            <a:pPr lvl="1"/>
            <a:r>
              <a:rPr lang="en-US" dirty="0"/>
              <a:t>International (Hungary – Slovakia)</a:t>
            </a:r>
          </a:p>
          <a:p>
            <a:pPr lvl="1"/>
            <a:r>
              <a:rPr lang="en-US" dirty="0"/>
              <a:t>Domestic (Slovakia – Hungarian minority)</a:t>
            </a:r>
          </a:p>
          <a:p>
            <a:pPr lvl="1"/>
            <a:r>
              <a:rPr lang="en-US" dirty="0"/>
              <a:t>National (Hungarian minority – Hungary)</a:t>
            </a:r>
          </a:p>
          <a:p>
            <a:endParaRPr lang="en-US" dirty="0"/>
          </a:p>
          <a:p>
            <a:r>
              <a:rPr lang="en-US" b="1" dirty="0"/>
              <a:t>Primary features:</a:t>
            </a:r>
          </a:p>
          <a:p>
            <a:pPr lvl="1"/>
            <a:r>
              <a:rPr lang="en-US" dirty="0"/>
              <a:t>Reflection of historical issues in present time (Treaty of </a:t>
            </a:r>
            <a:r>
              <a:rPr lang="en-US" dirty="0" err="1"/>
              <a:t>Trianon</a:t>
            </a:r>
            <a:r>
              <a:rPr lang="en-US" dirty="0"/>
              <a:t>, </a:t>
            </a:r>
            <a:r>
              <a:rPr lang="en-US" dirty="0" err="1"/>
              <a:t>Beneš</a:t>
            </a:r>
            <a:r>
              <a:rPr lang="en-US" dirty="0"/>
              <a:t> decrees)</a:t>
            </a:r>
          </a:p>
          <a:p>
            <a:pPr lvl="1"/>
            <a:r>
              <a:rPr lang="en-US" dirty="0"/>
              <a:t>Changing intensity of mutual tension</a:t>
            </a:r>
          </a:p>
        </p:txBody>
      </p:sp>
    </p:spTree>
    <p:extLst>
      <p:ext uri="{BB962C8B-B14F-4D97-AF65-F5344CB8AC3E}">
        <p14:creationId xmlns:p14="http://schemas.microsoft.com/office/powerpoint/2010/main" val="115820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Trianon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/>
              <a:t>Occasional topic for the radicals</a:t>
            </a:r>
          </a:p>
          <a:p>
            <a:endParaRPr lang="en-US" dirty="0"/>
          </a:p>
          <a:p>
            <a:r>
              <a:rPr lang="en-US" dirty="0"/>
              <a:t>Relevance of the topic </a:t>
            </a:r>
            <a:r>
              <a:rPr lang="en-US" dirty="0" err="1"/>
              <a:t>neutralised</a:t>
            </a:r>
            <a:r>
              <a:rPr lang="en-US" dirty="0"/>
              <a:t> with entry of Slovakia and Hungary to the EU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Does anyone understand that since </a:t>
            </a:r>
            <a:r>
              <a:rPr lang="en-US" i="1" dirty="0" err="1"/>
              <a:t>Trianon</a:t>
            </a:r>
            <a:r>
              <a:rPr lang="en-US" i="1" dirty="0"/>
              <a:t> we do not have our home? Todays Hungary is not a real home even for those who live there, but it is only a </a:t>
            </a:r>
            <a:r>
              <a:rPr lang="sk-SK" b="1" i="1" dirty="0"/>
              <a:t>„</a:t>
            </a:r>
            <a:r>
              <a:rPr lang="en-US" b="1" i="1" dirty="0"/>
              <a:t>residual</a:t>
            </a:r>
            <a:r>
              <a:rPr lang="sk-SK" b="1" i="1" dirty="0"/>
              <a:t>“</a:t>
            </a:r>
            <a:r>
              <a:rPr lang="en-US" i="1" dirty="0"/>
              <a:t> country</a:t>
            </a:r>
            <a:r>
              <a:rPr lang="sk-SK" i="1" dirty="0"/>
              <a:t>“</a:t>
            </a:r>
            <a:endParaRPr lang="en-US" i="1" dirty="0"/>
          </a:p>
          <a:p>
            <a:pPr marL="0" indent="0" algn="r">
              <a:buNone/>
            </a:pPr>
            <a:r>
              <a:rPr lang="en-US" dirty="0" err="1"/>
              <a:t>Mikl</a:t>
            </a:r>
            <a:r>
              <a:rPr lang="sk-SK" dirty="0" err="1"/>
              <a:t>ós</a:t>
            </a:r>
            <a:r>
              <a:rPr lang="en-US" dirty="0"/>
              <a:t> </a:t>
            </a:r>
            <a:r>
              <a:rPr lang="en-US" dirty="0" err="1"/>
              <a:t>Duray</a:t>
            </a:r>
            <a:r>
              <a:rPr lang="en-US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6862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/>
              <a:t>A topic situated more in the 90s than in the present</a:t>
            </a:r>
          </a:p>
          <a:p>
            <a:endParaRPr lang="en-US" dirty="0"/>
          </a:p>
          <a:p>
            <a:r>
              <a:rPr lang="en-US" dirty="0"/>
              <a:t>Different understanding of the word </a:t>
            </a:r>
            <a:r>
              <a:rPr lang="sk-SK" dirty="0"/>
              <a:t>„</a:t>
            </a:r>
            <a:r>
              <a:rPr lang="en-US" dirty="0"/>
              <a:t>autonomy</a:t>
            </a:r>
            <a:r>
              <a:rPr lang="sk-SK" dirty="0"/>
              <a:t>“</a:t>
            </a:r>
            <a:r>
              <a:rPr lang="en-US" dirty="0"/>
              <a:t> and its content by Hungarian politicians</a:t>
            </a:r>
          </a:p>
          <a:p>
            <a:endParaRPr lang="en-US" dirty="0"/>
          </a:p>
          <a:p>
            <a:r>
              <a:rPr lang="en-US" dirty="0"/>
              <a:t>Autonomy of culture and schools vs. territorial autonomy</a:t>
            </a:r>
          </a:p>
          <a:p>
            <a:endParaRPr lang="en-US" dirty="0"/>
          </a:p>
          <a:p>
            <a:r>
              <a:rPr lang="en-US" dirty="0"/>
              <a:t>Approval of Hungarian politicians </a:t>
            </a:r>
            <a:r>
              <a:rPr lang="en-US" b="1" dirty="0"/>
              <a:t>not to open</a:t>
            </a:r>
            <a:r>
              <a:rPr lang="en-US" dirty="0"/>
              <a:t> this topic allowed them to participate on government </a:t>
            </a:r>
          </a:p>
        </p:txBody>
      </p:sp>
    </p:spTree>
    <p:extLst>
      <p:ext uri="{BB962C8B-B14F-4D97-AF65-F5344CB8AC3E}">
        <p14:creationId xmlns:p14="http://schemas.microsoft.com/office/powerpoint/2010/main" val="424447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Hungarian exterritorial laws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i="1" dirty="0"/>
              <a:t>“In a legal sense, in accordance with the Constitution, I want to act as the head</a:t>
            </a:r>
            <a:r>
              <a:rPr lang="sk-SK" sz="2800" i="1" dirty="0"/>
              <a:t> </a:t>
            </a:r>
            <a:r>
              <a:rPr lang="en-US" sz="2800" i="1" dirty="0"/>
              <a:t>of the government of all the citizens of this 10 million strong country, but inspirit and sentiment as the </a:t>
            </a:r>
            <a:r>
              <a:rPr lang="en-US" sz="2800" b="1" i="1" dirty="0"/>
              <a:t>prime minister of 15 million Hungarians</a:t>
            </a:r>
            <a:r>
              <a:rPr lang="en-US" sz="2800" i="1" dirty="0"/>
              <a:t>.”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800" dirty="0"/>
              <a:t>		</a:t>
            </a:r>
            <a:r>
              <a:rPr lang="sk-SK" sz="2400" dirty="0" err="1"/>
              <a:t>József</a:t>
            </a:r>
            <a:r>
              <a:rPr lang="sk-SK" sz="2400" dirty="0"/>
              <a:t> </a:t>
            </a:r>
            <a:r>
              <a:rPr lang="sk-SK" sz="2400" dirty="0" err="1"/>
              <a:t>Antall</a:t>
            </a:r>
            <a:r>
              <a:rPr lang="sk-SK" sz="2400" dirty="0"/>
              <a:t>, </a:t>
            </a:r>
            <a:r>
              <a:rPr lang="en-US" sz="2400" dirty="0"/>
              <a:t>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r>
              <a:rPr lang="en-US" sz="2400" dirty="0"/>
              <a:t> in early </a:t>
            </a:r>
            <a:r>
              <a:rPr lang="sk-SK" sz="2400" dirty="0"/>
              <a:t>90</a:t>
            </a:r>
            <a:r>
              <a:rPr lang="en-US" sz="2400" dirty="0"/>
              <a:t>s</a:t>
            </a:r>
            <a:endParaRPr lang="sk-SK" sz="24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b="1" i="1" dirty="0"/>
              <a:t>14-15 million Hungarians</a:t>
            </a:r>
            <a:r>
              <a:rPr lang="en-US" sz="2800" i="1" dirty="0"/>
              <a:t> can do much more than 10 million”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400" dirty="0"/>
              <a:t>Viktor </a:t>
            </a:r>
            <a:r>
              <a:rPr lang="sk-SK" sz="2400" dirty="0" err="1"/>
              <a:t>Orbán</a:t>
            </a:r>
            <a:r>
              <a:rPr lang="sk-SK" sz="2400" dirty="0"/>
              <a:t>, </a:t>
            </a:r>
            <a:r>
              <a:rPr lang="en-US" sz="2400" dirty="0"/>
              <a:t>current 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0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Hungarian </a:t>
            </a:r>
            <a:br>
              <a:rPr lang="en-US" sz="4400" dirty="0"/>
            </a:br>
            <a:r>
              <a:rPr lang="en-US" sz="4400" dirty="0"/>
              <a:t>exterritorial laws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 lnSpcReduction="20000"/>
          </a:bodyPr>
          <a:lstStyle/>
          <a:p>
            <a:pPr marL="365760" indent="-283464">
              <a:defRPr/>
            </a:pPr>
            <a:r>
              <a:rPr lang="en-US" sz="2800" b="1" dirty="0"/>
              <a:t>Foreign IDs (2002):</a:t>
            </a:r>
          </a:p>
          <a:p>
            <a:pPr marL="731520" lvl="1" indent="-283464">
              <a:defRPr/>
            </a:pPr>
            <a:r>
              <a:rPr lang="en-US" dirty="0"/>
              <a:t>Available for </a:t>
            </a:r>
            <a:r>
              <a:rPr lang="sk-SK" dirty="0"/>
              <a:t>„</a:t>
            </a:r>
            <a:r>
              <a:rPr lang="en-US" dirty="0"/>
              <a:t>minority</a:t>
            </a:r>
            <a:r>
              <a:rPr lang="sk-SK" dirty="0"/>
              <a:t>“</a:t>
            </a:r>
            <a:r>
              <a:rPr lang="en-US" dirty="0"/>
              <a:t> Hungarians except from Austria</a:t>
            </a:r>
          </a:p>
          <a:p>
            <a:pPr marL="731520" lvl="1" indent="-283464">
              <a:defRPr/>
            </a:pPr>
            <a:r>
              <a:rPr lang="en-US" dirty="0"/>
              <a:t>Financial advantages directly from Hungary</a:t>
            </a:r>
          </a:p>
          <a:p>
            <a:pPr marL="731520" lvl="1" indent="-283464">
              <a:defRPr/>
            </a:pPr>
            <a:r>
              <a:rPr lang="en-US" dirty="0"/>
              <a:t>Some SMK officials got these IDs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Dual citizenship (2010):</a:t>
            </a:r>
          </a:p>
          <a:p>
            <a:pPr marL="731520" lvl="1" indent="-283464">
              <a:defRPr/>
            </a:pPr>
            <a:r>
              <a:rPr lang="en-US" dirty="0"/>
              <a:t>Possibility to gain also a Hungarian citizenship</a:t>
            </a:r>
          </a:p>
          <a:p>
            <a:pPr marL="731520" lvl="1" indent="-283464">
              <a:defRPr/>
            </a:pPr>
            <a:r>
              <a:rPr lang="en-US" dirty="0"/>
              <a:t>Slovakia adopted a counter-law leading to abandoning the Slovak citizenship</a:t>
            </a:r>
          </a:p>
          <a:p>
            <a:pPr marL="731520" lvl="1" indent="-283464">
              <a:defRPr/>
            </a:pPr>
            <a:r>
              <a:rPr lang="en-US" dirty="0"/>
              <a:t>Until 2012 – about 200 thousand requests (minimum from Slovakia)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Mobilizing tool for Slovak nationalists and anti-Hungarian sentiments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0"/>
            <a:ext cx="2647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94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Hungarian issue</a:t>
            </a:r>
            <a:br>
              <a:rPr lang="en-US" sz="4400" dirty="0"/>
            </a:br>
            <a:r>
              <a:rPr lang="en-US" sz="4400" dirty="0"/>
              <a:t>Now from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302931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2400"/>
            <a:ext cx="1638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Anti-Hungarian nationalism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sz="2800" dirty="0"/>
              <a:t>Playing with the so called </a:t>
            </a:r>
            <a:r>
              <a:rPr lang="sk-SK" sz="2800" dirty="0"/>
              <a:t>„</a:t>
            </a:r>
            <a:r>
              <a:rPr lang="en-US" sz="2800" i="1" dirty="0"/>
              <a:t>Hungarian card</a:t>
            </a:r>
            <a:r>
              <a:rPr lang="sk-SK" sz="2800" dirty="0"/>
              <a:t>“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In use mainly in the 90s and later until 2010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b="1" dirty="0"/>
              <a:t>Various ways of usage</a:t>
            </a:r>
            <a:r>
              <a:rPr lang="cs-CZ" sz="2800" b="1" dirty="0"/>
              <a:t>:</a:t>
            </a:r>
            <a:endParaRPr lang="en-US" sz="2800" b="1" dirty="0"/>
          </a:p>
          <a:p>
            <a:pPr marL="365760" indent="-283464">
              <a:defRPr/>
            </a:pPr>
            <a:endParaRPr lang="en-US" sz="2800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Electoral campaign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Daily politics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Reactions on Hungarian political actions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Suitable way how to overlay other negative problems</a:t>
            </a:r>
          </a:p>
          <a:p>
            <a:pPr marL="731520" lvl="1" indent="-283464"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1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sz="2800" dirty="0"/>
              <a:t>Created in 1990, claims a link with historical SNS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Radical right party:</a:t>
            </a:r>
          </a:p>
          <a:p>
            <a:pPr marL="731520" lvl="1" indent="-283464">
              <a:defRPr/>
            </a:pPr>
            <a:r>
              <a:rPr lang="en-US" dirty="0"/>
              <a:t>Nationalism, xenophobia</a:t>
            </a:r>
          </a:p>
          <a:p>
            <a:pPr marL="731520" lvl="1" indent="-283464">
              <a:defRPr/>
            </a:pPr>
            <a:r>
              <a:rPr lang="en-US" dirty="0"/>
              <a:t>Topics – Hungarians, Roma, homosexuals, against NATO, reserved towards EU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Main leaders until 2010:</a:t>
            </a:r>
          </a:p>
          <a:p>
            <a:pPr marL="731520" lvl="1" indent="-283464">
              <a:defRPr/>
            </a:pPr>
            <a:r>
              <a:rPr lang="sk-SK" b="1" dirty="0"/>
              <a:t>Ján Slota</a:t>
            </a:r>
            <a:endParaRPr lang="en-US" b="1" dirty="0"/>
          </a:p>
          <a:p>
            <a:pPr marL="731520" lvl="1" indent="-283464">
              <a:defRPr/>
            </a:pPr>
            <a:r>
              <a:rPr lang="sk-SK" dirty="0"/>
              <a:t>Anna </a:t>
            </a:r>
            <a:r>
              <a:rPr lang="sk-SK" dirty="0" err="1"/>
              <a:t>Belousovová</a:t>
            </a: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971800" cy="16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983" y="4648200"/>
            <a:ext cx="1579417" cy="17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341" y="4648200"/>
            <a:ext cx="1305459" cy="17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59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pPr marL="365760" indent="-283464">
              <a:defRPr/>
            </a:pPr>
            <a:r>
              <a:rPr lang="en-US" b="1" dirty="0"/>
              <a:t>Development:</a:t>
            </a:r>
          </a:p>
          <a:p>
            <a:pPr marL="731520" lvl="1" indent="-283464">
              <a:defRPr/>
            </a:pPr>
            <a:r>
              <a:rPr lang="en-US" dirty="0"/>
              <a:t>Early years – searching for identity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</a:t>
            </a:r>
            <a:r>
              <a:rPr lang="en-US" dirty="0"/>
              <a:t>adicalization since 1994</a:t>
            </a:r>
          </a:p>
          <a:p>
            <a:pPr marL="731520" lvl="1" indent="-283464">
              <a:defRPr/>
            </a:pPr>
            <a:r>
              <a:rPr lang="en-US" dirty="0"/>
              <a:t>2001 – split, </a:t>
            </a:r>
            <a:r>
              <a:rPr lang="en-US" dirty="0" err="1"/>
              <a:t>Slota</a:t>
            </a:r>
            <a:r>
              <a:rPr lang="en-US" dirty="0"/>
              <a:t> creates the True SNS (PSNS)</a:t>
            </a:r>
          </a:p>
          <a:p>
            <a:pPr marL="731520" lvl="1" indent="-283464">
              <a:defRPr/>
            </a:pPr>
            <a:r>
              <a:rPr lang="en-US" dirty="0"/>
              <a:t>2003 – unification after unsuccessful elections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Position in the system:</a:t>
            </a:r>
          </a:p>
          <a:p>
            <a:pPr marL="731520" lvl="1" indent="-283464">
              <a:defRPr/>
            </a:pPr>
            <a:r>
              <a:rPr lang="en-US" dirty="0"/>
              <a:t>Member of governments led by </a:t>
            </a:r>
            <a:r>
              <a:rPr lang="sk-SK" dirty="0"/>
              <a:t>Mečiar</a:t>
            </a:r>
            <a:r>
              <a:rPr lang="en-US" dirty="0"/>
              <a:t> (1994-1998) and </a:t>
            </a:r>
            <a:r>
              <a:rPr lang="sk-SK" dirty="0"/>
              <a:t>Fico</a:t>
            </a:r>
            <a:r>
              <a:rPr lang="en-US" dirty="0"/>
              <a:t> (2006-2010)</a:t>
            </a:r>
          </a:p>
          <a:p>
            <a:pPr marL="731520" lvl="1" indent="-283464">
              <a:defRPr/>
            </a:pPr>
            <a:r>
              <a:rPr lang="en-US" dirty="0"/>
              <a:t>Out of parliament </a:t>
            </a:r>
            <a:r>
              <a:rPr lang="cs-CZ" dirty="0"/>
              <a:t>(2012 – 2016)</a:t>
            </a:r>
            <a:endParaRPr lang="en-US" dirty="0"/>
          </a:p>
          <a:p>
            <a:pPr marL="731520" lvl="1" indent="-283464">
              <a:defRPr/>
            </a:pPr>
            <a:r>
              <a:rPr lang="en-US" dirty="0"/>
              <a:t>Since 2016 back in government (with Most-Hid)</a:t>
            </a:r>
          </a:p>
          <a:p>
            <a:pPr marL="731520" lvl="1" indent="-283464">
              <a:defRPr/>
            </a:pPr>
            <a:r>
              <a:rPr lang="en-US" dirty="0"/>
              <a:t>2020 – lost its parliamentary status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971800" cy="16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749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peak of nationalism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sk-SK" dirty="0"/>
              <a:t>Mečiar</a:t>
            </a:r>
            <a:r>
              <a:rPr lang="en-US" dirty="0"/>
              <a:t>’s government in 1994 - 1998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SNS got ministries of </a:t>
            </a:r>
            <a:r>
              <a:rPr lang="en-US" b="1" dirty="0"/>
              <a:t>education</a:t>
            </a:r>
            <a:r>
              <a:rPr lang="cs-CZ" b="1" dirty="0"/>
              <a:t> </a:t>
            </a:r>
            <a:r>
              <a:rPr lang="en-US" b="1" dirty="0"/>
              <a:t>and defense</a:t>
            </a:r>
            <a:endParaRPr lang="cs-CZ" b="1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Topics:</a:t>
            </a:r>
          </a:p>
          <a:p>
            <a:pPr marL="731520" lvl="1" indent="-283464">
              <a:defRPr/>
            </a:pPr>
            <a:r>
              <a:rPr lang="en-US" dirty="0"/>
              <a:t>Bilingual school reports</a:t>
            </a:r>
          </a:p>
          <a:p>
            <a:pPr marL="731520" lvl="1" indent="-283464">
              <a:defRPr/>
            </a:pPr>
            <a:r>
              <a:rPr lang="en-US" dirty="0"/>
              <a:t>Name of towns</a:t>
            </a:r>
          </a:p>
          <a:p>
            <a:pPr marL="731520" lvl="1" indent="-283464">
              <a:defRPr/>
            </a:pPr>
            <a:r>
              <a:rPr lang="en-US" dirty="0"/>
              <a:t>Names and surnames in registers</a:t>
            </a:r>
          </a:p>
          <a:p>
            <a:pPr marL="731520" lvl="1" indent="-283464">
              <a:defRPr/>
            </a:pPr>
            <a:r>
              <a:rPr lang="en-US" dirty="0"/>
              <a:t>New administrative division of Slovakia</a:t>
            </a:r>
          </a:p>
          <a:p>
            <a:pPr marL="731520" lvl="1" indent="-283464">
              <a:defRPr/>
            </a:pPr>
            <a:r>
              <a:rPr lang="en-US" dirty="0"/>
              <a:t>Lowering the funds for minorities’ culture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Preamble of the Constitution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sk-SK" i="1" dirty="0"/>
              <a:t>„</a:t>
            </a:r>
            <a:r>
              <a:rPr lang="en-US" b="1" i="1" dirty="0"/>
              <a:t>We, the Slovak Nation</a:t>
            </a:r>
            <a:r>
              <a:rPr lang="en-US" i="1" dirty="0"/>
              <a:t>,					   bearing in mind the political and cultural heritage of our predecessors, the experience gained through centuries of struggle for our national existence, and statehood…</a:t>
            </a:r>
            <a:r>
              <a:rPr lang="sk-SK" i="1" dirty="0"/>
              <a:t>“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sk-SK" i="1" dirty="0"/>
              <a:t>„</a:t>
            </a:r>
            <a:r>
              <a:rPr lang="en-US" i="1" dirty="0"/>
              <a:t>…</a:t>
            </a:r>
            <a:r>
              <a:rPr lang="en-US" b="1" i="1" dirty="0"/>
              <a:t>together with members of national minorities and ethnic groups</a:t>
            </a:r>
            <a:r>
              <a:rPr lang="en-US" i="1" dirty="0"/>
              <a:t> living on the territory of the Slovak Republic</a:t>
            </a:r>
            <a:r>
              <a:rPr lang="sk-SK" i="1" dirty="0"/>
              <a:t>“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Compare with the Preamble in the Czech Constitution</a:t>
            </a:r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4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Electoral Campaign in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SNS used very offensive anti-Hungarian campaign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A reaction following 8 years of SMK in government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i="1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sk-SK" sz="2600" i="1" dirty="0"/>
              <a:t>„</a:t>
            </a:r>
            <a:r>
              <a:rPr lang="en-US" sz="2600" i="1" dirty="0"/>
              <a:t>We are Slovaks. A Slovak government for Slovaks</a:t>
            </a:r>
            <a:r>
              <a:rPr lang="sk-SK" sz="2600" i="1" dirty="0"/>
              <a:t>“ </a:t>
            </a:r>
            <a:endParaRPr lang="en-US" sz="2600" i="1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/>
              <a:t>Program of SNS for elections 2006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/>
              <a:t>Clear reaction to presence of Hungarians </a:t>
            </a:r>
            <a:r>
              <a:rPr lang="cs-CZ" sz="2200" dirty="0"/>
              <a:t>in </a:t>
            </a:r>
            <a:r>
              <a:rPr lang="en-US" sz="2200" dirty="0"/>
              <a:t>government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SNS - billboards, slogans etc. with a common message: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/>
              <a:t>Hungarians as an enemy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/>
              <a:t>Hungarians as a threat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0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942313" cy="24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589" y="3666478"/>
            <a:ext cx="4246411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79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939" y="152400"/>
            <a:ext cx="744812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4127183-182A-42FC-913E-B039A0CB9850}"/>
              </a:ext>
            </a:extLst>
          </p:cNvPr>
          <p:cNvSpPr txBox="1">
            <a:spLocks/>
          </p:cNvSpPr>
          <p:nvPr/>
        </p:nvSpPr>
        <p:spPr>
          <a:xfrm>
            <a:off x="457199" y="4419600"/>
            <a:ext cx="8229600" cy="209235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Faithless (music band) – God is a DJ:</a:t>
            </a:r>
          </a:p>
          <a:p>
            <a:pPr lvl="1"/>
            <a:r>
              <a:rPr lang="en-US" i="1" dirty="0"/>
              <a:t>Enemies becoming friends, when bitterness ends</a:t>
            </a:r>
          </a:p>
          <a:p>
            <a:endParaRPr lang="en-US" dirty="0"/>
          </a:p>
          <a:p>
            <a:r>
              <a:rPr lang="en-US" dirty="0"/>
              <a:t>SNS – Campaign 2006:</a:t>
            </a:r>
          </a:p>
          <a:p>
            <a:pPr lvl="1"/>
            <a:r>
              <a:rPr lang="en-US" i="1" dirty="0"/>
              <a:t>Neighbors becoming enemies</a:t>
            </a:r>
            <a:endParaRPr lang="sk-SK" i="1" dirty="0"/>
          </a:p>
          <a:p>
            <a:pPr marL="365760" lvl="1" indent="-283464">
              <a:defRPr/>
            </a:pPr>
            <a:endParaRPr lang="en-US" sz="1300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Ján Slota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The most visible representative of Slovak nationalism</a:t>
            </a:r>
            <a:r>
              <a:rPr lang="cs-CZ" sz="2600" dirty="0"/>
              <a:t> </a:t>
            </a:r>
            <a:r>
              <a:rPr lang="cs-CZ" sz="2600" dirty="0" err="1"/>
              <a:t>until</a:t>
            </a:r>
            <a:r>
              <a:rPr lang="cs-CZ" sz="2600" dirty="0"/>
              <a:t> 2010</a:t>
            </a: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Very offensive language towards various social groups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Verbal attacks on: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Hungary, its history, symbols and politicians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Hungarian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Roma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Homosexuals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Slovak politicians including prominent members of SNS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Media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82296" lvl="1" indent="0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9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The tank attack on Budapest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Most „popular“ scandal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Occurred in 1999 on a meeting of HZDS where he was a guest speaker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err="1"/>
              <a:t>Slota</a:t>
            </a:r>
            <a:r>
              <a:rPr lang="en-US" dirty="0"/>
              <a:t> called for a tank attack on Budapest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sk-SK" i="1" dirty="0"/>
              <a:t>„</a:t>
            </a:r>
            <a:r>
              <a:rPr lang="en-US" i="1" dirty="0"/>
              <a:t>We will not leave it like this, we will go in tanks and we will flatten Budapest</a:t>
            </a:r>
            <a:r>
              <a:rPr lang="sk-SK" i="1" dirty="0"/>
              <a:t>“</a:t>
            </a:r>
            <a:r>
              <a:rPr lang="en-US" i="1" dirty="0"/>
              <a:t> 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2050" name="Picture 2" descr="http://www.morozov.com.ua/images/t80ud-0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914400"/>
            <a:ext cx="3810000" cy="20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4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8200"/>
          </a:xfrm>
        </p:spPr>
        <p:txBody>
          <a:bodyPr>
            <a:normAutofit/>
          </a:bodyPr>
          <a:lstStyle/>
          <a:p>
            <a:r>
              <a:rPr lang="cs-CZ" dirty="0"/>
              <a:t>SNS </a:t>
            </a:r>
            <a:r>
              <a:rPr lang="en-US" dirty="0"/>
              <a:t>after 2010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fontScale="925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In 2012 SNS dropped out of parliament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Change of leadership: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sk-SK" dirty="0"/>
              <a:t>Ján Slota</a:t>
            </a:r>
            <a:r>
              <a:rPr lang="en-US" dirty="0"/>
              <a:t> excluded from the party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New leader – Andrej </a:t>
            </a:r>
            <a:r>
              <a:rPr lang="en-US" dirty="0" err="1"/>
              <a:t>Danko</a:t>
            </a: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Change of profile: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SNS started a renewal process and claimed to differ from its past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Many representatives from the 90s however remained in the party</a:t>
            </a:r>
            <a:endParaRPr lang="sk-SK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sk-SK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Decline of anti-Hungarian appeals, increase of populism and conservative values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3074" name="Picture 2" descr="Výsledek obrázku pro kapitan da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"/>
            <a:ext cx="335279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53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Campaign 2016</a:t>
            </a:r>
          </a:p>
        </p:txBody>
      </p:sp>
      <p:pic>
        <p:nvPicPr>
          <p:cNvPr id="1028" name="Picture 4" descr="Odborník hodnotí volebné billboardy: Čo nám chcú politici heslami ...">
            <a:extLst>
              <a:ext uri="{FF2B5EF4-FFF2-40B4-BE49-F238E27FC236}">
                <a16:creationId xmlns:a16="http://schemas.microsoft.com/office/drawing/2014/main" id="{8A0A88E1-82E2-4A43-9F75-2E60825C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28800"/>
            <a:ext cx="8001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73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Temporary rebirth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/>
          </a:bodyPr>
          <a:lstStyle/>
          <a:p>
            <a:pPr marL="365760" lvl="1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Success in 2016 election: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prstClr val="black"/>
                </a:solidFill>
              </a:rPr>
              <a:t>8,6 per cent and 15 MPs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prstClr val="black"/>
                </a:solidFill>
              </a:rPr>
              <a:t>Entered government with SMER-SD and Most-Hid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prstClr val="black"/>
                </a:solidFill>
              </a:rPr>
              <a:t>A clear sign of decline of anti-Hungarian sentiments</a:t>
            </a: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en-US" sz="3000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Further increase of public support (up to 14 per cent) stopped with issues</a:t>
            </a:r>
            <a:r>
              <a:rPr lang="sk-SK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of the new leader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The military rank of captain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His doctoral thesis found to be a result of plagiarism</a:t>
            </a:r>
            <a:endParaRPr lang="sk-SK" dirty="0">
              <a:solidFill>
                <a:prstClr val="black"/>
              </a:solidFill>
            </a:endParaRP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Became target of vast mockery in public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2296" lvl="1" indent="0">
              <a:buClr>
                <a:srgbClr val="0BD0D9"/>
              </a:buClr>
              <a:buSzPct val="9500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endParaRPr lang="en-US" sz="2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nmagazin.sk/wp-content/uploads/2017/01/2348860_625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3" y="4114801"/>
            <a:ext cx="421074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nmagazin.sk/wp-content/uploads/2017/01/16003112_1426541920689131_55423045200359416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58" y="101600"/>
            <a:ext cx="4349617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nmagazin.sk/wp-content/uploads/2017/01/16114829_1296380103733910_862063163115288776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71957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Temporary rebirth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Success in 2016 election: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prstClr val="black"/>
                </a:solidFill>
              </a:rPr>
              <a:t>8,6 per cent and 15 MPs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prstClr val="black"/>
                </a:solidFill>
              </a:rPr>
              <a:t>Entered government with SMER-SD and Most-Hid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prstClr val="black"/>
                </a:solidFill>
              </a:rPr>
              <a:t>A clear sign of decline of anti-Hungarian sentiments</a:t>
            </a: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en-US" sz="3000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Further increase of public support (up to 14 per cent) stopped with issues</a:t>
            </a:r>
            <a:r>
              <a:rPr lang="sk-SK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of the new leader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The military rank of captain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His doctoral thesis found to be a result of plagiarism</a:t>
            </a:r>
            <a:endParaRPr lang="sk-SK" dirty="0">
              <a:solidFill>
                <a:prstClr val="black"/>
              </a:solidFill>
            </a:endParaRP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Became target of vast mockery in public</a:t>
            </a:r>
            <a:endParaRPr lang="sk-SK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sk-SK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r>
              <a:rPr lang="en-US" dirty="0">
                <a:solidFill>
                  <a:prstClr val="black"/>
                </a:solidFill>
              </a:rPr>
              <a:t>Continuous decline of public support resulting in 3 per cent in 2020 election </a:t>
            </a: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65760" lvl="1" indent="-283464">
              <a:buClr>
                <a:srgbClr val="0BD0D9"/>
              </a:buClr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640080" lvl="2" indent="-283464">
              <a:buClr>
                <a:srgbClr val="0BD0D9"/>
              </a:buClr>
              <a:buSzPct val="95000"/>
              <a:defRPr/>
            </a:pPr>
            <a:endParaRPr lang="en-US" sz="2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8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The Hungarian issue</a:t>
            </a:r>
          </a:p>
        </p:txBody>
      </p:sp>
    </p:spTree>
    <p:extLst>
      <p:ext uri="{BB962C8B-B14F-4D97-AF65-F5344CB8AC3E}">
        <p14:creationId xmlns:p14="http://schemas.microsoft.com/office/powerpoint/2010/main" val="2523956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Roma</a:t>
            </a:r>
            <a:r>
              <a:rPr lang="sk-SK" dirty="0"/>
              <a:t> </a:t>
            </a:r>
            <a:r>
              <a:rPr lang="sk-SK" dirty="0" err="1"/>
              <a:t>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/>
              <a:t>Roma</a:t>
            </a:r>
            <a:r>
              <a:rPr lang="sk-SK" dirty="0"/>
              <a:t> in 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Unclear proportion of the population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Official census: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1991 – 75 802 (1,4 %)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2001 – 89 920 (1,7 %)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2011  - 105 738 (2 %)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Real estimations around 400 000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Geographically concentrated in Central and Eastern Slovakia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3413"/>
            <a:ext cx="75930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4217313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0,73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52600" y="3988713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2,88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38400" y="3150513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0,54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90800" y="4522113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3,77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33800" y="2617113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2,14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810000" y="3834825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14,68</a:t>
            </a:r>
            <a:endParaRPr kumimoji="0" lang="sk-SK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2200" y="2644914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40,76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486400" y="3330714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34,5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67C37F5-FD9A-4FA3-AFBD-906A5BC4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75 per cent of Roma live in Eastern Slovakia</a:t>
            </a:r>
          </a:p>
        </p:txBody>
      </p:sp>
    </p:spTree>
    <p:extLst>
      <p:ext uri="{BB962C8B-B14F-4D97-AF65-F5344CB8AC3E}">
        <p14:creationId xmlns:p14="http://schemas.microsoft.com/office/powerpoint/2010/main" val="287748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/>
              <a:t>Roma</a:t>
            </a:r>
            <a:r>
              <a:rPr lang="sk-SK" dirty="0"/>
              <a:t> in 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Very bad image from the majority’s point of view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Associated features: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Lack of education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Unemployment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Living conditions and habits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Criminality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Public surveys – </a:t>
            </a:r>
            <a:r>
              <a:rPr lang="sk-SK" sz="3600" dirty="0"/>
              <a:t>„</a:t>
            </a:r>
            <a:r>
              <a:rPr lang="en-US" sz="3600" dirty="0"/>
              <a:t>Who would you </a:t>
            </a:r>
            <a:r>
              <a:rPr lang="en-US" sz="3600" b="1" dirty="0"/>
              <a:t>not accept </a:t>
            </a:r>
            <a:r>
              <a:rPr lang="en-US" sz="3600" dirty="0"/>
              <a:t>as your neighbor?</a:t>
            </a:r>
            <a:r>
              <a:rPr lang="sk-SK" sz="3600" dirty="0"/>
              <a:t>“</a:t>
            </a:r>
            <a:endParaRPr lang="en-US" sz="36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" y="1524000"/>
          <a:ext cx="8763000" cy="518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Drug addict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84,9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88,6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Roma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72,8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82,4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Convicted felon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71,3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Right-wing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extremist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66,8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Muslim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Homosexual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51,2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Immigrant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35,2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Person of a different race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Jew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Disabled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262146" name="Picture 2" descr="http://img.aktuality.sk/stories/NAJNOVSIE_FOTKY/ILUSTRACNE/LUDIA/romovia/romska_osada_angi_mlyn_ta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1" cy="3048000"/>
          </a:xfrm>
          <a:prstGeom prst="rect">
            <a:avLst/>
          </a:prstGeom>
          <a:noFill/>
        </p:spPr>
      </p:pic>
      <p:pic>
        <p:nvPicPr>
          <p:cNvPr id="262148" name="Picture 4" descr="http://img.aktuality.sk/stories/NAJNOVSIE_FOTKY/ILUSTRACNE/LUDIA/romovia/article/romska_osada_ostrovany_tas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6300" cy="3113043"/>
          </a:xfrm>
          <a:prstGeom prst="rect">
            <a:avLst/>
          </a:prstGeom>
          <a:noFill/>
        </p:spPr>
      </p:pic>
      <p:pic>
        <p:nvPicPr>
          <p:cNvPr id="262150" name="Picture 6" descr="http://i1.trekearth.com/photos/18586/lunik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64096"/>
            <a:ext cx="5410200" cy="3793904"/>
          </a:xfrm>
          <a:prstGeom prst="rect">
            <a:avLst/>
          </a:prstGeom>
          <a:noFill/>
        </p:spPr>
      </p:pic>
      <p:pic>
        <p:nvPicPr>
          <p:cNvPr id="262154" name="Picture 10" descr="http://www3.teraz.sk/usercontent/photos/c/1/d/3-c1df9e923988309384cdb9292408c2c1063c63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3727071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/>
              <a:t>Roma</a:t>
            </a:r>
            <a:r>
              <a:rPr lang="en-US" dirty="0"/>
              <a:t> and politics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 relevant Roma political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Attempts to create such subject</a:t>
            </a:r>
            <a:r>
              <a:rPr lang="cs-CZ" dirty="0"/>
              <a:t>s</a:t>
            </a:r>
            <a:r>
              <a:rPr lang="en-US" dirty="0"/>
              <a:t> end without any success</a:t>
            </a:r>
            <a:endParaRPr lang="sk-SK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sk-SK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Roma parties receive only marginal number of votes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Lack of organizational skills and absence of unified ethnic identity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Non disciplined voters (regular attempts to buy their votes)</a:t>
            </a:r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>
            <a:normAutofit/>
          </a:bodyPr>
          <a:lstStyle/>
          <a:p>
            <a:r>
              <a:rPr lang="sk-SK" sz="4800" dirty="0" err="1"/>
              <a:t>Roma</a:t>
            </a:r>
            <a:r>
              <a:rPr lang="sk-SK" sz="4800" dirty="0"/>
              <a:t> </a:t>
            </a:r>
            <a:r>
              <a:rPr lang="en-US" sz="4800" dirty="0"/>
              <a:t>as a topic for nationalists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Mostly stressed by SNS in the past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Ideas even beyond the principles of democracy or human rights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4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Examples: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Reservations (as Indians in North America)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sk-SK" sz="2400" i="1" dirty="0"/>
              <a:t>„</a:t>
            </a:r>
            <a:r>
              <a:rPr lang="en-US" sz="2400" i="1" dirty="0"/>
              <a:t>A small yard and a big whip</a:t>
            </a:r>
            <a:r>
              <a:rPr lang="sk-SK" sz="2400" i="1" dirty="0"/>
              <a:t>“</a:t>
            </a:r>
            <a:endParaRPr lang="en-US" sz="2400" i="1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sz="24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SNS campaign in 2010</a:t>
            </a:r>
          </a:p>
        </p:txBody>
      </p:sp>
      <p:pic>
        <p:nvPicPr>
          <p:cNvPr id="277506" name="Picture 2" descr="http://img.sk.prg.cmestatic.com/media/images/580xX/May2010/215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15100" cy="488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Rise of extremism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People`s Party – Our Slovakia (LSNS)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Leader – Marian Kotleba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Emerged in 2010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Previous links with extremist Slovak Brotherhood:</a:t>
            </a:r>
          </a:p>
          <a:p>
            <a:pPr marL="731520" lvl="1" indent="-283464">
              <a:defRPr/>
            </a:pPr>
            <a:r>
              <a:rPr lang="en-US" dirty="0"/>
              <a:t>Electoral failure in 2006</a:t>
            </a:r>
          </a:p>
          <a:p>
            <a:pPr marL="731520" lvl="1" indent="-283464">
              <a:defRPr/>
            </a:pPr>
            <a:r>
              <a:rPr lang="en-US" dirty="0"/>
              <a:t>Dissolved in 2008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1028" name="Picture 4" descr="https://nacjonalizm.files.wordpress.com/2014/01/nasza-sc582owacja-logo.jpg?w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152401"/>
            <a:ext cx="238124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T</a:t>
            </a:r>
            <a:r>
              <a:rPr lang="en-US" dirty="0"/>
              <a:t>he basic facts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Slovakia:</a:t>
            </a:r>
          </a:p>
          <a:p>
            <a:pPr lvl="1"/>
            <a:r>
              <a:rPr lang="en-US" dirty="0"/>
              <a:t>Population of 5,4 mil.</a:t>
            </a:r>
          </a:p>
          <a:p>
            <a:pPr lvl="1"/>
            <a:r>
              <a:rPr lang="en-US" dirty="0"/>
              <a:t>Ethnic </a:t>
            </a:r>
            <a:r>
              <a:rPr lang="en-US" dirty="0" err="1"/>
              <a:t>compositio</a:t>
            </a:r>
            <a:r>
              <a:rPr lang="cs-CZ" dirty="0"/>
              <a:t>n</a:t>
            </a:r>
            <a:r>
              <a:rPr lang="en-US" dirty="0"/>
              <a:t>: Slovaks (85,2 %), Hungarians (9,4), Roma (2), Czechs (1), </a:t>
            </a:r>
            <a:r>
              <a:rPr lang="en-US" dirty="0" err="1"/>
              <a:t>Ruthenians</a:t>
            </a:r>
            <a:r>
              <a:rPr lang="en-US" dirty="0"/>
              <a:t> (0,4), Ukrainians (0,2), other (1,6)</a:t>
            </a:r>
          </a:p>
          <a:p>
            <a:endParaRPr lang="en-US" dirty="0"/>
          </a:p>
          <a:p>
            <a:r>
              <a:rPr lang="en-US" dirty="0"/>
              <a:t>Hungarian minority:</a:t>
            </a:r>
          </a:p>
          <a:p>
            <a:pPr lvl="1"/>
            <a:r>
              <a:rPr lang="en-US" dirty="0"/>
              <a:t>Around 500 000 citizens</a:t>
            </a:r>
          </a:p>
          <a:p>
            <a:pPr lvl="1"/>
            <a:r>
              <a:rPr lang="en-US" dirty="0"/>
              <a:t>Concentrated in southern part of Slovakia but this land </a:t>
            </a:r>
            <a:r>
              <a:rPr lang="en-US" b="1" dirty="0"/>
              <a:t>does not</a:t>
            </a:r>
            <a:r>
              <a:rPr lang="en-US" dirty="0"/>
              <a:t> form a solid region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374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Ideology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Slovak Brotherhood:</a:t>
            </a:r>
          </a:p>
          <a:p>
            <a:pPr marL="731520" lvl="1" indent="-283464">
              <a:defRPr/>
            </a:pPr>
            <a:r>
              <a:rPr lang="en-US" dirty="0"/>
              <a:t>Various topics</a:t>
            </a:r>
          </a:p>
          <a:p>
            <a:pPr marL="731520" lvl="1" indent="-283464">
              <a:defRPr/>
            </a:pPr>
            <a:r>
              <a:rPr lang="en-US" dirty="0"/>
              <a:t>Slovak wartime state, Hungarians, Roma, NATO, homosexuals…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LSNS:</a:t>
            </a:r>
          </a:p>
          <a:p>
            <a:pPr marL="731520" lvl="1" indent="-283464">
              <a:defRPr/>
            </a:pPr>
            <a:r>
              <a:rPr lang="en-US" dirty="0"/>
              <a:t>Modification of the profile</a:t>
            </a:r>
          </a:p>
          <a:p>
            <a:pPr marL="731520" lvl="1" indent="-283464">
              <a:defRPr/>
            </a:pPr>
            <a:r>
              <a:rPr lang="en-US" dirty="0"/>
              <a:t>Primary focus on Roma</a:t>
            </a:r>
          </a:p>
          <a:p>
            <a:pPr marL="731520" lvl="1" indent="-283464">
              <a:defRPr/>
            </a:pPr>
            <a:r>
              <a:rPr lang="en-US" dirty="0"/>
              <a:t>Other topics present, but rather secondary</a:t>
            </a:r>
          </a:p>
          <a:p>
            <a:pPr marL="731520" lvl="1" indent="-283464">
              <a:defRPr/>
            </a:pPr>
            <a:r>
              <a:rPr lang="en-US" dirty="0"/>
              <a:t>Inclusion of excessive populism after 2012</a:t>
            </a:r>
          </a:p>
          <a:p>
            <a:pPr marL="731520" lvl="1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LSNS and Roma minority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Party`s framing of the minority:</a:t>
            </a:r>
          </a:p>
          <a:p>
            <a:pPr marL="731520" lvl="1" indent="-283464">
              <a:defRPr/>
            </a:pPr>
            <a:r>
              <a:rPr lang="en-US" dirty="0"/>
              <a:t>Asocial parasites</a:t>
            </a:r>
          </a:p>
          <a:p>
            <a:pPr marL="731520" lvl="1" indent="-283464">
              <a:defRPr/>
            </a:pPr>
            <a:r>
              <a:rPr lang="en-US" dirty="0"/>
              <a:t>Gypsy terrorists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 blames the mainstream parties for being passive and for keeping the majority unprotected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Trips to towns with Roma settlements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Kotleba`s purchase of land with an illegal settlement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Performance in elections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Originally only minor success in national elections:</a:t>
            </a:r>
          </a:p>
          <a:p>
            <a:pPr marL="731520" lvl="1" indent="-283464">
              <a:defRPr/>
            </a:pPr>
            <a:r>
              <a:rPr lang="en-US" dirty="0"/>
              <a:t>2010 – 1,33 %</a:t>
            </a:r>
          </a:p>
          <a:p>
            <a:pPr marL="731520" lvl="1" indent="-283464">
              <a:defRPr/>
            </a:pPr>
            <a:r>
              <a:rPr lang="en-US" dirty="0"/>
              <a:t>2012 – 1,58 %</a:t>
            </a:r>
          </a:p>
          <a:p>
            <a:pPr marL="365760" indent="-283464"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Kotleba`s unsuccessful attempt to become regional governor in 2010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Regional election 2013:</a:t>
            </a:r>
          </a:p>
          <a:p>
            <a:pPr marL="731520" lvl="1" indent="-283464">
              <a:defRPr/>
            </a:pPr>
            <a:r>
              <a:rPr lang="en-US" dirty="0"/>
              <a:t>Kotleba scored second in the first round</a:t>
            </a:r>
          </a:p>
          <a:p>
            <a:pPr marL="731520" lvl="1" indent="-283464">
              <a:defRPr/>
            </a:pPr>
            <a:r>
              <a:rPr lang="en-US" dirty="0"/>
              <a:t>In runoff Kotleba won over SMER`s incumbent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" y="236452"/>
            <a:ext cx="9041685" cy="63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" y="228600"/>
            <a:ext cx="905279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9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National elections 2012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LSNS support grows with rising share of Roma in municipalities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Maximum votes obtained in areas with 25.1 – 50 per cent Roma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Slight increase of votes in areas near Roma settlements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49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National elections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LSNS gained 8 per cent (more than 200 000 votes) and entered parliament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Five times more votes than in 2012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The party </a:t>
            </a:r>
            <a:r>
              <a:rPr lang="en-US" b="1" u="sng" dirty="0"/>
              <a:t>won</a:t>
            </a:r>
            <a:r>
              <a:rPr lang="en-US" dirty="0"/>
              <a:t> among young people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Rise of extremism or adoption of protest image?</a:t>
            </a:r>
          </a:p>
          <a:p>
            <a:pPr marL="731520" lvl="1" indent="-283464">
              <a:defRPr/>
            </a:pPr>
            <a:r>
              <a:rPr lang="en-US" dirty="0"/>
              <a:t>Besides racial hatred, LSNS adopted new topics</a:t>
            </a:r>
          </a:p>
          <a:p>
            <a:pPr marL="731520" lvl="1" indent="-283464">
              <a:defRPr/>
            </a:pPr>
            <a:r>
              <a:rPr lang="en-US" dirty="0"/>
              <a:t>Immigration, populism, anti-elitism, anti-EU, vaccine hesitancy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69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aimg.sk/magaziny/8drGhbSMRuiQIvZpWsGmSQ~Mari-n-Kotleba-s-ubuje-na-stavu-SR.png?t=Lzk2eDEyOjU2MHgyNzMvZml0LWluLzgwMHgwL2ZpbHRlcnM6Zm9ybWF0KGpwZWcp&amp;h=ppcJGJ2dHaS3LJPTIXoAIQ&amp;e=2145916800&amp;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24473"/>
            <a:ext cx="4457700" cy="25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dnes.cz/13/113/org/MLB4f713f_kotle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" y="1447801"/>
            <a:ext cx="3542391" cy="25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From uniforms to suits</a:t>
            </a:r>
          </a:p>
        </p:txBody>
      </p:sp>
      <p:pic>
        <p:nvPicPr>
          <p:cNvPr id="2052" name="Picture 4" descr="http://1gr.cz/fotky/idnes/15/081/cl6/FKA5d1d05_154951_7738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" y="4120912"/>
            <a:ext cx="3722216" cy="25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Zelená pro Kotlebu. Slovenský nejvyšší soud odmítl rozpustit ...">
            <a:extLst>
              <a:ext uri="{FF2B5EF4-FFF2-40B4-BE49-F238E27FC236}">
                <a16:creationId xmlns:a16="http://schemas.microsoft.com/office/drawing/2014/main" id="{FC755B40-68F0-4826-BBF9-EBDBD7DF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16" y="1447802"/>
            <a:ext cx="4558983" cy="25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05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After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 fontScale="92500" lnSpcReduction="10000"/>
          </a:bodyPr>
          <a:lstStyle/>
          <a:p>
            <a:pPr marL="365760" indent="-283464">
              <a:defRPr/>
            </a:pPr>
            <a:r>
              <a:rPr lang="en-US" dirty="0"/>
              <a:t>Train patrols:</a:t>
            </a:r>
          </a:p>
          <a:p>
            <a:pPr marL="731520" lvl="1" indent="-283464">
              <a:defRPr/>
            </a:pPr>
            <a:r>
              <a:rPr lang="en-US" dirty="0"/>
              <a:t>LSNS started to send patrols to trains into regions with higher share of Roma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Intensified cooperation with vast network of alternative media to mobilize people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Proclaimed stress on conservative values and lives of </a:t>
            </a:r>
            <a:r>
              <a:rPr lang="en-US" i="1" dirty="0"/>
              <a:t>decent people</a:t>
            </a:r>
            <a:endParaRPr lang="sk-SK" i="1" dirty="0"/>
          </a:p>
          <a:p>
            <a:pPr marL="365760" indent="-283464">
              <a:defRPr/>
            </a:pPr>
            <a:endParaRPr lang="sk-SK" i="1" dirty="0"/>
          </a:p>
          <a:p>
            <a:pPr marL="365760" indent="-283464">
              <a:defRPr/>
            </a:pPr>
            <a:r>
              <a:rPr lang="en-US" dirty="0"/>
              <a:t>Despite its anti-elitist stance, the government could rely on LSNS MPs when needed</a:t>
            </a:r>
          </a:p>
          <a:p>
            <a:pPr marL="365760" indent="-283464">
              <a:defRPr/>
            </a:pPr>
            <a:endParaRPr lang="sk-SK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  <p:pic>
        <p:nvPicPr>
          <p:cNvPr id="4" name="Picture 2" descr="http://static.cdn.markiza.sk/media/a501/image/file/21/0191/vouQ.kotlebova_hliadka_vo_vlakoch.jpg">
            <a:extLst>
              <a:ext uri="{FF2B5EF4-FFF2-40B4-BE49-F238E27FC236}">
                <a16:creationId xmlns:a16="http://schemas.microsoft.com/office/drawing/2014/main" id="{6EF6D481-925F-4D8A-9D6E-B4D33144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3249"/>
            <a:ext cx="3154052" cy="17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22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Strong role of nationalism in Slovak politics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Increasing extremism in recent decade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Main representatives (after 1993):</a:t>
            </a:r>
          </a:p>
          <a:p>
            <a:pPr marL="731520" lvl="1" indent="-283464">
              <a:defRPr/>
            </a:pPr>
            <a:r>
              <a:rPr lang="en-US" dirty="0"/>
              <a:t>SNS – until 2010</a:t>
            </a:r>
          </a:p>
          <a:p>
            <a:pPr marL="731520" lvl="1" indent="-283464">
              <a:defRPr/>
            </a:pPr>
            <a:r>
              <a:rPr lang="en-US" dirty="0"/>
              <a:t>LSNS – after 2010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Far-right appeals used also by other parties (SMER-SD, We are Family) </a:t>
            </a:r>
            <a:r>
              <a:rPr lang="en-US"/>
              <a:t>when needed</a:t>
            </a:r>
            <a:endParaRPr lang="sk-SK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731520" lvl="1" indent="-28346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8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3838"/>
            <a:ext cx="90678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Hungarian parties in Slovakia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/>
              <a:t>1990 – 1998:</a:t>
            </a:r>
          </a:p>
          <a:p>
            <a:pPr lvl="1"/>
            <a:r>
              <a:rPr lang="en-US" dirty="0"/>
              <a:t>Three independent and relevant parties</a:t>
            </a:r>
          </a:p>
          <a:p>
            <a:pPr lvl="1"/>
            <a:r>
              <a:rPr lang="en-US" dirty="0"/>
              <a:t>Mutual cooperation</a:t>
            </a:r>
          </a:p>
          <a:p>
            <a:endParaRPr lang="en-US" dirty="0"/>
          </a:p>
          <a:p>
            <a:r>
              <a:rPr lang="en-US" dirty="0"/>
              <a:t>1998 – 2009:</a:t>
            </a:r>
          </a:p>
          <a:p>
            <a:pPr lvl="1"/>
            <a:r>
              <a:rPr lang="en-US" dirty="0"/>
              <a:t>Integration in one subject representing the minority</a:t>
            </a:r>
          </a:p>
          <a:p>
            <a:endParaRPr lang="en-US" dirty="0"/>
          </a:p>
          <a:p>
            <a:r>
              <a:rPr lang="en-US" dirty="0"/>
              <a:t>2009 –</a:t>
            </a:r>
          </a:p>
          <a:p>
            <a:pPr lvl="1"/>
            <a:r>
              <a:rPr lang="en-US" dirty="0"/>
              <a:t>Split to 2 parties</a:t>
            </a:r>
          </a:p>
          <a:p>
            <a:pPr lvl="1"/>
            <a:r>
              <a:rPr lang="en-US" dirty="0"/>
              <a:t>Unsuccessful aims for cooperation yet</a:t>
            </a:r>
          </a:p>
        </p:txBody>
      </p:sp>
    </p:spTree>
    <p:extLst>
      <p:ext uri="{BB962C8B-B14F-4D97-AF65-F5344CB8AC3E}">
        <p14:creationId xmlns:p14="http://schemas.microsoft.com/office/powerpoint/2010/main" val="194700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1990 –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Coexistence: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Hawks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Miklós</a:t>
            </a:r>
            <a:r>
              <a:rPr lang="sk-SK" dirty="0"/>
              <a:t> </a:t>
            </a:r>
            <a:r>
              <a:rPr lang="sk-SK" dirty="0" err="1"/>
              <a:t>Duray</a:t>
            </a:r>
            <a:endParaRPr lang="sk-SK" dirty="0"/>
          </a:p>
          <a:p>
            <a:endParaRPr lang="sk-SK" dirty="0"/>
          </a:p>
          <a:p>
            <a:r>
              <a:rPr lang="en-US" b="1" dirty="0"/>
              <a:t>Hungarian Christian Democratic Movement: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Moderates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Béla</a:t>
            </a:r>
            <a:r>
              <a:rPr lang="sk-SK" dirty="0"/>
              <a:t> </a:t>
            </a:r>
            <a:r>
              <a:rPr lang="sk-SK" dirty="0" err="1"/>
              <a:t>Bugár</a:t>
            </a:r>
            <a:endParaRPr lang="sk-SK" dirty="0"/>
          </a:p>
          <a:p>
            <a:endParaRPr lang="sk-SK" dirty="0"/>
          </a:p>
          <a:p>
            <a:r>
              <a:rPr lang="en-US" b="1" dirty="0"/>
              <a:t>Hungarian Civic Party: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Liberals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László</a:t>
            </a:r>
            <a:r>
              <a:rPr lang="sk-SK" dirty="0"/>
              <a:t> Nagy</a:t>
            </a:r>
          </a:p>
          <a:p>
            <a:pPr lvl="1"/>
            <a:endParaRPr lang="sk-SK" dirty="0"/>
          </a:p>
          <a:p>
            <a:r>
              <a:rPr lang="en-US" dirty="0"/>
              <a:t>Elections 1994 – together as the Hungarian Coalition (MK)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709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57927"/>
            <a:ext cx="215403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411" y="4191000"/>
            <a:ext cx="24544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53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1998 - 2009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/>
              <a:t>199</a:t>
            </a:r>
            <a:r>
              <a:rPr lang="en-US" dirty="0"/>
              <a:t>8 – </a:t>
            </a:r>
            <a:r>
              <a:rPr lang="sk-SK" dirty="0"/>
              <a:t>Mečiar</a:t>
            </a:r>
            <a:r>
              <a:rPr lang="en-US" dirty="0"/>
              <a:t>’s electoral reform against coalitions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MK transforms to Party of Hungarian Coalition (SMK)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Participation on executive power in both governments led by</a:t>
            </a:r>
            <a:r>
              <a:rPr lang="sk-SK" dirty="0">
                <a:sym typeface="Wingdings" pitchFamily="2" charset="2"/>
              </a:rPr>
              <a:t> Mikuláš Dzurinda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Internal tension after elections 2006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2009 – group led by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Bugár</a:t>
            </a:r>
            <a:r>
              <a:rPr lang="en-US" dirty="0">
                <a:sym typeface="Wingdings" pitchFamily="2" charset="2"/>
              </a:rPr>
              <a:t> leaves SMK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627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83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Since </a:t>
            </a:r>
            <a:r>
              <a:rPr lang="sk-SK" dirty="0"/>
              <a:t>2009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/>
              <a:t>Existence of two parties:</a:t>
            </a:r>
          </a:p>
          <a:p>
            <a:pPr lvl="1"/>
            <a:r>
              <a:rPr lang="en-US" dirty="0"/>
              <a:t>SMK</a:t>
            </a:r>
          </a:p>
          <a:p>
            <a:pPr lvl="1"/>
            <a:r>
              <a:rPr lang="en-US" dirty="0"/>
              <a:t>The Bridge (Most-H</a:t>
            </a:r>
            <a:r>
              <a:rPr lang="cs-CZ" dirty="0" err="1"/>
              <a:t>íd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Most-H</a:t>
            </a:r>
            <a:r>
              <a:rPr lang="sk-SK" dirty="0"/>
              <a:t>í</a:t>
            </a:r>
            <a:r>
              <a:rPr lang="en-US" dirty="0"/>
              <a:t>d took the earlier position of SMK</a:t>
            </a:r>
          </a:p>
          <a:p>
            <a:r>
              <a:rPr lang="en-US" dirty="0"/>
              <a:t>SMK stays out of parliament</a:t>
            </a:r>
          </a:p>
          <a:p>
            <a:endParaRPr lang="en-US" dirty="0"/>
          </a:p>
          <a:p>
            <a:r>
              <a:rPr lang="en-US" dirty="0"/>
              <a:t>Unsuccessful effort to cooperate</a:t>
            </a:r>
          </a:p>
          <a:p>
            <a:r>
              <a:rPr lang="en-US" dirty="0"/>
              <a:t>After 2020 both out of parliament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2627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79" y="1828800"/>
            <a:ext cx="27068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96" y="260350"/>
            <a:ext cx="3705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0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1341</TotalTime>
  <Words>1839</Words>
  <Application>Microsoft Office PowerPoint</Application>
  <PresentationFormat>Prezentácia na obrazovke (4:3)</PresentationFormat>
  <Paragraphs>541</Paragraphs>
  <Slides>49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22</vt:i4>
      </vt:variant>
      <vt:variant>
        <vt:lpstr>Nadpisy snímok</vt:lpstr>
      </vt:variant>
      <vt:variant>
        <vt:i4>49</vt:i4>
      </vt:variant>
    </vt:vector>
  </HeadingPairs>
  <TitlesOfParts>
    <vt:vector size="75" baseType="lpstr">
      <vt:lpstr>Arial</vt:lpstr>
      <vt:lpstr>Calibri</vt:lpstr>
      <vt:lpstr>Constantia</vt:lpstr>
      <vt:lpstr>Wingdings 2</vt:lpstr>
      <vt:lpstr>Tok</vt:lpstr>
      <vt:lpstr>1_Tok</vt:lpstr>
      <vt:lpstr>2_Tok</vt:lpstr>
      <vt:lpstr>4_Tok</vt:lpstr>
      <vt:lpstr>5_Tok</vt:lpstr>
      <vt:lpstr>6_Tok</vt:lpstr>
      <vt:lpstr>7_Tok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19_Tok</vt:lpstr>
      <vt:lpstr>22_Tok</vt:lpstr>
      <vt:lpstr>23_Tok</vt:lpstr>
      <vt:lpstr>24_Tok</vt:lpstr>
      <vt:lpstr>3_Tok</vt:lpstr>
      <vt:lpstr>8_Tok</vt:lpstr>
      <vt:lpstr>10_Tok</vt:lpstr>
      <vt:lpstr>Nationalism in Slovak Politics</vt:lpstr>
      <vt:lpstr>Preamble of the Constitution</vt:lpstr>
      <vt:lpstr>The Hungarian issue</vt:lpstr>
      <vt:lpstr>The basic facts</vt:lpstr>
      <vt:lpstr>Prezentácia programu PowerPoint</vt:lpstr>
      <vt:lpstr>Hungarian parties in Slovakia</vt:lpstr>
      <vt:lpstr>1990 – 1998</vt:lpstr>
      <vt:lpstr>1998 - 2009</vt:lpstr>
      <vt:lpstr>Since 2009</vt:lpstr>
      <vt:lpstr>Influencing relations</vt:lpstr>
      <vt:lpstr>Trianon</vt:lpstr>
      <vt:lpstr>Autonomy</vt:lpstr>
      <vt:lpstr>Hungarian exterritorial laws</vt:lpstr>
      <vt:lpstr>Hungarian  exterritorial laws</vt:lpstr>
      <vt:lpstr>The Hungarian issue Now from the other side</vt:lpstr>
      <vt:lpstr>Anti-Hungarian nationalism</vt:lpstr>
      <vt:lpstr>Slovak National Party</vt:lpstr>
      <vt:lpstr>Slovak National Party</vt:lpstr>
      <vt:lpstr>The peak of nationalism</vt:lpstr>
      <vt:lpstr>Electoral Campaign in 2006</vt:lpstr>
      <vt:lpstr>Prezentácia programu PowerPoint</vt:lpstr>
      <vt:lpstr>Prezentácia programu PowerPoint</vt:lpstr>
      <vt:lpstr>Ján Slota</vt:lpstr>
      <vt:lpstr>The tank attack on Budapest</vt:lpstr>
      <vt:lpstr>SNS after 2010</vt:lpstr>
      <vt:lpstr>Campaign 2016</vt:lpstr>
      <vt:lpstr>Temporary rebirth</vt:lpstr>
      <vt:lpstr>Prezentácia programu PowerPoint</vt:lpstr>
      <vt:lpstr>Temporary rebirth</vt:lpstr>
      <vt:lpstr>The Roma issue</vt:lpstr>
      <vt:lpstr>Roma in Slovakia</vt:lpstr>
      <vt:lpstr>75 per cent of Roma live in Eastern Slovakia</vt:lpstr>
      <vt:lpstr>Roma in Slovakia</vt:lpstr>
      <vt:lpstr>Public surveys – „Who would you not accept as your neighbor?“</vt:lpstr>
      <vt:lpstr>Prezentácia programu PowerPoint</vt:lpstr>
      <vt:lpstr>Roma and politics</vt:lpstr>
      <vt:lpstr>Roma as a topic for nationalists</vt:lpstr>
      <vt:lpstr>SNS campaign in 2010</vt:lpstr>
      <vt:lpstr>Rise of extremism</vt:lpstr>
      <vt:lpstr>Ideology</vt:lpstr>
      <vt:lpstr>LSNS and Roma minority</vt:lpstr>
      <vt:lpstr>Performance in elections</vt:lpstr>
      <vt:lpstr>Prezentácia programu PowerPoint</vt:lpstr>
      <vt:lpstr>Prezentácia programu PowerPoint</vt:lpstr>
      <vt:lpstr>National elections 2012</vt:lpstr>
      <vt:lpstr>National elections 2016</vt:lpstr>
      <vt:lpstr>From uniforms to suits</vt:lpstr>
      <vt:lpstr>After 2016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</cp:lastModifiedBy>
  <cp:revision>202</cp:revision>
  <dcterms:created xsi:type="dcterms:W3CDTF">2011-04-02T07:56:23Z</dcterms:created>
  <dcterms:modified xsi:type="dcterms:W3CDTF">2020-03-27T12:19:40Z</dcterms:modified>
</cp:coreProperties>
</file>