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12" r:id="rId19"/>
    <p:sldMasterId id="2147483924" r:id="rId20"/>
    <p:sldMasterId id="2147483936" r:id="rId21"/>
  </p:sldMasterIdLst>
  <p:notesMasterIdLst>
    <p:notesMasterId r:id="rId60"/>
  </p:notesMasterIdLst>
  <p:sldIdLst>
    <p:sldId id="256" r:id="rId22"/>
    <p:sldId id="314" r:id="rId23"/>
    <p:sldId id="258" r:id="rId24"/>
    <p:sldId id="265" r:id="rId25"/>
    <p:sldId id="259" r:id="rId26"/>
    <p:sldId id="267" r:id="rId27"/>
    <p:sldId id="272" r:id="rId28"/>
    <p:sldId id="268" r:id="rId29"/>
    <p:sldId id="270" r:id="rId30"/>
    <p:sldId id="271" r:id="rId31"/>
    <p:sldId id="275" r:id="rId32"/>
    <p:sldId id="276" r:id="rId33"/>
    <p:sldId id="280" r:id="rId34"/>
    <p:sldId id="260" r:id="rId35"/>
    <p:sldId id="261" r:id="rId36"/>
    <p:sldId id="263" r:id="rId37"/>
    <p:sldId id="284" r:id="rId38"/>
    <p:sldId id="287" r:id="rId39"/>
    <p:sldId id="292" r:id="rId40"/>
    <p:sldId id="293" r:id="rId41"/>
    <p:sldId id="294" r:id="rId42"/>
    <p:sldId id="304" r:id="rId43"/>
    <p:sldId id="296" r:id="rId44"/>
    <p:sldId id="298" r:id="rId45"/>
    <p:sldId id="299" r:id="rId46"/>
    <p:sldId id="305" r:id="rId47"/>
    <p:sldId id="300" r:id="rId48"/>
    <p:sldId id="301" r:id="rId49"/>
    <p:sldId id="302" r:id="rId50"/>
    <p:sldId id="303" r:id="rId51"/>
    <p:sldId id="289" r:id="rId52"/>
    <p:sldId id="307" r:id="rId53"/>
    <p:sldId id="308" r:id="rId54"/>
    <p:sldId id="309" r:id="rId55"/>
    <p:sldId id="310" r:id="rId56"/>
    <p:sldId id="306" r:id="rId57"/>
    <p:sldId id="312" r:id="rId58"/>
    <p:sldId id="311" r:id="rId59"/>
  </p:sldIdLst>
  <p:sldSz cx="9144000" cy="6858000" type="screen4x3"/>
  <p:notesSz cx="6858000" cy="9144000"/>
  <p:defaultTextStyle>
    <a:defPPr>
      <a:defRPr lang="cs-CZ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68-4C4A-A62E-7060AFAB4460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68-4C4A-A62E-7060AFAB4460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68-4C4A-A62E-7060AFAB4460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8-4C4A-A62E-7060AFAB4460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68-4C4A-A62E-7060AFAB4460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68-4C4A-A62E-7060AFAB4460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68-4C4A-A62E-7060AFAB4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768-4C4A-A62E-7060AFAB4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01760"/>
        <c:axId val="170089856"/>
      </c:scatterChart>
      <c:valAx>
        <c:axId val="138901760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170089856"/>
        <c:crosses val="autoZero"/>
        <c:crossBetween val="midCat"/>
        <c:majorUnit val="4"/>
      </c:valAx>
      <c:valAx>
        <c:axId val="17008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138901760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SMER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13.5</c:v>
                </c:pt>
                <c:pt idx="1">
                  <c:v>29.1</c:v>
                </c:pt>
                <c:pt idx="2">
                  <c:v>34.799999999999997</c:v>
                </c:pt>
                <c:pt idx="3">
                  <c:v>44.4</c:v>
                </c:pt>
                <c:pt idx="4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6-4CEB-8AB4-7C85558915C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Best rival</c:v>
                </c:pt>
              </c:strCache>
            </c:strRef>
          </c:tx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19.5</c:v>
                </c:pt>
                <c:pt idx="1">
                  <c:v>18.399999999999999</c:v>
                </c:pt>
                <c:pt idx="2">
                  <c:v>15.4</c:v>
                </c:pt>
                <c:pt idx="3">
                  <c:v>8.9</c:v>
                </c:pt>
                <c:pt idx="4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6-4CEB-8AB4-7C8555891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725760"/>
        <c:axId val="260764800"/>
      </c:barChart>
      <c:catAx>
        <c:axId val="2607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260764800"/>
        <c:crosses val="autoZero"/>
        <c:auto val="1"/>
        <c:lblAlgn val="ctr"/>
        <c:lblOffset val="100"/>
        <c:noMultiLvlLbl val="0"/>
      </c:catAx>
      <c:valAx>
        <c:axId val="26076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2607257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32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DE403-4C72-41B6-A501-9592C1EB58B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86580-F7CC-452A-8763-279EBD924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A98DAA-50AF-425E-BE99-E6809233FC0B}" type="slidenum">
              <a:rPr lang="sk-SK" altLang="en-US" sz="12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sk-SK" altLang="en-US" sz="120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2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092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96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735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395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451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648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9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92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00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9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513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8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773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715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1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251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005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4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90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513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0"/>
            </a:lvl2pPr>
            <a:lvl3pPr marL="914210" indent="0" algn="ctr">
              <a:buNone/>
              <a:defRPr sz="1800"/>
            </a:lvl3pPr>
            <a:lvl4pPr marL="1371316" indent="0" algn="ctr">
              <a:buNone/>
              <a:defRPr sz="1600"/>
            </a:lvl4pPr>
            <a:lvl5pPr marL="1828421" indent="0" algn="ctr">
              <a:buNone/>
              <a:defRPr sz="1600"/>
            </a:lvl5pPr>
            <a:lvl6pPr marL="2285526" indent="0" algn="ctr">
              <a:buNone/>
              <a:defRPr sz="1600"/>
            </a:lvl6pPr>
            <a:lvl7pPr marL="2742630" indent="0" algn="ctr">
              <a:buNone/>
              <a:defRPr sz="1600"/>
            </a:lvl7pPr>
            <a:lvl8pPr marL="3199736" indent="0" algn="ctr">
              <a:buNone/>
              <a:defRPr sz="1600"/>
            </a:lvl8pPr>
            <a:lvl9pPr marL="3656841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A2B-0179-4691-9F91-3A8737BF20C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555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2850-E64B-4620-AAE4-AE3E99EBF4B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302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45D-06F1-4A35-B82E-40E820A8D64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2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B055-2B9E-4D00-8AF0-975FC511016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8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1A79-426B-4264-A1DF-3427BCF58B5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024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F472-FBEF-446A-ABE3-068F8FB04BC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667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ACC8-BBD7-47FA-B355-2120C044866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458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6" indent="0">
              <a:buNone/>
              <a:defRPr sz="1400"/>
            </a:lvl2pPr>
            <a:lvl3pPr marL="914210" indent="0">
              <a:buNone/>
              <a:defRPr sz="1200"/>
            </a:lvl3pPr>
            <a:lvl4pPr marL="1371316" indent="0">
              <a:buNone/>
              <a:defRPr sz="1000"/>
            </a:lvl4pPr>
            <a:lvl5pPr marL="1828421" indent="0">
              <a:buNone/>
              <a:defRPr sz="1000"/>
            </a:lvl5pPr>
            <a:lvl6pPr marL="2285526" indent="0">
              <a:buNone/>
              <a:defRPr sz="1000"/>
            </a:lvl6pPr>
            <a:lvl7pPr marL="2742630" indent="0">
              <a:buNone/>
              <a:defRPr sz="1000"/>
            </a:lvl7pPr>
            <a:lvl8pPr marL="3199736" indent="0">
              <a:buNone/>
              <a:defRPr sz="1000"/>
            </a:lvl8pPr>
            <a:lvl9pPr marL="3656841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5BB8-28CD-495C-9C20-B6A2723D559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2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6" indent="0">
              <a:buNone/>
              <a:defRPr sz="1400"/>
            </a:lvl2pPr>
            <a:lvl3pPr marL="914210" indent="0">
              <a:buNone/>
              <a:defRPr sz="1200"/>
            </a:lvl3pPr>
            <a:lvl4pPr marL="1371316" indent="0">
              <a:buNone/>
              <a:defRPr sz="1000"/>
            </a:lvl4pPr>
            <a:lvl5pPr marL="1828421" indent="0">
              <a:buNone/>
              <a:defRPr sz="1000"/>
            </a:lvl5pPr>
            <a:lvl6pPr marL="2285526" indent="0">
              <a:buNone/>
              <a:defRPr sz="1000"/>
            </a:lvl6pPr>
            <a:lvl7pPr marL="2742630" indent="0">
              <a:buNone/>
              <a:defRPr sz="1000"/>
            </a:lvl7pPr>
            <a:lvl8pPr marL="3199736" indent="0">
              <a:buNone/>
              <a:defRPr sz="1000"/>
            </a:lvl8pPr>
            <a:lvl9pPr marL="3656841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DF36-069B-4D2D-97DA-2ECE6DC41AC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645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A45-41DB-4BE9-92FD-B2A0967AE84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382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8" y="365127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0EE4-A2D7-4ECF-AA40-1D84F4BDB94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452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149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87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27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2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83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301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634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018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645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094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5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967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786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5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274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629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423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951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8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39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66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672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248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060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414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897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313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789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4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880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9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9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820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787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47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90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447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71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226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39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494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8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25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80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336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239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435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208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670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80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9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24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60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712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86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132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39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171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062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69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5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1972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3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8105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994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521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7018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327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0279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84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7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7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554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2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034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599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885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250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355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219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45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165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8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2235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10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069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363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408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505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1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1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2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6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7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91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17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8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67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34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7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418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619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87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71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996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8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31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0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8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04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20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71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9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68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453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129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31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4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0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3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6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9"/>
            <a:ext cx="4041775" cy="654843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219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07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4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52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8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53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3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6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79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20574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A257-4455-46CB-B640-069083E54EF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ECPR </a:t>
            </a:r>
            <a:r>
              <a:rPr lang="fr-FR">
                <a:solidFill>
                  <a:prstClr val="black">
                    <a:tint val="75000"/>
                  </a:prstClr>
                </a:solidFill>
              </a:rPr>
              <a:t>General Conference, </a:t>
            </a: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Université de Montréal 26 - 29 August 2015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2926-856C-4D47-9FAB-0840D7ABEB2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3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defTabSz="9142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3" indent="-228553" algn="l" defTabSz="9142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8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5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2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6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7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28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33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4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2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93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4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0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8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gif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2320280"/>
            <a:ext cx="7851648" cy="1828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Party System of the New </a:t>
            </a:r>
            <a:r>
              <a:rPr lang="en-US" dirty="0" err="1">
                <a:solidFill>
                  <a:schemeClr val="bg1"/>
                </a:solidFill>
              </a:rPr>
              <a:t>Millenium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Peter Spáč</a:t>
            </a:r>
          </a:p>
          <a:p>
            <a:r>
              <a:rPr lang="sk-SK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7</a:t>
            </a:r>
            <a:r>
              <a:rPr lang="sk-SK" dirty="0">
                <a:solidFill>
                  <a:schemeClr val="bg1"/>
                </a:solidFill>
              </a:rPr>
              <a:t>.3.20</a:t>
            </a:r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8587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Perception of Prime Ministers (2001)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graphicFrame>
        <p:nvGraphicFramePr>
          <p:cNvPr id="6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96025"/>
              </p:ext>
            </p:extLst>
          </p:nvPr>
        </p:nvGraphicFramePr>
        <p:xfrm>
          <a:off x="338590" y="1458000"/>
          <a:ext cx="8465976" cy="5211361"/>
        </p:xfrm>
        <a:graphic>
          <a:graphicData uri="http://schemas.openxmlformats.org/drawingml/2006/table">
            <a:tbl>
              <a:tblPr/>
              <a:tblGrid>
                <a:gridCol w="141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74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Both positive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Mečiar</a:t>
                      </a:r>
                      <a:r>
                        <a:rPr lang="sk-SK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Dzurinda</a:t>
                      </a:r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Mečiar</a:t>
                      </a:r>
                      <a:r>
                        <a:rPr lang="sk-SK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Dzurinda</a:t>
                      </a:r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Both negative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not know (at least one)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HZDS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SNS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KSS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SDK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SMK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KDH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SMER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1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non-voters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1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undecided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74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sk-SK" sz="4000" dirty="0"/>
              <a:t>„</a:t>
            </a:r>
            <a:r>
              <a:rPr lang="en-US" sz="4000" dirty="0"/>
              <a:t>map</a:t>
            </a:r>
            <a:r>
              <a:rPr lang="sk-SK" sz="4000" dirty="0"/>
              <a:t>“</a:t>
            </a:r>
            <a:r>
              <a:rPr lang="en-US" sz="4000" dirty="0"/>
              <a:t> of the party system in </a:t>
            </a:r>
            <a:r>
              <a:rPr lang="sk-SK" sz="4000" dirty="0"/>
              <a:t>2002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8800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00" y="4477074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dari.sk/wp-content/themes/madari/functions/timthumb.php?src=http://madari.sk/files/2012/05/mkp-logo-1024x478.jpg&amp;w=400&amp;h=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3396952"/>
            <a:ext cx="18434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419990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demagog.sk/data/diskusia/s/1361365882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229202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de/thumb/5/50/SMER_%E2%80%93_socialna_demokracia_Logo.svg/539px-SMER_%E2%80%93_socialna_demokracia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2" y="1941828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upernavigator.sk/logos/12017/120172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4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2002 – the crisis of the left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34037"/>
              </p:ext>
            </p:extLst>
          </p:nvPr>
        </p:nvGraphicFramePr>
        <p:xfrm>
          <a:off x="539554" y="980730"/>
          <a:ext cx="8208912" cy="5841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13,46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11,16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6,32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+ 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11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2002 - 2006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Dzurinda remained Prime Minister</a:t>
            </a:r>
          </a:p>
          <a:p>
            <a:endParaRPr lang="en-US" dirty="0"/>
          </a:p>
          <a:p>
            <a:r>
              <a:rPr lang="en-US" b="1" dirty="0"/>
              <a:t>No left</a:t>
            </a:r>
            <a:r>
              <a:rPr lang="sk-SK" b="1" dirty="0" err="1"/>
              <a:t>ist</a:t>
            </a:r>
            <a:r>
              <a:rPr lang="en-US" b="1" dirty="0"/>
              <a:t> parties</a:t>
            </a:r>
          </a:p>
          <a:p>
            <a:endParaRPr lang="en-US" dirty="0"/>
          </a:p>
          <a:p>
            <a:r>
              <a:rPr lang="sk-SK" dirty="0"/>
              <a:t>End</a:t>
            </a:r>
            <a:r>
              <a:rPr lang="en-US" dirty="0"/>
              <a:t> of the integration process – EU, NATO (2004)</a:t>
            </a:r>
          </a:p>
          <a:p>
            <a:endParaRPr lang="en-US" dirty="0"/>
          </a:p>
          <a:p>
            <a:r>
              <a:rPr lang="en-US" u="sng" dirty="0"/>
              <a:t>Unpopular</a:t>
            </a:r>
            <a:r>
              <a:rPr lang="en-US" dirty="0"/>
              <a:t> economic reforms – taxes, healthcare, social system</a:t>
            </a:r>
          </a:p>
          <a:p>
            <a:endParaRPr lang="en-US" dirty="0"/>
          </a:p>
          <a:p>
            <a:r>
              <a:rPr lang="cs-CZ" dirty="0">
                <a:sym typeface="Wingdings" pitchFamily="2" charset="2"/>
              </a:rPr>
              <a:t>S</a:t>
            </a:r>
            <a:r>
              <a:rPr lang="en-US" dirty="0" err="1">
                <a:sym typeface="Wingdings" pitchFamily="2" charset="2"/>
              </a:rPr>
              <a:t>ince</a:t>
            </a:r>
            <a:r>
              <a:rPr lang="en-US" dirty="0">
                <a:sym typeface="Wingdings" pitchFamily="2" charset="2"/>
              </a:rPr>
              <a:t> 2003 a minority government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3074" name="Picture 2" descr="http://eaq.sk/files/imagecache/story_display/files/dz%20t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6" y="-22269"/>
            <a:ext cx="2531165" cy="22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9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Restoration of the left (SMER)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populism to social democracy (</a:t>
            </a:r>
            <a:r>
              <a:rPr lang="sk-SK" dirty="0">
                <a:sym typeface="Wingdings" panose="05000000000000000000" pitchFamily="2" charset="2"/>
              </a:rPr>
              <a:t>SMER-SD)</a:t>
            </a:r>
            <a:endParaRPr lang="en-US" dirty="0"/>
          </a:p>
          <a:p>
            <a:endParaRPr lang="en-US" dirty="0"/>
          </a:p>
          <a:p>
            <a:r>
              <a:rPr lang="en-US" dirty="0"/>
              <a:t>2003-2004 – SMER absorbed smaller leftist parties</a:t>
            </a:r>
          </a:p>
          <a:p>
            <a:endParaRPr lang="en-US" dirty="0"/>
          </a:p>
          <a:p>
            <a:r>
              <a:rPr lang="en-US" dirty="0"/>
              <a:t>Strong criticism of governmental reforms</a:t>
            </a:r>
          </a:p>
          <a:p>
            <a:endParaRPr lang="en-US" dirty="0"/>
          </a:p>
          <a:p>
            <a:r>
              <a:rPr lang="en-US" dirty="0"/>
              <a:t>Huge rise of popularity</a:t>
            </a:r>
          </a:p>
        </p:txBody>
      </p:sp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Into EU! But not with bare asses…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9" y="1916832"/>
            <a:ext cx="74765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i="1" dirty="0"/>
              <a:t>People deserve securities</a:t>
            </a:r>
          </a:p>
        </p:txBody>
      </p:sp>
      <p:pic>
        <p:nvPicPr>
          <p:cNvPr id="1026" name="Picture 2" descr="Výsledek obrázku pro ludia si zasluzia isto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1" y="1988842"/>
            <a:ext cx="8795641" cy="43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498977"/>
              </p:ext>
            </p:extLst>
          </p:nvPr>
        </p:nvGraphicFramePr>
        <p:xfrm>
          <a:off x="899594" y="476672"/>
          <a:ext cx="7632848" cy="617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659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27684"/>
              </p:ext>
            </p:extLst>
          </p:nvPr>
        </p:nvGraphicFramePr>
        <p:xfrm>
          <a:off x="433140" y="260648"/>
          <a:ext cx="8315326" cy="61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9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0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Age 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18 - 24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25 - 34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35 - 44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45 - 59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60 and more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Education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Primary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Lower secondary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4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Higher secondary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Left-Right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Left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Centre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47.9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Right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Income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Middle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8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2006</a:t>
            </a:r>
            <a:r>
              <a:rPr lang="sk-SK" sz="4400" dirty="0"/>
              <a:t> – the new leader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29652"/>
              </p:ext>
            </p:extLst>
          </p:nvPr>
        </p:nvGraphicFramePr>
        <p:xfrm>
          <a:off x="539554" y="1313765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29,14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18,35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11,73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11,68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9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The fate of </a:t>
            </a:r>
            <a:r>
              <a:rPr lang="sk-SK" sz="4000" dirty="0"/>
              <a:t>Mečiar</a:t>
            </a:r>
            <a:endParaRPr lang="en-US" sz="4000" dirty="0"/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323528" y="1412776"/>
          <a:ext cx="8424936" cy="488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http://hnonline.sk/sites/default/files/attachments/images/490/31763490-meciar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32658"/>
            <a:ext cx="2101416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sme.sk/cdata/5/63/6354885/luxc-r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63" y="3717032"/>
            <a:ext cx="2014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ct24.cz/cache/616x411/article/38/3791/379082.jpg?134314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2956"/>
            <a:ext cx="23009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Prime Minister – Robert Fico</a:t>
            </a:r>
          </a:p>
          <a:p>
            <a:endParaRPr lang="en-US" dirty="0"/>
          </a:p>
          <a:p>
            <a:r>
              <a:rPr lang="en-US" dirty="0"/>
              <a:t>Return to ideological heterogeneity:</a:t>
            </a:r>
          </a:p>
          <a:p>
            <a:pPr lvl="1"/>
            <a:r>
              <a:rPr lang="en-US" dirty="0"/>
              <a:t>Smer - social democrats</a:t>
            </a:r>
          </a:p>
          <a:p>
            <a:pPr lvl="1"/>
            <a:r>
              <a:rPr lang="en-US" dirty="0"/>
              <a:t>SNS - radical right</a:t>
            </a:r>
          </a:p>
          <a:p>
            <a:pPr lvl="1"/>
            <a:r>
              <a:rPr lang="en-US" dirty="0"/>
              <a:t>HZDS – vague</a:t>
            </a:r>
          </a:p>
          <a:p>
            <a:pPr lvl="1"/>
            <a:endParaRPr lang="en-US" dirty="0"/>
          </a:p>
          <a:p>
            <a:r>
              <a:rPr lang="en-US" dirty="0"/>
              <a:t>Analogies with Mečiar’s government 1994-98:</a:t>
            </a:r>
          </a:p>
          <a:p>
            <a:pPr lvl="1"/>
            <a:r>
              <a:rPr lang="en-US" dirty="0"/>
              <a:t>Total dominance of the strongest party</a:t>
            </a:r>
          </a:p>
          <a:p>
            <a:pPr lvl="1"/>
            <a:r>
              <a:rPr lang="en-US" dirty="0"/>
              <a:t>Numerous scandals, problematic style of politics</a:t>
            </a:r>
          </a:p>
          <a:p>
            <a:pPr lvl="1"/>
            <a:r>
              <a:rPr lang="en-US" dirty="0"/>
              <a:t>Prime Minister as a dividing line in the party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6146" name="Picture 2" descr="http://img.cas.sk/img/16/article/629695/fico/rob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48" y="55564"/>
            <a:ext cx="3780952" cy="2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Changes in the centre-right after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Most-Híd </a:t>
            </a:r>
            <a:r>
              <a:rPr lang="en-US" b="1" dirty="0"/>
              <a:t>(The Bridge):</a:t>
            </a:r>
          </a:p>
          <a:p>
            <a:pPr lvl="1"/>
            <a:r>
              <a:rPr lang="en-US" dirty="0"/>
              <a:t>Created by former leader of SMK Béla Bugár</a:t>
            </a:r>
          </a:p>
          <a:p>
            <a:pPr lvl="1"/>
            <a:r>
              <a:rPr lang="en-US" dirty="0"/>
              <a:t>Project of Hungarian and Slovak cooperation</a:t>
            </a:r>
          </a:p>
          <a:p>
            <a:pPr lvl="1"/>
            <a:r>
              <a:rPr lang="en-US" dirty="0"/>
              <a:t>Replaced the position of SMK</a:t>
            </a:r>
          </a:p>
          <a:p>
            <a:endParaRPr lang="en-US" dirty="0"/>
          </a:p>
          <a:p>
            <a:r>
              <a:rPr lang="en-US" b="1" dirty="0"/>
              <a:t>Freedom and Solidarity (SaS):</a:t>
            </a:r>
          </a:p>
          <a:p>
            <a:pPr lvl="1"/>
            <a:r>
              <a:rPr lang="en-US" dirty="0"/>
              <a:t>Created by enterpreneur Richard Sulík</a:t>
            </a:r>
          </a:p>
          <a:p>
            <a:pPr lvl="1"/>
            <a:r>
              <a:rPr lang="en-US" dirty="0"/>
              <a:t>Liberal, libertarian and postmaterialistic</a:t>
            </a:r>
          </a:p>
          <a:p>
            <a:endParaRPr lang="en-US" dirty="0"/>
          </a:p>
          <a:p>
            <a:r>
              <a:rPr lang="en-US" dirty="0"/>
              <a:t>Together with SDKU and KDH these parties declared </a:t>
            </a:r>
            <a:r>
              <a:rPr lang="en-US" b="1" dirty="0"/>
              <a:t>not to cooperate</a:t>
            </a:r>
            <a:r>
              <a:rPr lang="en-US" dirty="0"/>
              <a:t> with SMER after elections 2010 </a:t>
            </a:r>
            <a:r>
              <a:rPr lang="en-US" dirty="0">
                <a:sym typeface="Wingdings" pitchFamily="2" charset="2"/>
              </a:rPr>
              <a:t> sign of polarization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9218" name="Picture 2" descr="http://www.pozorblog.com/wp-content/uploads/2009/06/hid-mo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1052736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pravda.sk/res/2010/04/12/thumbs/122312-sloboda-a-solidarita-logo-superH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6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2" y="1890919"/>
            <a:ext cx="8222400" cy="394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482" y="273629"/>
            <a:ext cx="8222400" cy="1139160"/>
          </a:xfrm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sk-SK" altLang="en-US" i="1" dirty="0" err="1"/>
              <a:t>For</a:t>
            </a:r>
            <a:r>
              <a:rPr lang="sk-SK" altLang="en-US" i="1" dirty="0"/>
              <a:t> </a:t>
            </a:r>
            <a:r>
              <a:rPr lang="sk-SK" altLang="en-US" i="1" dirty="0" err="1"/>
              <a:t>future</a:t>
            </a:r>
            <a:r>
              <a:rPr lang="sk-SK" altLang="en-US" i="1" dirty="0"/>
              <a:t> </a:t>
            </a:r>
            <a:r>
              <a:rPr lang="sk-SK" altLang="en-US" i="1" dirty="0" err="1"/>
              <a:t>generations</a:t>
            </a:r>
            <a:r>
              <a:rPr lang="sk-SK" altLang="en-US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245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sk-SK" sz="4000" dirty="0"/>
              <a:t>„</a:t>
            </a:r>
            <a:r>
              <a:rPr lang="en-US" sz="4000" dirty="0"/>
              <a:t>map</a:t>
            </a:r>
            <a:r>
              <a:rPr lang="sk-SK" sz="4000" dirty="0"/>
              <a:t>“</a:t>
            </a:r>
            <a:r>
              <a:rPr lang="en-US" sz="4000" dirty="0"/>
              <a:t> of the party system in </a:t>
            </a:r>
            <a:r>
              <a:rPr lang="sk-SK" sz="4000" dirty="0"/>
              <a:t>2010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0" y="3250362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4" y="5098031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71" y="1221746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demagog.sk/data/diskusia/s/136136588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14" y="4941170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de/thumb/5/50/SMER_%E2%80%93_socialna_demokracia_Logo.svg/539px-SMER_%E2%80%93_socialna_demokracia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221748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madari.sk/wp-content/themes/madari/functions/timthumb.php?src=http://madari.sk/files/2012/05/mkp-logo-1024x478.jpg&amp;w=400&amp;h=2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7" y="3212976"/>
            <a:ext cx="18434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pravda.sk/res/2010/04/12/thumbs/122312-sloboda-a-solidarita-logo-superHP.jpg">
            <a:extLst>
              <a:ext uri="{FF2B5EF4-FFF2-40B4-BE49-F238E27FC236}">
                <a16:creationId xmlns:a16="http://schemas.microsoft.com/office/drawing/2014/main" id="{B8205020-D850-4CAA-9728-4EB1D25A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sk-SK" sz="4000" dirty="0"/>
              <a:t>„</a:t>
            </a:r>
            <a:r>
              <a:rPr lang="en-US" sz="4000" dirty="0"/>
              <a:t>map</a:t>
            </a:r>
            <a:r>
              <a:rPr lang="sk-SK" sz="4000" dirty="0"/>
              <a:t>“</a:t>
            </a:r>
            <a:r>
              <a:rPr lang="en-US" sz="4000" dirty="0"/>
              <a:t> of the party system in </a:t>
            </a:r>
            <a:r>
              <a:rPr lang="sk-SK" sz="4000" dirty="0"/>
              <a:t>2010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0" y="3250362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4" y="5098031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71" y="1221746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demagog.sk/data/diskusia/s/136136588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14" y="4941170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de/thumb/5/50/SMER_%E2%80%93_socialna_demokracia_Logo.svg/539px-SMER_%E2%80%93_socialna_demokracia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221748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pravda.sk/res/2010/04/12/thumbs/122312-sloboda-a-solidarita-logo-superH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ozorblog.com/wp-content/uploads/2009/06/hid-mo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3268589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2010</a:t>
            </a:r>
            <a:r>
              <a:rPr lang="sk-SK" sz="4400" dirty="0"/>
              <a:t> – </a:t>
            </a:r>
            <a:r>
              <a:rPr lang="en-US" sz="4400" dirty="0"/>
              <a:t>HZDS is out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90016"/>
              </p:ext>
            </p:extLst>
          </p:nvPr>
        </p:nvGraphicFramePr>
        <p:xfrm>
          <a:off x="539554" y="1313765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34,79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15,42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5,07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4,32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11,62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975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mečiar bara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0385"/>
            <a:ext cx="8192907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62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2010-2012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Iveta </a:t>
            </a:r>
            <a:r>
              <a:rPr lang="en-US" dirty="0" err="1"/>
              <a:t>Radi</a:t>
            </a:r>
            <a:r>
              <a:rPr lang="sk-SK" dirty="0" err="1"/>
              <a:t>čová</a:t>
            </a:r>
            <a:endParaRPr lang="en-US" dirty="0"/>
          </a:p>
          <a:p>
            <a:r>
              <a:rPr lang="en-US" dirty="0"/>
              <a:t>Members – </a:t>
            </a:r>
            <a:r>
              <a:rPr lang="sk-SK" dirty="0"/>
              <a:t>SDK</a:t>
            </a:r>
            <a:r>
              <a:rPr lang="en-US" dirty="0"/>
              <a:t>U</a:t>
            </a:r>
            <a:r>
              <a:rPr lang="sk-SK" dirty="0"/>
              <a:t>, SaS, </a:t>
            </a:r>
            <a:r>
              <a:rPr lang="sk-SK" dirty="0" err="1"/>
              <a:t>Most-H</a:t>
            </a:r>
            <a:r>
              <a:rPr lang="en-US" dirty="0" err="1"/>
              <a:t>i</a:t>
            </a:r>
            <a:r>
              <a:rPr lang="sk-SK" dirty="0"/>
              <a:t>d, KDH</a:t>
            </a:r>
            <a:endParaRPr lang="en-US" dirty="0"/>
          </a:p>
          <a:p>
            <a:endParaRPr lang="en-US" dirty="0"/>
          </a:p>
          <a:p>
            <a:r>
              <a:rPr lang="en-US" dirty="0"/>
              <a:t>2011 – the EFSF vote:</a:t>
            </a:r>
            <a:endParaRPr lang="sk-SK" dirty="0"/>
          </a:p>
          <a:p>
            <a:pPr lvl="1"/>
            <a:r>
              <a:rPr lang="sk-SK" dirty="0"/>
              <a:t>SaS refusal to vote for the rescue mechanism</a:t>
            </a:r>
          </a:p>
          <a:p>
            <a:pPr lvl="1"/>
            <a:r>
              <a:rPr lang="sk-SK" dirty="0"/>
              <a:t>EFSF vote joined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en-US" dirty="0"/>
              <a:t>the</a:t>
            </a:r>
            <a:r>
              <a:rPr lang="sk-SK" dirty="0"/>
              <a:t> v</a:t>
            </a:r>
            <a:r>
              <a:rPr lang="en-US" dirty="0"/>
              <a:t>o</a:t>
            </a:r>
            <a:r>
              <a:rPr lang="sk-SK" dirty="0"/>
              <a:t>t</a:t>
            </a:r>
            <a:r>
              <a:rPr lang="en-US" dirty="0"/>
              <a:t>e</a:t>
            </a:r>
            <a:r>
              <a:rPr lang="sk-SK" dirty="0"/>
              <a:t> of confidence </a:t>
            </a:r>
            <a:r>
              <a:rPr lang="sk-SK" dirty="0">
                <a:sym typeface="Wingdings" pitchFamily="2" charset="2"/>
              </a:rPr>
              <a:t> end of </a:t>
            </a:r>
            <a:r>
              <a:rPr lang="sk-SK" dirty="0" err="1">
                <a:sym typeface="Wingdings" pitchFamily="2" charset="2"/>
              </a:rPr>
              <a:t>the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government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Collapse of the right 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42" name="Picture 2" descr="http://www2.pictures.zimbio.com/gi/Iveta+Radicova+New+Slovak+Prime+Minister+Visits+s4Sob6mp22F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14" y="2"/>
            <a:ext cx="2926986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7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sk-SK" sz="4000" dirty="0"/>
              <a:t>Before elections 2012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Frustration of centre-right voters</a:t>
            </a:r>
          </a:p>
          <a:p>
            <a:endParaRPr lang="en-US" dirty="0"/>
          </a:p>
          <a:p>
            <a:r>
              <a:rPr lang="en-US" dirty="0"/>
              <a:t>The Gorilla case:</a:t>
            </a:r>
          </a:p>
          <a:p>
            <a:pPr lvl="1"/>
            <a:r>
              <a:rPr lang="en-US" dirty="0"/>
              <a:t>Revealed strong corrupt ties between politics and financial groups</a:t>
            </a:r>
          </a:p>
          <a:p>
            <a:pPr lvl="1"/>
            <a:r>
              <a:rPr lang="en-US" dirty="0"/>
              <a:t>Biggest negative impact on SDK</a:t>
            </a:r>
            <a:r>
              <a:rPr lang="sk-SK" dirty="0"/>
              <a:t>U</a:t>
            </a:r>
            <a:endParaRPr lang="en-US" dirty="0"/>
          </a:p>
          <a:p>
            <a:endParaRPr lang="en-US" dirty="0"/>
          </a:p>
          <a:p>
            <a:r>
              <a:rPr lang="en-US" dirty="0"/>
              <a:t>Ordinary People and Independent Personalities (O</a:t>
            </a:r>
            <a:r>
              <a:rPr lang="sk-SK" dirty="0"/>
              <a:t>L</a:t>
            </a:r>
            <a:r>
              <a:rPr lang="en-US" dirty="0" err="1"/>
              <a:t>aNO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Populist „party“</a:t>
            </a:r>
            <a:r>
              <a:rPr lang="sk-SK" dirty="0"/>
              <a:t>, </a:t>
            </a:r>
            <a:r>
              <a:rPr lang="sk-SK" dirty="0" err="1"/>
              <a:t>four</a:t>
            </a:r>
            <a:r>
              <a:rPr lang="sk-SK" dirty="0"/>
              <a:t> </a:t>
            </a:r>
            <a:r>
              <a:rPr lang="sk-SK" dirty="0" err="1"/>
              <a:t>members</a:t>
            </a:r>
            <a:endParaRPr lang="en-US" dirty="0"/>
          </a:p>
          <a:p>
            <a:pPr lvl="1"/>
            <a:r>
              <a:rPr lang="en-US" dirty="0"/>
              <a:t>Forum for independent candidates</a:t>
            </a:r>
          </a:p>
          <a:p>
            <a:pPr lvl="1"/>
            <a:r>
              <a:rPr lang="en-US" dirty="0"/>
              <a:t>Vast criticism of existing parties and corruption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1266" name="Picture 2" descr="http://obycajniludia.sk/data/files/34_olano_logo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98" y="4869162"/>
            <a:ext cx="1321371" cy="13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log.foreignpolicy.com/files/images/baby-gori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816140"/>
            <a:ext cx="2860353" cy="18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29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2012</a:t>
            </a:r>
            <a:r>
              <a:rPr lang="sk-SK" sz="4400" dirty="0"/>
              <a:t> – </a:t>
            </a:r>
            <a:r>
              <a:rPr lang="en-US" sz="4400" dirty="0"/>
              <a:t>A one man show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44096"/>
              </p:ext>
            </p:extLst>
          </p:nvPr>
        </p:nvGraphicFramePr>
        <p:xfrm>
          <a:off x="539554" y="1313765"/>
          <a:ext cx="8208912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44,41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OLaNO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Most-Híd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6,89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19,36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24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Party system in 1998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polarization of the party system</a:t>
            </a:r>
          </a:p>
          <a:p>
            <a:endParaRPr lang="en-US" dirty="0"/>
          </a:p>
          <a:p>
            <a:r>
              <a:rPr lang="en-US" dirty="0"/>
              <a:t>Parties divided into two blocs:</a:t>
            </a:r>
          </a:p>
          <a:p>
            <a:pPr lvl="1"/>
            <a:endParaRPr lang="en-US" dirty="0"/>
          </a:p>
          <a:p>
            <a:pPr lvl="1"/>
            <a:r>
              <a:rPr lang="sk-SK" dirty="0" err="1"/>
              <a:t>Governmental</a:t>
            </a:r>
            <a:r>
              <a:rPr lang="sk-SK" dirty="0"/>
              <a:t> </a:t>
            </a:r>
            <a:r>
              <a:rPr lang="sk-SK" dirty="0" err="1"/>
              <a:t>parties</a:t>
            </a:r>
            <a:r>
              <a:rPr lang="sk-SK" dirty="0"/>
              <a:t> (HZDS, SNS, ZRS)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Opposition</a:t>
            </a:r>
            <a:r>
              <a:rPr lang="sk-SK" dirty="0"/>
              <a:t> (centre </a:t>
            </a:r>
            <a:r>
              <a:rPr lang="sk-SK" dirty="0" err="1"/>
              <a:t>right</a:t>
            </a:r>
            <a:r>
              <a:rPr lang="sk-SK" dirty="0"/>
              <a:t> SDK, </a:t>
            </a:r>
            <a:r>
              <a:rPr lang="sk-SK" dirty="0" err="1"/>
              <a:t>leftist</a:t>
            </a:r>
            <a:r>
              <a:rPr lang="sk-SK" dirty="0"/>
              <a:t> SDL, </a:t>
            </a:r>
            <a:r>
              <a:rPr lang="sk-SK" dirty="0" err="1"/>
              <a:t>Hungarian</a:t>
            </a:r>
            <a:r>
              <a:rPr lang="sk-SK" dirty="0"/>
              <a:t> SMK, new</a:t>
            </a:r>
            <a:r>
              <a:rPr lang="en-US" dirty="0"/>
              <a:t>, leftist</a:t>
            </a:r>
            <a:r>
              <a:rPr lang="sk-SK" dirty="0"/>
              <a:t> and </a:t>
            </a:r>
            <a:r>
              <a:rPr lang="sk-SK" dirty="0" err="1"/>
              <a:t>populist</a:t>
            </a:r>
            <a:r>
              <a:rPr lang="sk-SK" dirty="0"/>
              <a:t> SOP)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sk-SK" sz="4000" dirty="0" err="1"/>
              <a:t>Government</a:t>
            </a:r>
            <a:r>
              <a:rPr lang="sk-SK" sz="4000" dirty="0"/>
              <a:t> 2012-16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A one party government</a:t>
            </a:r>
          </a:p>
          <a:p>
            <a:endParaRPr lang="en-US" dirty="0"/>
          </a:p>
          <a:p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Robert Fico</a:t>
            </a:r>
            <a:endParaRPr lang="sk-SK" dirty="0"/>
          </a:p>
          <a:p>
            <a:endParaRPr lang="sk-SK" dirty="0"/>
          </a:p>
          <a:p>
            <a:r>
              <a:rPr lang="en-US" dirty="0"/>
              <a:t>No coalition partners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full responsibility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Social democracy with far right appeals</a:t>
            </a:r>
            <a:endParaRPr lang="sk-SK" dirty="0"/>
          </a:p>
          <a:p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4" name="Picture 2" descr="http://img.cas.sk/img/16/article/629695/fico/rob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48" y="55564"/>
            <a:ext cx="3780952" cy="2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55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chranime slove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224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55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Not enough chaos? (2015)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populism to social democracy (</a:t>
            </a:r>
            <a:r>
              <a:rPr lang="sk-SK" dirty="0">
                <a:sym typeface="Wingdings" panose="05000000000000000000" pitchFamily="2" charset="2"/>
              </a:rPr>
              <a:t>SMER-SD)</a:t>
            </a:r>
            <a:endParaRPr lang="en-US" dirty="0"/>
          </a:p>
          <a:p>
            <a:endParaRPr lang="en-US" dirty="0"/>
          </a:p>
          <a:p>
            <a:r>
              <a:rPr lang="en-US" dirty="0"/>
              <a:t>2003-2004 – SMER absorbed smaller leftist parties</a:t>
            </a:r>
          </a:p>
          <a:p>
            <a:endParaRPr lang="en-US" dirty="0"/>
          </a:p>
          <a:p>
            <a:r>
              <a:rPr lang="en-US" dirty="0"/>
              <a:t>Strong criticism of governmental reforms</a:t>
            </a:r>
          </a:p>
          <a:p>
            <a:endParaRPr lang="en-US" dirty="0"/>
          </a:p>
          <a:p>
            <a:r>
              <a:rPr lang="en-US" dirty="0"/>
              <a:t>Huge rise of popularity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8074"/>
            <a:ext cx="8928992" cy="51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1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</a:t>
            </a:r>
            <a:r>
              <a:rPr lang="cs-CZ" sz="4400" dirty="0"/>
              <a:t> </a:t>
            </a:r>
            <a:r>
              <a:rPr lang="en-US" sz="4400" dirty="0"/>
              <a:t>2016 – Earthquake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44659"/>
              </p:ext>
            </p:extLst>
          </p:nvPr>
        </p:nvGraphicFramePr>
        <p:xfrm>
          <a:off x="539554" y="1313765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602749427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err="1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 vs.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28,3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- 16,1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OLaNO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+ 4,1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We are 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- 0,4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SIET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31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936102"/>
          </a:xfrm>
        </p:spPr>
        <p:txBody>
          <a:bodyPr>
            <a:normAutofit/>
          </a:bodyPr>
          <a:lstStyle/>
          <a:p>
            <a:r>
              <a:rPr lang="en-US" dirty="0"/>
              <a:t>Election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Huge decline of SMER</a:t>
            </a:r>
          </a:p>
          <a:p>
            <a:endParaRPr lang="en-US" dirty="0"/>
          </a:p>
          <a:p>
            <a:r>
              <a:rPr lang="en-US" dirty="0"/>
              <a:t>Disappointment for #SIET</a:t>
            </a:r>
          </a:p>
          <a:p>
            <a:endParaRPr lang="en-US" dirty="0"/>
          </a:p>
          <a:p>
            <a:r>
              <a:rPr lang="en-US" dirty="0"/>
              <a:t>New protest parties in parliament:</a:t>
            </a:r>
          </a:p>
          <a:p>
            <a:pPr lvl="1"/>
            <a:r>
              <a:rPr lang="en-US" dirty="0"/>
              <a:t>We are </a:t>
            </a:r>
            <a:r>
              <a:rPr lang="sk-SK" dirty="0"/>
              <a:t>F</a:t>
            </a:r>
            <a:r>
              <a:rPr lang="en-US" dirty="0" err="1"/>
              <a:t>amily</a:t>
            </a:r>
            <a:r>
              <a:rPr lang="en-US" dirty="0"/>
              <a:t> – populist</a:t>
            </a:r>
          </a:p>
          <a:p>
            <a:pPr lvl="1"/>
            <a:r>
              <a:rPr lang="en-US" dirty="0"/>
              <a:t>LSNS – extreme right</a:t>
            </a:r>
          </a:p>
          <a:p>
            <a:endParaRPr lang="en-US" dirty="0"/>
          </a:p>
          <a:p>
            <a:r>
              <a:rPr lang="en-US" dirty="0"/>
              <a:t>New government – SMER, nationalist SNS and Hungarian Most</a:t>
            </a:r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948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boris kol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5387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83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88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7918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35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Governments after 1998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69959"/>
              </p:ext>
            </p:extLst>
          </p:nvPr>
        </p:nvGraphicFramePr>
        <p:xfrm>
          <a:off x="457200" y="1935161"/>
          <a:ext cx="8435280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Members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Ideology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SDK, SDL, SMK, SOP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SMK,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KDH, ANO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HZDS (3)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SaS, Most,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 (1)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 Most (3)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468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Governments after 1998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53911"/>
              </p:ext>
            </p:extLst>
          </p:nvPr>
        </p:nvGraphicFramePr>
        <p:xfrm>
          <a:off x="457200" y="1935161"/>
          <a:ext cx="8435279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Consequences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Collapse of the 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Restoration of the 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dividing line in party system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Crisis of the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Political earthquake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See lecture on 2020 election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7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Elections</a:t>
            </a:r>
            <a:r>
              <a:rPr lang="cs-CZ" sz="4400" dirty="0"/>
              <a:t> 1998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385079"/>
              </p:ext>
            </p:extLst>
          </p:nvPr>
        </p:nvGraphicFramePr>
        <p:xfrm>
          <a:off x="539554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3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Governments after 1998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108005"/>
              </p:ext>
            </p:extLst>
          </p:nvPr>
        </p:nvGraphicFramePr>
        <p:xfrm>
          <a:off x="457200" y="1935161"/>
          <a:ext cx="8435280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Members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Ideology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SDK, SDL, SMK, SOP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SMK,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KDH, ANO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HZDS (3)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SaS, Most,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 (1)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 Most (3)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22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1998 - 2002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Prime Minister – Mikul</a:t>
            </a:r>
            <a:r>
              <a:rPr lang="sk-SK" dirty="0"/>
              <a:t>áš Dzurinda</a:t>
            </a:r>
          </a:p>
          <a:p>
            <a:endParaRPr lang="en-US" dirty="0"/>
          </a:p>
          <a:p>
            <a:r>
              <a:rPr lang="en-US" dirty="0"/>
              <a:t>High number of members – 4 vs. 10</a:t>
            </a:r>
          </a:p>
          <a:p>
            <a:endParaRPr lang="en-US" dirty="0"/>
          </a:p>
          <a:p>
            <a:r>
              <a:rPr lang="en-US" dirty="0"/>
              <a:t>Main task – to restore the country after Me</a:t>
            </a:r>
            <a:r>
              <a:rPr lang="sk-SK" dirty="0"/>
              <a:t>čiar</a:t>
            </a:r>
            <a:r>
              <a:rPr lang="en-US" dirty="0"/>
              <a:t>’s era: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Return to liberal democratic regime</a:t>
            </a:r>
          </a:p>
          <a:p>
            <a:pPr lvl="1"/>
            <a:r>
              <a:rPr lang="en-US" dirty="0"/>
              <a:t>Retrieval of the Slovakia’s international image</a:t>
            </a:r>
          </a:p>
          <a:p>
            <a:pPr lvl="1"/>
            <a:r>
              <a:rPr lang="en-US" dirty="0"/>
              <a:t>Economic reforms, salvation of banks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Picture 2" descr="http://eaq.sk/files/imagecache/story_display/files/dz%20t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6" y="-22269"/>
            <a:ext cx="2531165" cy="22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Low stability of governmental parties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Affected all parties except the Hungarians (SMK)</a:t>
            </a:r>
          </a:p>
          <a:p>
            <a:endParaRPr lang="en-US" dirty="0"/>
          </a:p>
          <a:p>
            <a:r>
              <a:rPr lang="en-US" dirty="0"/>
              <a:t>Centre-right alliance SDK:</a:t>
            </a:r>
          </a:p>
          <a:p>
            <a:pPr lvl="1"/>
            <a:r>
              <a:rPr lang="en-US" dirty="0"/>
              <a:t>2000 – </a:t>
            </a:r>
            <a:r>
              <a:rPr lang="en-US" dirty="0" err="1"/>
              <a:t>Dzurinda</a:t>
            </a:r>
            <a:r>
              <a:rPr lang="en-US" dirty="0"/>
              <a:t> establishes Slovak Democratic and Christian Union (</a:t>
            </a:r>
            <a:r>
              <a:rPr lang="sk-SK" b="1" dirty="0"/>
              <a:t>SDK</a:t>
            </a:r>
            <a:r>
              <a:rPr lang="en-US" b="1" dirty="0"/>
              <a:t>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Only Christian Democrats (KDH) survived</a:t>
            </a:r>
          </a:p>
          <a:p>
            <a:endParaRPr lang="en-US" dirty="0"/>
          </a:p>
          <a:p>
            <a:r>
              <a:rPr lang="en-US" dirty="0"/>
              <a:t>Collapse of the left (SDL, SOP):</a:t>
            </a:r>
          </a:p>
          <a:p>
            <a:pPr lvl="1"/>
            <a:r>
              <a:rPr lang="en-US" dirty="0"/>
              <a:t>Negatively affected by the unpopular economic policy</a:t>
            </a:r>
          </a:p>
          <a:p>
            <a:pPr lvl="1"/>
            <a:r>
              <a:rPr lang="en-US" dirty="0"/>
              <a:t>SOP leader Schuster elected for president in 1999</a:t>
            </a:r>
          </a:p>
          <a:p>
            <a:pPr lvl="1"/>
            <a:r>
              <a:rPr lang="en-US" dirty="0"/>
              <a:t>SDL leading figure Fico left his party and establishes a new one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55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Opposition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Maintained several changes</a:t>
            </a:r>
          </a:p>
          <a:p>
            <a:endParaRPr lang="en-US" dirty="0"/>
          </a:p>
          <a:p>
            <a:r>
              <a:rPr lang="en-US" dirty="0"/>
              <a:t>HZDS:</a:t>
            </a:r>
          </a:p>
          <a:p>
            <a:pPr lvl="1"/>
            <a:r>
              <a:rPr lang="en-US" dirty="0"/>
              <a:t>Hard adaptation on oppositional role</a:t>
            </a:r>
          </a:p>
          <a:p>
            <a:pPr lvl="1"/>
            <a:r>
              <a:rPr lang="en-US" dirty="0"/>
              <a:t>Non-constructive opposition work</a:t>
            </a:r>
          </a:p>
          <a:p>
            <a:pPr lvl="1"/>
            <a:r>
              <a:rPr lang="en-US" dirty="0"/>
              <a:t>Stabilization after return of Me</a:t>
            </a:r>
            <a:r>
              <a:rPr lang="sk-SK" dirty="0"/>
              <a:t>č</a:t>
            </a:r>
            <a:r>
              <a:rPr lang="en-US" dirty="0"/>
              <a:t>iar to active politics</a:t>
            </a:r>
          </a:p>
          <a:p>
            <a:endParaRPr lang="en-US" dirty="0"/>
          </a:p>
          <a:p>
            <a:r>
              <a:rPr lang="en-US" dirty="0"/>
              <a:t>SNS:</a:t>
            </a:r>
          </a:p>
          <a:p>
            <a:pPr lvl="1"/>
            <a:r>
              <a:rPr lang="en-US" dirty="0"/>
              <a:t>Post-electoral destabilization</a:t>
            </a:r>
          </a:p>
          <a:p>
            <a:pPr lvl="1"/>
            <a:r>
              <a:rPr lang="en-US" dirty="0"/>
              <a:t>Division into 2 parties and interim marginalization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4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94" y="260648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99" y="349069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6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Opposition – new parties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b="1" dirty="0"/>
              <a:t>Smer (Direction), 1999:</a:t>
            </a:r>
          </a:p>
          <a:p>
            <a:pPr lvl="1"/>
            <a:r>
              <a:rPr lang="en-US" dirty="0"/>
              <a:t>Created by ex-SDL</a:t>
            </a:r>
            <a:r>
              <a:rPr lang="sk-SK" dirty="0"/>
              <a:t> </a:t>
            </a:r>
            <a:r>
              <a:rPr lang="en-US" dirty="0"/>
              <a:t>official Robert Fico</a:t>
            </a:r>
            <a:endParaRPr lang="sk-SK" dirty="0"/>
          </a:p>
          <a:p>
            <a:pPr lvl="1"/>
            <a:r>
              <a:rPr lang="en-US" dirty="0"/>
              <a:t>Refused the left-right division</a:t>
            </a:r>
          </a:p>
          <a:p>
            <a:pPr lvl="1"/>
            <a:r>
              <a:rPr lang="en-US" dirty="0"/>
              <a:t>Project of the third way</a:t>
            </a:r>
          </a:p>
          <a:p>
            <a:pPr lvl="1"/>
            <a:r>
              <a:rPr lang="en-US" dirty="0"/>
              <a:t>Strong populism, criticism of both eras – </a:t>
            </a:r>
            <a:r>
              <a:rPr lang="sk-SK" dirty="0"/>
              <a:t>Mečiar</a:t>
            </a:r>
            <a:r>
              <a:rPr lang="en-US" dirty="0"/>
              <a:t>’s and</a:t>
            </a:r>
            <a:r>
              <a:rPr lang="sk-SK" dirty="0"/>
              <a:t> Dzurinda</a:t>
            </a:r>
            <a:r>
              <a:rPr lang="en-US" dirty="0"/>
              <a:t>’s</a:t>
            </a:r>
          </a:p>
          <a:p>
            <a:endParaRPr lang="en-US" dirty="0"/>
          </a:p>
          <a:p>
            <a:r>
              <a:rPr lang="en-US" b="1" dirty="0"/>
              <a:t>Alliance of the New Citizen (ANO), 2001:</a:t>
            </a:r>
          </a:p>
          <a:p>
            <a:pPr lvl="1"/>
            <a:r>
              <a:rPr lang="en-US" dirty="0"/>
              <a:t>Created by media magnate Pavol Rusko</a:t>
            </a:r>
          </a:p>
          <a:p>
            <a:pPr lvl="1"/>
            <a:r>
              <a:rPr lang="en-US" dirty="0"/>
              <a:t>The Slovak </a:t>
            </a:r>
            <a:r>
              <a:rPr lang="sk-SK" dirty="0"/>
              <a:t>„</a:t>
            </a:r>
            <a:r>
              <a:rPr lang="en-US" dirty="0"/>
              <a:t>Berlusconi</a:t>
            </a:r>
            <a:r>
              <a:rPr lang="sk-SK" dirty="0"/>
              <a:t>“</a:t>
            </a:r>
            <a:endParaRPr lang="cs-CZ" dirty="0"/>
          </a:p>
          <a:p>
            <a:pPr lvl="1"/>
            <a:r>
              <a:rPr lang="en-US" dirty="0"/>
              <a:t>Populism, centre-right liberal values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11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2050" name="Picture 2" descr="http://www.supernavigator.sk/logos/12017/12017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8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de/thumb/5/50/SMER_%E2%80%93_socialna_demokracia_Logo.svg/539px-SMER_%E2%80%93_socialna_demokracia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1556794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67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1489</Words>
  <Application>Microsoft Office PowerPoint</Application>
  <PresentationFormat>Prezentácia na obrazovke (4:3)</PresentationFormat>
  <Paragraphs>867</Paragraphs>
  <Slides>38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21</vt:i4>
      </vt:variant>
      <vt:variant>
        <vt:lpstr>Nadpisy snímok</vt:lpstr>
      </vt:variant>
      <vt:variant>
        <vt:i4>38</vt:i4>
      </vt:variant>
    </vt:vector>
  </HeadingPairs>
  <TitlesOfParts>
    <vt:vector size="65" baseType="lpstr">
      <vt:lpstr>Arial</vt:lpstr>
      <vt:lpstr>Calibri</vt:lpstr>
      <vt:lpstr>Calibri Light</vt:lpstr>
      <vt:lpstr>Constantia</vt:lpstr>
      <vt:lpstr>Times New Roman</vt:lpstr>
      <vt:lpstr>Wingdings 2</vt:lpstr>
      <vt:lpstr>Tok</vt:lpstr>
      <vt:lpstr>1_Tok</vt:lpstr>
      <vt:lpstr>2_Tok</vt:lpstr>
      <vt:lpstr>3_Tok</vt:lpstr>
      <vt:lpstr>4_Tok</vt:lpstr>
      <vt:lpstr>6_Tok</vt:lpstr>
      <vt:lpstr>7_Tok</vt:lpstr>
      <vt:lpstr>8_Tok</vt:lpstr>
      <vt:lpstr>9_Tok</vt:lpstr>
      <vt:lpstr>10_Tok</vt:lpstr>
      <vt:lpstr>11_Tok</vt:lpstr>
      <vt:lpstr>Motiv Office</vt:lpstr>
      <vt:lpstr>12_Tok</vt:lpstr>
      <vt:lpstr>13_Tok</vt:lpstr>
      <vt:lpstr>14_Tok</vt:lpstr>
      <vt:lpstr>15_Tok</vt:lpstr>
      <vt:lpstr>16_Tok</vt:lpstr>
      <vt:lpstr>5_Tok</vt:lpstr>
      <vt:lpstr>17_Tok</vt:lpstr>
      <vt:lpstr>18_Tok</vt:lpstr>
      <vt:lpstr>19_Tok</vt:lpstr>
      <vt:lpstr>Party System of the New Millenium</vt:lpstr>
      <vt:lpstr>The fate of Mečiar</vt:lpstr>
      <vt:lpstr>Party system in 1998</vt:lpstr>
      <vt:lpstr>Elections 1998</vt:lpstr>
      <vt:lpstr>Governments after 1998</vt:lpstr>
      <vt:lpstr>Government 1998 - 2002</vt:lpstr>
      <vt:lpstr>Low stability of governmental parties</vt:lpstr>
      <vt:lpstr>Opposition</vt:lpstr>
      <vt:lpstr>Opposition – new parties</vt:lpstr>
      <vt:lpstr>Perception of Prime Ministers (2001)</vt:lpstr>
      <vt:lpstr>The „map“ of the party system in 2002</vt:lpstr>
      <vt:lpstr>Election 2002 – the crisis of the left</vt:lpstr>
      <vt:lpstr>Government 2002 - 2006</vt:lpstr>
      <vt:lpstr>Restoration of the left (SMER)</vt:lpstr>
      <vt:lpstr>Into EU! But not with bare asses…</vt:lpstr>
      <vt:lpstr>People deserve securities</vt:lpstr>
      <vt:lpstr>Prezentácia programu PowerPoint</vt:lpstr>
      <vt:lpstr>Prezentácia programu PowerPoint</vt:lpstr>
      <vt:lpstr>Election 2006 – the new leader</vt:lpstr>
      <vt:lpstr>Government 2006</vt:lpstr>
      <vt:lpstr>Changes in the centre-right after 2006</vt:lpstr>
      <vt:lpstr>For future generations!</vt:lpstr>
      <vt:lpstr>The „map“ of the party system in 2010</vt:lpstr>
      <vt:lpstr>The „map“ of the party system in 2010</vt:lpstr>
      <vt:lpstr>Election 2010 – HZDS is out</vt:lpstr>
      <vt:lpstr>Prezentácia programu PowerPoint</vt:lpstr>
      <vt:lpstr>Government 2010-2012</vt:lpstr>
      <vt:lpstr>Before elections 2012</vt:lpstr>
      <vt:lpstr>Election 2012 – A one man show</vt:lpstr>
      <vt:lpstr>Government 2012-16</vt:lpstr>
      <vt:lpstr>Prezentácia programu PowerPoint</vt:lpstr>
      <vt:lpstr>Not enough chaos? (2015)</vt:lpstr>
      <vt:lpstr>Election 2016 – Earthquake</vt:lpstr>
      <vt:lpstr>Election 2016</vt:lpstr>
      <vt:lpstr>Prezentácia programu PowerPoint</vt:lpstr>
      <vt:lpstr>Prezentácia programu PowerPoint</vt:lpstr>
      <vt:lpstr>Governments after 1998</vt:lpstr>
      <vt:lpstr>Governments after 1998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System of the New Millenium</dc:title>
  <dc:creator>Peter Spáč</dc:creator>
  <cp:lastModifiedBy>Peter</cp:lastModifiedBy>
  <cp:revision>26</cp:revision>
  <dcterms:created xsi:type="dcterms:W3CDTF">2017-03-20T14:34:27Z</dcterms:created>
  <dcterms:modified xsi:type="dcterms:W3CDTF">2020-03-15T09:59:34Z</dcterms:modified>
</cp:coreProperties>
</file>