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28" r:id="rId4"/>
    <p:sldMasterId id="2147483840" r:id="rId5"/>
    <p:sldMasterId id="2147483852" r:id="rId6"/>
    <p:sldMasterId id="2147483864" r:id="rId7"/>
    <p:sldMasterId id="2147483876" r:id="rId8"/>
    <p:sldMasterId id="2147483888" r:id="rId9"/>
    <p:sldMasterId id="2147483900" r:id="rId10"/>
    <p:sldMasterId id="2147483912" r:id="rId11"/>
    <p:sldMasterId id="2147483924" r:id="rId12"/>
    <p:sldMasterId id="2147483936" r:id="rId13"/>
    <p:sldMasterId id="2147483948" r:id="rId14"/>
    <p:sldMasterId id="2147483960" r:id="rId15"/>
  </p:sldMasterIdLst>
  <p:sldIdLst>
    <p:sldId id="256" r:id="rId16"/>
    <p:sldId id="257" r:id="rId17"/>
    <p:sldId id="258" r:id="rId18"/>
    <p:sldId id="306" r:id="rId19"/>
    <p:sldId id="270" r:id="rId20"/>
    <p:sldId id="271" r:id="rId21"/>
    <p:sldId id="268" r:id="rId22"/>
    <p:sldId id="283" r:id="rId23"/>
    <p:sldId id="305" r:id="rId24"/>
    <p:sldId id="267" r:id="rId25"/>
    <p:sldId id="269" r:id="rId26"/>
    <p:sldId id="266" r:id="rId27"/>
    <p:sldId id="265" r:id="rId28"/>
    <p:sldId id="282" r:id="rId29"/>
    <p:sldId id="281" r:id="rId30"/>
    <p:sldId id="307" r:id="rId31"/>
    <p:sldId id="280" r:id="rId32"/>
    <p:sldId id="284" r:id="rId33"/>
    <p:sldId id="310" r:id="rId34"/>
    <p:sldId id="278" r:id="rId35"/>
    <p:sldId id="285" r:id="rId36"/>
    <p:sldId id="288" r:id="rId37"/>
    <p:sldId id="286" r:id="rId38"/>
    <p:sldId id="287" r:id="rId39"/>
    <p:sldId id="289" r:id="rId40"/>
    <p:sldId id="290" r:id="rId41"/>
    <p:sldId id="296" r:id="rId42"/>
    <p:sldId id="299" r:id="rId43"/>
    <p:sldId id="297" r:id="rId44"/>
    <p:sldId id="298" r:id="rId45"/>
    <p:sldId id="300" r:id="rId46"/>
    <p:sldId id="304" r:id="rId47"/>
    <p:sldId id="301" r:id="rId48"/>
    <p:sldId id="308" r:id="rId49"/>
    <p:sldId id="302" r:id="rId50"/>
    <p:sldId id="303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79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8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28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7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445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80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816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619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580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491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38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98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42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8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4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9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9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5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24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4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99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06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9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94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73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8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76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6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354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86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06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5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03.03.2020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10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6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43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</a:rPr>
              <a:t>Slovak politics </a:t>
            </a:r>
            <a:br>
              <a:rPr lang="cs-CZ" sz="6600" dirty="0">
                <a:solidFill>
                  <a:schemeClr val="bg1"/>
                </a:solidFill>
              </a:rPr>
            </a:br>
            <a:r>
              <a:rPr lang="cs-CZ" sz="6600" dirty="0" err="1">
                <a:solidFill>
                  <a:schemeClr val="bg1"/>
                </a:solidFill>
              </a:rPr>
              <a:t>before</a:t>
            </a:r>
            <a:r>
              <a:rPr lang="cs-CZ" sz="6600" dirty="0">
                <a:solidFill>
                  <a:schemeClr val="bg1"/>
                </a:solidFill>
              </a:rPr>
              <a:t> 1989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Peter Spáč</a:t>
            </a:r>
          </a:p>
          <a:p>
            <a:r>
              <a:rPr lang="en-US" sz="3200" dirty="0">
                <a:solidFill>
                  <a:schemeClr val="bg1"/>
                </a:solidFill>
              </a:rPr>
              <a:t>25.2.</a:t>
            </a:r>
            <a:r>
              <a:rPr lang="cs-CZ" sz="3200" dirty="0">
                <a:solidFill>
                  <a:schemeClr val="bg1"/>
                </a:solidFill>
              </a:rPr>
              <a:t>20</a:t>
            </a:r>
            <a:r>
              <a:rPr lang="en-US" sz="3200" dirty="0">
                <a:solidFill>
                  <a:schemeClr val="bg1"/>
                </a:solidFill>
              </a:rPr>
              <a:t>20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7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1. Czechoslovak Republic (CSR)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political system:</a:t>
            </a:r>
          </a:p>
          <a:p>
            <a:pPr lvl="1"/>
            <a:r>
              <a:rPr lang="en-GB" dirty="0"/>
              <a:t>Parliamentary democracy </a:t>
            </a:r>
            <a:r>
              <a:rPr lang="sk-SK" dirty="0"/>
              <a:t>(</a:t>
            </a:r>
            <a:r>
              <a:rPr lang="cs-CZ" dirty="0"/>
              <a:t>PR</a:t>
            </a:r>
            <a:r>
              <a:rPr lang="en-US" dirty="0"/>
              <a:t> electoral system</a:t>
            </a:r>
            <a:r>
              <a:rPr lang="sk-SK" dirty="0"/>
              <a:t>)</a:t>
            </a:r>
            <a:endParaRPr lang="en-GB" dirty="0"/>
          </a:p>
          <a:p>
            <a:pPr lvl="1"/>
            <a:r>
              <a:rPr lang="en-GB" dirty="0"/>
              <a:t>Universal suffrage</a:t>
            </a:r>
          </a:p>
          <a:p>
            <a:pPr lvl="1"/>
            <a:r>
              <a:rPr lang="en-GB" dirty="0"/>
              <a:t>Citizen freedoms</a:t>
            </a:r>
            <a:endParaRPr lang="sk-SK" dirty="0"/>
          </a:p>
          <a:p>
            <a:endParaRPr lang="sk-SK" dirty="0"/>
          </a:p>
          <a:p>
            <a:r>
              <a:rPr lang="en-GB" dirty="0"/>
              <a:t>Oligarchic bodies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Changes in international situation in the 30s </a:t>
            </a:r>
            <a:r>
              <a:rPr lang="en-US" dirty="0">
                <a:sym typeface="Wingdings" pitchFamily="2" charset="2"/>
              </a:rPr>
              <a:t> degeneration of Czechoslovak democracy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Political parties </a:t>
            </a:r>
            <a:r>
              <a:rPr lang="cs-CZ" dirty="0"/>
              <a:t>in Slovakia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US" dirty="0"/>
              <a:t>System of one party changed </a:t>
            </a:r>
            <a:r>
              <a:rPr lang="sk-SK" dirty="0"/>
              <a:t>to</a:t>
            </a:r>
            <a:r>
              <a:rPr lang="en-US" dirty="0"/>
              <a:t> plurality</a:t>
            </a:r>
          </a:p>
          <a:p>
            <a:endParaRPr lang="en-US" dirty="0"/>
          </a:p>
          <a:p>
            <a:r>
              <a:rPr lang="en-US" b="1" dirty="0"/>
              <a:t>Czech parties:</a:t>
            </a:r>
          </a:p>
          <a:p>
            <a:pPr lvl="1"/>
            <a:r>
              <a:rPr lang="en-US" dirty="0"/>
              <a:t>Changed </a:t>
            </a:r>
            <a:r>
              <a:rPr lang="en-GB" dirty="0"/>
              <a:t>names from „Czech“ to </a:t>
            </a:r>
            <a:r>
              <a:rPr lang="sk-SK" dirty="0"/>
              <a:t>„</a:t>
            </a:r>
            <a:r>
              <a:rPr lang="en-US" dirty="0"/>
              <a:t>Czechoslovak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cs-CZ" dirty="0"/>
              <a:t>O</a:t>
            </a:r>
            <a:r>
              <a:rPr lang="en-US" dirty="0"/>
              <a:t>nly limited success in Slovakia</a:t>
            </a:r>
          </a:p>
          <a:p>
            <a:endParaRPr lang="en-US" dirty="0"/>
          </a:p>
          <a:p>
            <a:r>
              <a:rPr lang="en-US" b="1" dirty="0"/>
              <a:t>Parties of ethnic minorities:</a:t>
            </a:r>
          </a:p>
          <a:p>
            <a:pPr lvl="1"/>
            <a:r>
              <a:rPr lang="en-US" dirty="0"/>
              <a:t>Hungarian and German</a:t>
            </a:r>
          </a:p>
          <a:p>
            <a:pPr lvl="1"/>
            <a:r>
              <a:rPr lang="en-US" dirty="0"/>
              <a:t>Oriented </a:t>
            </a:r>
            <a:r>
              <a:rPr lang="en-GB" dirty="0"/>
              <a:t>towards „their“ minorities</a:t>
            </a:r>
          </a:p>
          <a:p>
            <a:pPr lvl="1"/>
            <a:r>
              <a:rPr lang="en-US" dirty="0"/>
              <a:t>Mostly opposed to the idea of Czechoslovakia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„</a:t>
            </a:r>
            <a:r>
              <a:rPr lang="en-GB" dirty="0"/>
              <a:t>True</a:t>
            </a:r>
            <a:r>
              <a:rPr lang="cs-CZ" dirty="0"/>
              <a:t>“ </a:t>
            </a:r>
            <a:r>
              <a:rPr lang="en-US" dirty="0"/>
              <a:t>Slovak parties in C</a:t>
            </a:r>
            <a:r>
              <a:rPr lang="sk-SK" dirty="0"/>
              <a:t>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GB" dirty="0"/>
              <a:t>Parties from the </a:t>
            </a:r>
            <a:r>
              <a:rPr lang="en-US" dirty="0"/>
              <a:t>past as well </a:t>
            </a:r>
            <a:r>
              <a:rPr lang="en-GB" dirty="0"/>
              <a:t>as new parties</a:t>
            </a:r>
          </a:p>
          <a:p>
            <a:endParaRPr lang="en-GB" dirty="0"/>
          </a:p>
          <a:p>
            <a:r>
              <a:rPr lang="en-US" dirty="0"/>
              <a:t>Gained votes </a:t>
            </a:r>
            <a:r>
              <a:rPr lang="en-GB" dirty="0"/>
              <a:t>mostly in Slovakia</a:t>
            </a:r>
          </a:p>
          <a:p>
            <a:endParaRPr lang="en-GB" dirty="0"/>
          </a:p>
          <a:p>
            <a:r>
              <a:rPr lang="en-GB" dirty="0"/>
              <a:t>Parties divided into two groups:</a:t>
            </a:r>
            <a:endParaRPr lang="en-US" dirty="0"/>
          </a:p>
          <a:p>
            <a:pPr lvl="1"/>
            <a:r>
              <a:rPr lang="en-US" dirty="0"/>
              <a:t>Autonomists – seeking Slovak autonomy</a:t>
            </a:r>
          </a:p>
          <a:p>
            <a:pPr lvl="1"/>
            <a:r>
              <a:rPr lang="en-US" dirty="0"/>
              <a:t>Centralists – accepting C</a:t>
            </a:r>
            <a:r>
              <a:rPr lang="sk-SK" dirty="0"/>
              <a:t>SR</a:t>
            </a:r>
          </a:p>
          <a:p>
            <a:pPr lvl="1"/>
            <a:endParaRPr lang="en-GB" dirty="0"/>
          </a:p>
          <a:p>
            <a:r>
              <a:rPr lang="en-GB" dirty="0"/>
              <a:t>The strongest actor – S</a:t>
            </a:r>
            <a:r>
              <a:rPr lang="cs-CZ" dirty="0"/>
              <a:t>L</a:t>
            </a:r>
            <a:r>
              <a:rPr lang="sk-SK" dirty="0"/>
              <a:t>S – renamed to </a:t>
            </a:r>
            <a:r>
              <a:rPr lang="sk-SK" b="1" dirty="0"/>
              <a:t>HSLS</a:t>
            </a:r>
            <a:r>
              <a:rPr lang="sk-SK" dirty="0"/>
              <a:t> (Hlinka Slovak People</a:t>
            </a:r>
            <a:r>
              <a:rPr lang="en-US" dirty="0"/>
              <a:t>’s Party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Hlinka Slovak People</a:t>
            </a:r>
            <a:r>
              <a:rPr lang="en-US" dirty="0"/>
              <a:t>’s 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 – Andrej Hlinka </a:t>
            </a:r>
            <a:r>
              <a:rPr lang="sk-SK" dirty="0"/>
              <a:t>(C</a:t>
            </a:r>
            <a:r>
              <a:rPr lang="en-US" dirty="0"/>
              <a:t>atholic priest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en-US" dirty="0"/>
              <a:t>Ideology:</a:t>
            </a:r>
          </a:p>
          <a:p>
            <a:pPr lvl="1"/>
            <a:r>
              <a:rPr lang="en-US" dirty="0"/>
              <a:t>Catholic values</a:t>
            </a:r>
          </a:p>
          <a:p>
            <a:pPr lvl="1"/>
            <a:r>
              <a:rPr lang="en-US" dirty="0"/>
              <a:t>Never fully accepted liberal democratic ideas</a:t>
            </a:r>
          </a:p>
          <a:p>
            <a:pPr lvl="1"/>
            <a:endParaRPr lang="en-US" dirty="0"/>
          </a:p>
          <a:p>
            <a:r>
              <a:rPr lang="en-US" dirty="0"/>
              <a:t>Highest electoral support in Slovakia</a:t>
            </a:r>
          </a:p>
          <a:p>
            <a:endParaRPr lang="en-US" dirty="0"/>
          </a:p>
          <a:p>
            <a:r>
              <a:rPr lang="en-US" dirty="0"/>
              <a:t>Radicalization in the 30s</a:t>
            </a:r>
          </a:p>
        </p:txBody>
      </p:sp>
      <p:pic>
        <p:nvPicPr>
          <p:cNvPr id="4098" name="Picture 2" descr="http://www3.teraz.sk/usercontent/photos/f/4/1/4-f41219aa3a8625d3f8e439b8f619b64aa8fffb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72" y="1556792"/>
            <a:ext cx="1843428" cy="26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786202"/>
              </p:ext>
            </p:extLst>
          </p:nvPr>
        </p:nvGraphicFramePr>
        <p:xfrm>
          <a:off x="179510" y="1916832"/>
          <a:ext cx="8784980" cy="443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865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Political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HS</a:t>
                      </a:r>
                      <a:r>
                        <a:rPr lang="cs-CZ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Agrarians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Communists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Social Democrats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641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Hungarian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641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Czech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Munich Agreement (1938)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Beginning of the </a:t>
            </a:r>
            <a:r>
              <a:rPr lang="sk-SK" dirty="0"/>
              <a:t>2. </a:t>
            </a:r>
            <a:r>
              <a:rPr lang="en-US" dirty="0"/>
              <a:t>C</a:t>
            </a:r>
            <a:r>
              <a:rPr lang="sk-SK" dirty="0"/>
              <a:t>S</a:t>
            </a:r>
            <a:r>
              <a:rPr lang="en-US" dirty="0"/>
              <a:t> Republic</a:t>
            </a:r>
            <a:endParaRPr lang="en-GB" dirty="0"/>
          </a:p>
          <a:p>
            <a:r>
              <a:rPr lang="en-GB" dirty="0"/>
              <a:t>Degeneration of democracy in CSR</a:t>
            </a:r>
            <a:endParaRPr lang="en-US" dirty="0"/>
          </a:p>
          <a:p>
            <a:endParaRPr lang="en-US" dirty="0"/>
          </a:p>
          <a:p>
            <a:r>
              <a:rPr lang="en-US" dirty="0"/>
              <a:t>Czech lands:</a:t>
            </a:r>
          </a:p>
          <a:p>
            <a:pPr lvl="1"/>
            <a:r>
              <a:rPr lang="en-US" dirty="0"/>
              <a:t>Two party system</a:t>
            </a:r>
          </a:p>
          <a:p>
            <a:pPr lvl="1"/>
            <a:r>
              <a:rPr lang="en-US" dirty="0"/>
              <a:t>No real competition</a:t>
            </a:r>
          </a:p>
          <a:p>
            <a:endParaRPr lang="en-US" dirty="0"/>
          </a:p>
          <a:p>
            <a:r>
              <a:rPr lang="en-US" dirty="0"/>
              <a:t>Slovakia:</a:t>
            </a:r>
          </a:p>
          <a:p>
            <a:pPr lvl="1"/>
            <a:r>
              <a:rPr lang="en-US" dirty="0"/>
              <a:t>More straightforward decline of democracy</a:t>
            </a:r>
          </a:p>
          <a:p>
            <a:pPr lvl="1"/>
            <a:r>
              <a:rPr lang="en-US" dirty="0"/>
              <a:t>Hegemony of HS</a:t>
            </a:r>
            <a:r>
              <a:rPr lang="sk-SK" dirty="0"/>
              <a:t>L</a:t>
            </a:r>
            <a:r>
              <a:rPr lang="en-US" dirty="0"/>
              <a:t>S</a:t>
            </a:r>
            <a:endParaRPr lang="en-GB" dirty="0"/>
          </a:p>
        </p:txBody>
      </p:sp>
      <p:pic>
        <p:nvPicPr>
          <p:cNvPr id="6148" name="Picture 4" descr="http://i.dailymail.co.uk/i/pix/2008/09/30/article-1065227-007DAEEB00000258-265_233x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470291"/>
            <a:ext cx="2483768" cy="35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strcr.cz/data/images/casopis/bic01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2" y="2002878"/>
            <a:ext cx="7620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Munich Agreement (1938)</a:t>
            </a:r>
          </a:p>
        </p:txBody>
      </p:sp>
    </p:spTree>
    <p:extLst>
      <p:ext uri="{BB962C8B-B14F-4D97-AF65-F5344CB8AC3E}">
        <p14:creationId xmlns:p14="http://schemas.microsoft.com/office/powerpoint/2010/main" val="378206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October 1938</a:t>
            </a:r>
            <a:r>
              <a:rPr lang="en-US" dirty="0"/>
              <a:t> – an official request by HS</a:t>
            </a:r>
            <a:r>
              <a:rPr lang="cs-CZ" dirty="0"/>
              <a:t>L</a:t>
            </a:r>
            <a:r>
              <a:rPr lang="sk-SK" dirty="0"/>
              <a:t>S:</a:t>
            </a:r>
          </a:p>
          <a:p>
            <a:pPr lvl="1"/>
            <a:r>
              <a:rPr lang="en-US" dirty="0"/>
              <a:t>Signed by most Slovak parties</a:t>
            </a:r>
          </a:p>
          <a:p>
            <a:pPr lvl="1"/>
            <a:r>
              <a:rPr lang="en-US" dirty="0"/>
              <a:t>Refused</a:t>
            </a:r>
            <a:r>
              <a:rPr lang="cs-CZ" dirty="0"/>
              <a:t> by </a:t>
            </a:r>
            <a:r>
              <a:rPr lang="en-US" dirty="0"/>
              <a:t>Social democrats and Communists</a:t>
            </a:r>
          </a:p>
          <a:p>
            <a:endParaRPr lang="en-US" dirty="0"/>
          </a:p>
          <a:p>
            <a:r>
              <a:rPr lang="en-US" b="1" dirty="0"/>
              <a:t>November 1938</a:t>
            </a:r>
            <a:r>
              <a:rPr lang="en-US" dirty="0"/>
              <a:t> – Constitutional law granting autonomy to Slovakia:</a:t>
            </a:r>
          </a:p>
          <a:p>
            <a:pPr lvl="1"/>
            <a:r>
              <a:rPr lang="en-US" dirty="0"/>
              <a:t>Slovak Assembly</a:t>
            </a:r>
          </a:p>
          <a:p>
            <a:pPr lvl="1"/>
            <a:r>
              <a:rPr lang="en-US" dirty="0"/>
              <a:t>Slovak Government</a:t>
            </a:r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Hegemony of HS</a:t>
            </a:r>
            <a:r>
              <a:rPr lang="cs-CZ" dirty="0"/>
              <a:t>L</a:t>
            </a:r>
            <a:r>
              <a:rPr lang="sk-SK" dirty="0"/>
              <a:t>S</a:t>
            </a:r>
          </a:p>
          <a:p>
            <a:endParaRPr lang="sk-SK" dirty="0"/>
          </a:p>
          <a:p>
            <a:r>
              <a:rPr lang="en-US" dirty="0"/>
              <a:t>Other parties:</a:t>
            </a:r>
          </a:p>
          <a:p>
            <a:pPr lvl="1"/>
            <a:r>
              <a:rPr lang="en-US" dirty="0"/>
              <a:t>Forced to merge with HS</a:t>
            </a:r>
            <a:r>
              <a:rPr lang="cs-CZ" dirty="0"/>
              <a:t>L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Social democrats and Communists were abolished</a:t>
            </a:r>
          </a:p>
          <a:p>
            <a:endParaRPr lang="en-US" dirty="0"/>
          </a:p>
          <a:p>
            <a:r>
              <a:rPr lang="en-US" dirty="0"/>
              <a:t>Authoritarian tendencies of HS</a:t>
            </a:r>
            <a:r>
              <a:rPr lang="cs-CZ" dirty="0"/>
              <a:t>L</a:t>
            </a:r>
            <a:r>
              <a:rPr lang="sk-SK" dirty="0"/>
              <a:t>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Democracy refused as </a:t>
            </a:r>
            <a:r>
              <a:rPr lang="sk-SK" dirty="0"/>
              <a:t>„</a:t>
            </a:r>
            <a:r>
              <a:rPr lang="en-US" i="1" dirty="0"/>
              <a:t>complicated</a:t>
            </a:r>
            <a:r>
              <a:rPr lang="sk-SK" dirty="0"/>
              <a:t>“</a:t>
            </a:r>
            <a:r>
              <a:rPr lang="en-US" dirty="0"/>
              <a:t> </a:t>
            </a:r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90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Elections to Slovak Assembly</a:t>
            </a:r>
            <a:r>
              <a:rPr lang="cs-CZ" sz="4400" dirty="0"/>
              <a:t> (1938)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 anchor="t" anchorCtr="0"/>
          <a:lstStyle/>
          <a:p>
            <a:r>
              <a:rPr lang="cs-CZ" dirty="0"/>
              <a:t>„</a:t>
            </a:r>
            <a:r>
              <a:rPr lang="cs-CZ" i="1" dirty="0"/>
              <a:t>T</a:t>
            </a:r>
            <a:r>
              <a:rPr lang="en-US" i="1" dirty="0"/>
              <a:t>he one and only</a:t>
            </a:r>
            <a:r>
              <a:rPr lang="sk-SK" dirty="0"/>
              <a:t>“</a:t>
            </a:r>
            <a:endParaRPr lang="en-US" dirty="0"/>
          </a:p>
          <a:p>
            <a:endParaRPr lang="en-US" dirty="0"/>
          </a:p>
          <a:p>
            <a:r>
              <a:rPr lang="en-US" dirty="0"/>
              <a:t>A clear sign of </a:t>
            </a:r>
            <a:r>
              <a:rPr lang="en-US" b="1" dirty="0"/>
              <a:t>non-democratic</a:t>
            </a:r>
            <a:r>
              <a:rPr lang="en-US" dirty="0"/>
              <a:t> tendencies:</a:t>
            </a:r>
          </a:p>
          <a:p>
            <a:pPr lvl="1"/>
            <a:r>
              <a:rPr lang="en-US" dirty="0"/>
              <a:t>Single candidate list</a:t>
            </a:r>
          </a:p>
          <a:p>
            <a:pPr lvl="1"/>
            <a:r>
              <a:rPr lang="en-US" dirty="0"/>
              <a:t>Separate electoral rooms for different ethnic groups</a:t>
            </a:r>
          </a:p>
          <a:p>
            <a:pPr lvl="1"/>
            <a:r>
              <a:rPr lang="en-US" dirty="0"/>
              <a:t>Manipulative techniques</a:t>
            </a:r>
          </a:p>
          <a:p>
            <a:pPr lvl="1"/>
            <a:r>
              <a:rPr lang="en-US" dirty="0"/>
              <a:t>Violation of secret vote</a:t>
            </a:r>
          </a:p>
          <a:p>
            <a:pPr lvl="1"/>
            <a:r>
              <a:rPr lang="en-GB" dirty="0"/>
              <a:t>Planned sanctions on people casting blank list</a:t>
            </a:r>
            <a:r>
              <a:rPr lang="cs-CZ" dirty="0"/>
              <a:t>s</a:t>
            </a:r>
            <a:endParaRPr lang="sk-SK" dirty="0"/>
          </a:p>
          <a:p>
            <a:endParaRPr lang="sk-SK" dirty="0"/>
          </a:p>
          <a:p>
            <a:r>
              <a:rPr lang="en-US" dirty="0"/>
              <a:t>Result – </a:t>
            </a:r>
            <a:r>
              <a:rPr lang="en-US" b="1" dirty="0"/>
              <a:t>97,3 %</a:t>
            </a:r>
            <a:r>
              <a:rPr lang="en-US" dirty="0"/>
              <a:t> for HS</a:t>
            </a:r>
            <a:r>
              <a:rPr lang="cs-CZ" dirty="0"/>
              <a:t>L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575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Before 1918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3152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4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The wartime Slovak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1939-1945</a:t>
            </a:r>
          </a:p>
          <a:p>
            <a:endParaRPr lang="en-GB" dirty="0"/>
          </a:p>
          <a:p>
            <a:r>
              <a:rPr lang="en-GB" dirty="0"/>
              <a:t>Satellite of the Third Reich</a:t>
            </a:r>
          </a:p>
          <a:p>
            <a:endParaRPr lang="en-GB" dirty="0"/>
          </a:p>
          <a:p>
            <a:r>
              <a:rPr lang="en-GB" dirty="0"/>
              <a:t>Non-democratic regime</a:t>
            </a:r>
          </a:p>
          <a:p>
            <a:endParaRPr lang="en-GB" dirty="0"/>
          </a:p>
          <a:p>
            <a:r>
              <a:rPr lang="en-GB" dirty="0"/>
              <a:t>President – </a:t>
            </a:r>
            <a:r>
              <a:rPr lang="sk-SK" dirty="0"/>
              <a:t>„doctor“</a:t>
            </a:r>
            <a:r>
              <a:rPr lang="en-US" dirty="0"/>
              <a:t> Jozef Tiso</a:t>
            </a:r>
            <a:endParaRPr lang="en-GB" dirty="0"/>
          </a:p>
        </p:txBody>
      </p:sp>
      <p:pic>
        <p:nvPicPr>
          <p:cNvPr id="8194" name="Picture 2" descr="http://blog.idnes.cz/blog/3911/216404/_ti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915816" cy="42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The wartime Slovak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dominance of executive power</a:t>
            </a:r>
          </a:p>
          <a:p>
            <a:endParaRPr lang="sk-SK" dirty="0"/>
          </a:p>
          <a:p>
            <a:r>
              <a:rPr lang="en-GB" dirty="0"/>
              <a:t>Overlap of state and the party – Tiso as president and leader of HS</a:t>
            </a:r>
            <a:r>
              <a:rPr lang="cs-CZ" dirty="0"/>
              <a:t>L</a:t>
            </a:r>
            <a:r>
              <a:rPr lang="en-GB" dirty="0"/>
              <a:t>S</a:t>
            </a:r>
            <a:endParaRPr lang="sk-SK" dirty="0"/>
          </a:p>
          <a:p>
            <a:endParaRPr lang="sk-SK" dirty="0"/>
          </a:p>
          <a:p>
            <a:r>
              <a:rPr lang="en-US" dirty="0"/>
              <a:t>Parliament </a:t>
            </a:r>
            <a:r>
              <a:rPr lang="sk-SK" dirty="0"/>
              <a:t>(Assembly)</a:t>
            </a:r>
            <a:r>
              <a:rPr lang="en-US" dirty="0"/>
              <a:t> without any real power</a:t>
            </a:r>
            <a:endParaRPr lang="sk-SK" dirty="0"/>
          </a:p>
          <a:p>
            <a:endParaRPr lang="sk-SK" dirty="0"/>
          </a:p>
          <a:p>
            <a:r>
              <a:rPr lang="en-GB" dirty="0"/>
              <a:t>Para-military forces</a:t>
            </a:r>
            <a:r>
              <a:rPr lang="en-US" dirty="0"/>
              <a:t> – the Hlinka guard</a:t>
            </a:r>
            <a:endParaRPr lang="en-GB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The wartime Slovak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/>
              <a:t>Two wings of HS</a:t>
            </a:r>
            <a:r>
              <a:rPr lang="sk-SK" dirty="0"/>
              <a:t>L</a:t>
            </a:r>
            <a:r>
              <a:rPr lang="en-US" dirty="0"/>
              <a:t>S: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cs-CZ" b="1" dirty="0"/>
              <a:t>C</a:t>
            </a:r>
            <a:r>
              <a:rPr lang="en-US" b="1" dirty="0"/>
              <a:t>onservative and more moderate</a:t>
            </a:r>
            <a:r>
              <a:rPr lang="en-US" dirty="0"/>
              <a:t> (</a:t>
            </a:r>
            <a:r>
              <a:rPr lang="en-US" dirty="0" err="1"/>
              <a:t>Tiso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Catholic and corporatist ideas</a:t>
            </a:r>
          </a:p>
          <a:p>
            <a:pPr lvl="1"/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2. </a:t>
            </a:r>
            <a:r>
              <a:rPr lang="cs-CZ" b="1" dirty="0"/>
              <a:t>R</a:t>
            </a:r>
            <a:r>
              <a:rPr lang="en-US" b="1" dirty="0" err="1"/>
              <a:t>adical</a:t>
            </a:r>
            <a:r>
              <a:rPr lang="en-US" dirty="0"/>
              <a:t> (</a:t>
            </a:r>
            <a:r>
              <a:rPr lang="en-US" dirty="0" err="1"/>
              <a:t>Tuka</a:t>
            </a:r>
            <a:r>
              <a:rPr lang="en-US" dirty="0"/>
              <a:t>, Mach):</a:t>
            </a:r>
          </a:p>
          <a:p>
            <a:pPr lvl="1"/>
            <a:r>
              <a:rPr lang="en-US" dirty="0"/>
              <a:t>Inspiration in Nazi Germany</a:t>
            </a:r>
          </a:p>
          <a:p>
            <a:pPr lvl="1"/>
            <a:r>
              <a:rPr lang="en-US" dirty="0"/>
              <a:t>Connection with Hlinka Guard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://upload.wikimedia.org/wikipedia/commons/thumb/f/fb/Vojtech_Tuka_in_uniform.jpg/220px-Vojtech_Tuka_in_uni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51" y="4747838"/>
            <a:ext cx="1512168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alfar.files.wordpress.com/2010/07/m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9" y="4747838"/>
            <a:ext cx="1697181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3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1939 - 1940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Authoritarian regime</a:t>
            </a:r>
          </a:p>
          <a:p>
            <a:endParaRPr lang="cs-CZ" dirty="0"/>
          </a:p>
          <a:p>
            <a:r>
              <a:rPr lang="en-US" dirty="0"/>
              <a:t>Catholic, conservative, corporatist values</a:t>
            </a:r>
          </a:p>
          <a:p>
            <a:endParaRPr lang="cs-CZ" dirty="0"/>
          </a:p>
          <a:p>
            <a:r>
              <a:rPr lang="en-US" dirty="0"/>
              <a:t>Weaker position of HSL</a:t>
            </a:r>
            <a:r>
              <a:rPr lang="cs-CZ" dirty="0"/>
              <a:t>S</a:t>
            </a:r>
            <a:r>
              <a:rPr lang="en-US" dirty="0"/>
              <a:t>’s radicals</a:t>
            </a:r>
          </a:p>
          <a:p>
            <a:endParaRPr lang="en-US" dirty="0"/>
          </a:p>
          <a:p>
            <a:r>
              <a:rPr lang="sk-SK" i="1" dirty="0"/>
              <a:t>„T</a:t>
            </a:r>
            <a:r>
              <a:rPr lang="en-US" i="1" dirty="0"/>
              <a:t>he smiling Slovakia</a:t>
            </a:r>
            <a:r>
              <a:rPr lang="sk-SK" i="1" dirty="0"/>
              <a:t>“</a:t>
            </a:r>
            <a:endParaRPr lang="en-US" i="1" dirty="0"/>
          </a:p>
          <a:p>
            <a:endParaRPr lang="en-US" dirty="0"/>
          </a:p>
          <a:p>
            <a:r>
              <a:rPr lang="en-US" b="1" dirty="0"/>
              <a:t>Reaction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/>
              <a:t>Hitler’s request for </a:t>
            </a:r>
            <a:r>
              <a:rPr lang="sk-SK" dirty="0"/>
              <a:t>a </a:t>
            </a:r>
            <a:r>
              <a:rPr lang="en-US" dirty="0"/>
              <a:t>change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.confectionerynews.com/var/plain_site/storage/images/publications/food-beverage-nutrition/confectionerynews.com/r-d/sweet-alternatives-better-sugar-understanding-is-needed-for-sugar-free-chocolate-success-say-researchers/8262957-1-eng-GB/Sweet-alternatives-Better-sugar-understanding-is-needed-for-sugar-free-chocolate-success-say-researchers_strict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3" y="116632"/>
            <a:ext cx="435406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1940 - 1942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ym typeface="Wingdings" pitchFamily="2" charset="2"/>
              </a:rPr>
              <a:t>R</a:t>
            </a:r>
            <a:r>
              <a:rPr lang="en-GB" dirty="0" err="1">
                <a:sym typeface="Wingdings" pitchFamily="2" charset="2"/>
              </a:rPr>
              <a:t>adical</a:t>
            </a:r>
            <a:r>
              <a:rPr lang="en-GB" dirty="0">
                <a:sym typeface="Wingdings" pitchFamily="2" charset="2"/>
              </a:rPr>
              <a:t> wing of HS</a:t>
            </a:r>
            <a:r>
              <a:rPr lang="sk-SK" dirty="0">
                <a:sym typeface="Wingdings" pitchFamily="2" charset="2"/>
              </a:rPr>
              <a:t>L</a:t>
            </a:r>
            <a:r>
              <a:rPr lang="en-GB" dirty="0">
                <a:sym typeface="Wingdings" pitchFamily="2" charset="2"/>
              </a:rPr>
              <a:t>S gained power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Conservative wing led by Tiso overpowered them but</a:t>
            </a:r>
            <a:r>
              <a:rPr lang="sk-SK">
                <a:sym typeface="Wingdings" pitchFamily="2" charset="2"/>
              </a:rPr>
              <a:t> only</a:t>
            </a:r>
            <a:r>
              <a:rPr lang="en-GB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by applying their techniques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Tiso gained the title </a:t>
            </a:r>
            <a:r>
              <a:rPr lang="en-GB" b="1" dirty="0">
                <a:sym typeface="Wingdings" pitchFamily="2" charset="2"/>
              </a:rPr>
              <a:t>„Leader“</a:t>
            </a:r>
            <a:r>
              <a:rPr lang="en-GB" dirty="0">
                <a:sym typeface="Wingdings" pitchFamily="2" charset="2"/>
              </a:rPr>
              <a:t> (Vodca; equivalent to German </a:t>
            </a:r>
            <a:r>
              <a:rPr lang="sk-SK" dirty="0">
                <a:sym typeface="Wingdings" pitchFamily="2" charset="2"/>
              </a:rPr>
              <a:t>„Führer“</a:t>
            </a:r>
            <a:r>
              <a:rPr lang="en-US" dirty="0">
                <a:sym typeface="Wingdings" pitchFamily="2" charset="2"/>
              </a:rPr>
              <a:t> used by Hitler</a:t>
            </a:r>
            <a:r>
              <a:rPr lang="en-GB" dirty="0">
                <a:sym typeface="Wingdings" pitchFamily="2" charset="2"/>
              </a:rPr>
              <a:t>)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Antisemit</a:t>
            </a:r>
            <a:r>
              <a:rPr lang="sk-SK" dirty="0">
                <a:sym typeface="Wingdings" pitchFamily="2" charset="2"/>
              </a:rPr>
              <a:t>ic</a:t>
            </a:r>
            <a:r>
              <a:rPr lang="en-GB" dirty="0">
                <a:sym typeface="Wingdings" pitchFamily="2" charset="2"/>
              </a:rPr>
              <a:t> laws, deportation of Jews </a:t>
            </a:r>
            <a:r>
              <a:rPr lang="sk-SK" dirty="0">
                <a:sym typeface="Wingdings" pitchFamily="2" charset="2"/>
              </a:rPr>
              <a:t>(58 thousand in 1942) – 2/3 of Jews living in Slovakia</a:t>
            </a:r>
            <a:r>
              <a:rPr lang="en-GB" dirty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The erosion after 1942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Main reasons:</a:t>
            </a:r>
            <a:endParaRPr lang="cs-CZ" sz="2800" dirty="0"/>
          </a:p>
          <a:p>
            <a:pPr lvl="1"/>
            <a:r>
              <a:rPr lang="en-US" sz="2600" dirty="0"/>
              <a:t>Turnover in the Second World War</a:t>
            </a:r>
          </a:p>
          <a:p>
            <a:pPr lvl="1"/>
            <a:r>
              <a:rPr lang="en-US" sz="2600" dirty="0"/>
              <a:t>Lower trust of population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sz="900" dirty="0"/>
          </a:p>
          <a:p>
            <a:r>
              <a:rPr lang="en-US" sz="2800" dirty="0"/>
              <a:t>1944 – Slovak National Uprising – supressed by German forces</a:t>
            </a:r>
          </a:p>
          <a:p>
            <a:endParaRPr lang="en-US" dirty="0"/>
          </a:p>
          <a:p>
            <a:r>
              <a:rPr lang="en-US" sz="2800" dirty="0"/>
              <a:t>1944-1945:</a:t>
            </a:r>
          </a:p>
          <a:p>
            <a:pPr lvl="1"/>
            <a:r>
              <a:rPr lang="en-US" sz="2600" dirty="0"/>
              <a:t>Slovakia under total control of Germany</a:t>
            </a:r>
          </a:p>
          <a:p>
            <a:pPr lvl="1"/>
            <a:r>
              <a:rPr lang="en-US" sz="2600" dirty="0"/>
              <a:t>Terror, revenge on partisans, restoration of deportation of Jews</a:t>
            </a:r>
            <a:endParaRPr lang="en-GB" sz="2600" dirty="0"/>
          </a:p>
        </p:txBody>
      </p:sp>
      <p:pic>
        <p:nvPicPr>
          <p:cNvPr id="43010" name="Picture 2" descr="http://lh5.ggpht.com/-YN2H2GwrjdE/S4Vqye0WNVI/AAAAAAAADHE/hRi6uP4Ldds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1412776"/>
            <a:ext cx="2990850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After the World War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Third Czechoslovak Republic</a:t>
            </a:r>
            <a:r>
              <a:rPr lang="sk-SK" dirty="0"/>
              <a:t> (</a:t>
            </a:r>
            <a:r>
              <a:rPr lang="en-US" dirty="0"/>
              <a:t>1945-1948</a:t>
            </a:r>
            <a:r>
              <a:rPr lang="sk-SK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Only a fiction of a democratic system</a:t>
            </a:r>
          </a:p>
          <a:p>
            <a:endParaRPr lang="en-US" dirty="0"/>
          </a:p>
          <a:p>
            <a:r>
              <a:rPr lang="en-US" dirty="0"/>
              <a:t>Problematic features:</a:t>
            </a:r>
          </a:p>
          <a:p>
            <a:pPr lvl="1"/>
            <a:r>
              <a:rPr lang="en-US" dirty="0"/>
              <a:t>Dominance of the executive power (decrees)</a:t>
            </a:r>
          </a:p>
          <a:p>
            <a:pPr lvl="1"/>
            <a:r>
              <a:rPr lang="en-US" dirty="0"/>
              <a:t>Retribution justice</a:t>
            </a:r>
          </a:p>
          <a:p>
            <a:pPr lvl="1"/>
            <a:r>
              <a:rPr lang="en-US" dirty="0"/>
              <a:t>Limited plurality of the party system - only a few parties were </a:t>
            </a:r>
            <a:r>
              <a:rPr lang="en-US" b="1" dirty="0"/>
              <a:t>allowed</a:t>
            </a:r>
            <a:r>
              <a:rPr lang="en-US" dirty="0"/>
              <a:t> to exist</a:t>
            </a:r>
            <a:r>
              <a:rPr lang="sk-SK" dirty="0"/>
              <a:t> (no German or Hungarian party)</a:t>
            </a:r>
            <a:endParaRPr lang="en-US" dirty="0"/>
          </a:p>
          <a:p>
            <a:pPr lvl="1"/>
            <a:r>
              <a:rPr lang="en-US" dirty="0"/>
              <a:t>Limited political competition among parties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617B"/>
                </a:solidFill>
              </a:rPr>
              <a:t>Party system in 1945-1948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National front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Umbrella organization with parties as members</a:t>
            </a:r>
          </a:p>
          <a:p>
            <a:pPr lvl="1"/>
            <a:r>
              <a:rPr lang="en-US" dirty="0"/>
              <a:t>Decided which parties may exist</a:t>
            </a:r>
          </a:p>
          <a:p>
            <a:pPr lvl="1"/>
            <a:r>
              <a:rPr lang="en-US" dirty="0"/>
              <a:t>All parties had to follow the same political program </a:t>
            </a:r>
            <a:r>
              <a:rPr lang="sk-SK" dirty="0"/>
              <a:t>(</a:t>
            </a:r>
            <a:r>
              <a:rPr lang="en-US" dirty="0"/>
              <a:t>nationalization of property, foreign policy oriented to USSR</a:t>
            </a:r>
            <a:r>
              <a:rPr lang="sk-SK" dirty="0"/>
              <a:t>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Slovak part</a:t>
            </a:r>
            <a:r>
              <a:rPr lang="sk-SK" dirty="0"/>
              <a:t>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Communist party of Slovakia </a:t>
            </a:r>
            <a:r>
              <a:rPr lang="sk-SK" dirty="0"/>
              <a:t>(KSS)</a:t>
            </a:r>
            <a:endParaRPr lang="en-US" dirty="0"/>
          </a:p>
          <a:p>
            <a:pPr lvl="1"/>
            <a:r>
              <a:rPr lang="en-US" dirty="0"/>
              <a:t>Democratic Party </a:t>
            </a:r>
            <a:r>
              <a:rPr lang="sk-SK" dirty="0"/>
              <a:t>(DS)</a:t>
            </a:r>
            <a:endParaRPr lang="en-US" dirty="0"/>
          </a:p>
          <a:p>
            <a:pPr lvl="1"/>
            <a:r>
              <a:rPr lang="en-US" dirty="0"/>
              <a:t>Two other marginal parties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04617B"/>
                </a:solidFill>
              </a:rPr>
              <a:t>Democratic party (DS)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C</a:t>
            </a:r>
            <a:r>
              <a:rPr lang="en-US" dirty="0"/>
              <a:t>reated by members of several former parties (SNS, Agrarians</a:t>
            </a:r>
            <a:r>
              <a:rPr lang="sk-SK" dirty="0"/>
              <a:t> etc.)</a:t>
            </a:r>
          </a:p>
          <a:p>
            <a:endParaRPr lang="sk-SK" dirty="0"/>
          </a:p>
          <a:p>
            <a:r>
              <a:rPr lang="sk-SK" dirty="0"/>
              <a:t>C</a:t>
            </a:r>
            <a:r>
              <a:rPr lang="en-US" dirty="0"/>
              <a:t>ivic and non-socialist party</a:t>
            </a:r>
            <a:endParaRPr lang="sk-SK" dirty="0"/>
          </a:p>
          <a:p>
            <a:endParaRPr lang="sk-SK" dirty="0"/>
          </a:p>
          <a:p>
            <a:r>
              <a:rPr lang="sk-SK" dirty="0"/>
              <a:t>P</a:t>
            </a:r>
            <a:r>
              <a:rPr lang="en-US" dirty="0"/>
              <a:t>rotestant party vs. Catholic nation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Catholics added on candidate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lists (two thirds)</a:t>
            </a:r>
          </a:p>
          <a:p>
            <a:pPr marL="0" indent="0">
              <a:buNone/>
            </a:pPr>
            <a:endParaRPr lang="sk-SK" dirty="0">
              <a:sym typeface="Wingdings" pitchFamily="2" charset="2"/>
            </a:endParaRPr>
          </a:p>
          <a:p>
            <a:r>
              <a:rPr lang="sk-SK" dirty="0">
                <a:sym typeface="Wingdings" pitchFamily="2" charset="2"/>
              </a:rPr>
              <a:t>Ideas about the position of Slovakia  Czech parties including Slovak communists diminished the influence of Slovak political institutions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04617B"/>
                </a:solidFill>
              </a:rPr>
              <a:t>Elections 1946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en-US" dirty="0"/>
              <a:t>Democratic and free elections?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56044"/>
              </p:ext>
            </p:extLst>
          </p:nvPr>
        </p:nvGraphicFramePr>
        <p:xfrm>
          <a:off x="683568" y="2032046"/>
          <a:ext cx="7920882" cy="406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6875">
                <a:tc grid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Czech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lands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Slovakia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KSC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40,17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CSNS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23,66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30,37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CSL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20,24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3,73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CSSD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15,58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3,11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Hungarian rule (since 10th century)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1867 – dualisation of Austria-Hungary </a:t>
            </a:r>
            <a:r>
              <a:rPr lang="en-US" dirty="0">
                <a:sym typeface="Wingdings" pitchFamily="2" charset="2"/>
              </a:rPr>
              <a:t> negative stance against minorities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National oppression:</a:t>
            </a:r>
          </a:p>
          <a:p>
            <a:pPr lvl="1"/>
            <a:r>
              <a:rPr lang="cs-CZ" dirty="0">
                <a:sym typeface="Wingdings" pitchFamily="2" charset="2"/>
              </a:rPr>
              <a:t>P</a:t>
            </a:r>
            <a:r>
              <a:rPr lang="en-US" dirty="0">
                <a:sym typeface="Wingdings" pitchFamily="2" charset="2"/>
              </a:rPr>
              <a:t>ress legislation</a:t>
            </a:r>
          </a:p>
          <a:p>
            <a:pPr lvl="1"/>
            <a:r>
              <a:rPr lang="en-US" dirty="0">
                <a:sym typeface="Wingdings" pitchFamily="2" charset="2"/>
              </a:rPr>
              <a:t>Abolishment of Slovak high schools</a:t>
            </a:r>
          </a:p>
          <a:p>
            <a:pPr lvl="1"/>
            <a:r>
              <a:rPr lang="en-US" dirty="0">
                <a:sym typeface="Wingdings" pitchFamily="2" charset="2"/>
              </a:rPr>
              <a:t>1875 - dissolution of </a:t>
            </a:r>
            <a:r>
              <a:rPr lang="en-US" b="1" dirty="0">
                <a:sym typeface="Wingdings" pitchFamily="2" charset="2"/>
              </a:rPr>
              <a:t>Slovak Motherland</a:t>
            </a:r>
            <a:r>
              <a:rPr lang="en-US" dirty="0">
                <a:sym typeface="Wingdings" pitchFamily="2" charset="2"/>
              </a:rPr>
              <a:t> („Matica Slovenská“)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Aim – creation of one nation without ethnic fragmentation</a:t>
            </a: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97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4617B"/>
                </a:solidFill>
              </a:rPr>
              <a:t>After elections 1946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Rising power of communists</a:t>
            </a:r>
          </a:p>
          <a:p>
            <a:endParaRPr lang="en-US" dirty="0"/>
          </a:p>
          <a:p>
            <a:r>
              <a:rPr lang="en-US" dirty="0"/>
              <a:t>Infiltration of the state’s power components – army, police, secret service, trade unions</a:t>
            </a:r>
          </a:p>
          <a:p>
            <a:endParaRPr lang="en-US" dirty="0"/>
          </a:p>
          <a:p>
            <a:r>
              <a:rPr lang="en-US" dirty="0"/>
              <a:t>These trends were more straightforward in the Czech part of the state</a:t>
            </a:r>
          </a:p>
          <a:p>
            <a:endParaRPr lang="en-US" dirty="0"/>
          </a:p>
          <a:p>
            <a:r>
              <a:rPr lang="en-US" dirty="0"/>
              <a:t>February 1948 – end of this time period</a:t>
            </a:r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617B"/>
                </a:solidFill>
              </a:rPr>
              <a:t>Communist rule </a:t>
            </a:r>
            <a:r>
              <a:rPr lang="sk-SK" sz="4400" dirty="0">
                <a:solidFill>
                  <a:srgbClr val="04617B"/>
                </a:solidFill>
              </a:rPr>
              <a:t>(1948-1989)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Totalitarian regime – terror, planned economy, sharp restrictions on human rights and freedoms</a:t>
            </a:r>
          </a:p>
          <a:p>
            <a:endParaRPr lang="en-US" dirty="0"/>
          </a:p>
          <a:p>
            <a:r>
              <a:rPr lang="en-US" dirty="0"/>
              <a:t>Country and society fully under control of KSC</a:t>
            </a:r>
            <a:endParaRPr lang="sk-SK" dirty="0"/>
          </a:p>
          <a:p>
            <a:endParaRPr lang="en-US" dirty="0"/>
          </a:p>
          <a:p>
            <a:r>
              <a:rPr lang="en-US" dirty="0"/>
              <a:t>Formal existence of</a:t>
            </a:r>
            <a:r>
              <a:rPr lang="sk-SK" dirty="0"/>
              <a:t> „</a:t>
            </a:r>
            <a:r>
              <a:rPr lang="en-US" dirty="0"/>
              <a:t>opposition</a:t>
            </a:r>
            <a:r>
              <a:rPr lang="sk-SK" dirty="0"/>
              <a:t>“</a:t>
            </a:r>
            <a:r>
              <a:rPr lang="en-US" dirty="0"/>
              <a:t> parties</a:t>
            </a:r>
          </a:p>
          <a:p>
            <a:endParaRPr lang="en-US" dirty="0"/>
          </a:p>
          <a:p>
            <a:r>
              <a:rPr lang="en-US" dirty="0"/>
              <a:t>Elections as a demonstration of the regime’s power</a:t>
            </a:r>
          </a:p>
          <a:p>
            <a:endParaRPr lang="en-US" dirty="0"/>
          </a:p>
          <a:p>
            <a:r>
              <a:rPr lang="en-US" dirty="0"/>
              <a:t>Formal liquidation of Slovak political institutions </a:t>
            </a:r>
            <a:r>
              <a:rPr lang="sk-SK" dirty="0"/>
              <a:t>(1948, 1960)</a:t>
            </a:r>
            <a:endParaRPr lang="en-US" dirty="0"/>
          </a:p>
        </p:txBody>
      </p:sp>
      <p:pic>
        <p:nvPicPr>
          <p:cNvPr id="203778" name="Picture 2" descr="http://www.dougbelshaw.com/blog/wp-content/uploads/2008/07/communist_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599"/>
            <a:ext cx="19050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/>
              <a:t>„</a:t>
            </a:r>
            <a:r>
              <a:rPr lang="en-US" sz="4400" dirty="0"/>
              <a:t>Election</a:t>
            </a:r>
            <a:r>
              <a:rPr lang="sk-SK" sz="4400" dirty="0"/>
              <a:t>“</a:t>
            </a:r>
            <a:r>
              <a:rPr lang="en-US" sz="4400" dirty="0"/>
              <a:t> results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15865"/>
              </p:ext>
            </p:extLst>
          </p:nvPr>
        </p:nvGraphicFramePr>
        <p:xfrm>
          <a:off x="457200" y="193515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Votes (in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Blank lists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1948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86.60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994,419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1954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97.89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182,928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1960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99.86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12,775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1964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99.94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6,040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1971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99.81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1976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99.97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1981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99.96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1986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99.97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3778" name="Picture 2" descr="http://www.dougbelshaw.com/blog/wp-content/uploads/2008/07/communist_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19050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19</a:t>
            </a:r>
            <a:r>
              <a:rPr lang="sk-SK" dirty="0">
                <a:solidFill>
                  <a:srgbClr val="04617B"/>
                </a:solidFill>
              </a:rPr>
              <a:t>60s and </a:t>
            </a:r>
            <a:r>
              <a:rPr lang="en-US" dirty="0">
                <a:solidFill>
                  <a:srgbClr val="04617B"/>
                </a:solidFill>
              </a:rPr>
              <a:t>the</a:t>
            </a:r>
            <a:r>
              <a:rPr lang="sk-SK" dirty="0">
                <a:solidFill>
                  <a:srgbClr val="04617B"/>
                </a:solidFill>
              </a:rPr>
              <a:t> </a:t>
            </a:r>
            <a:r>
              <a:rPr lang="en-US" dirty="0">
                <a:solidFill>
                  <a:srgbClr val="04617B"/>
                </a:solidFill>
              </a:rPr>
              <a:t>Prague</a:t>
            </a:r>
            <a:r>
              <a:rPr lang="sk-SK" dirty="0">
                <a:solidFill>
                  <a:srgbClr val="04617B"/>
                </a:solidFill>
              </a:rPr>
              <a:t> </a:t>
            </a:r>
            <a:r>
              <a:rPr lang="en-US" dirty="0">
                <a:solidFill>
                  <a:srgbClr val="04617B"/>
                </a:solidFill>
              </a:rPr>
              <a:t>Spring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sk-SK" sz="2400" dirty="0"/>
              <a:t>Alexander Dubček</a:t>
            </a:r>
            <a:r>
              <a:rPr lang="en-US" sz="2400" dirty="0"/>
              <a:t> as the first Slovak selected for the chairman of KSC</a:t>
            </a:r>
          </a:p>
          <a:p>
            <a:endParaRPr lang="en-US" dirty="0"/>
          </a:p>
          <a:p>
            <a:endParaRPr lang="en-US" dirty="0"/>
          </a:p>
          <a:p>
            <a:r>
              <a:rPr lang="sk-SK" dirty="0"/>
              <a:t>„</a:t>
            </a:r>
            <a:r>
              <a:rPr lang="en-US" dirty="0"/>
              <a:t>S</a:t>
            </a:r>
            <a:r>
              <a:rPr lang="en-US" i="1" dirty="0"/>
              <a:t>ocialism with a human face</a:t>
            </a:r>
            <a:r>
              <a:rPr lang="sk-SK" dirty="0"/>
              <a:t>“</a:t>
            </a:r>
          </a:p>
          <a:p>
            <a:endParaRPr lang="sk-SK" dirty="0"/>
          </a:p>
          <a:p>
            <a:endParaRPr lang="en-US" dirty="0"/>
          </a:p>
          <a:p>
            <a:r>
              <a:rPr lang="en-US" dirty="0"/>
              <a:t>Two nations with different aims:</a:t>
            </a:r>
          </a:p>
          <a:p>
            <a:pPr lvl="1"/>
            <a:r>
              <a:rPr lang="en-US" dirty="0"/>
              <a:t>Czechs – political reforms</a:t>
            </a:r>
          </a:p>
          <a:p>
            <a:pPr lvl="1"/>
            <a:r>
              <a:rPr lang="en-US" dirty="0"/>
              <a:t>Slovak</a:t>
            </a:r>
            <a:r>
              <a:rPr lang="cs-CZ" dirty="0"/>
              <a:t>s</a:t>
            </a:r>
            <a:r>
              <a:rPr lang="en-US" dirty="0"/>
              <a:t> – federalization of the country</a:t>
            </a:r>
          </a:p>
          <a:p>
            <a:endParaRPr lang="en-US" dirty="0"/>
          </a:p>
        </p:txBody>
      </p:sp>
      <p:pic>
        <p:nvPicPr>
          <p:cNvPr id="190466" name="Picture 2" descr="http://www.oskole.sk/userfiles/image/dejepis/neuspesny%20pokus%20o%20reformu/Alexander%20Dub%C4%8D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368" y="2708920"/>
            <a:ext cx="336037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1968 – end of Prague Spring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2400" dirty="0"/>
              <a:t>Czechoslovakia invaded by armies of the Warsaw Pact</a:t>
            </a:r>
          </a:p>
          <a:p>
            <a:endParaRPr lang="en-US" sz="1200" dirty="0"/>
          </a:p>
          <a:p>
            <a:r>
              <a:rPr lang="en-US" sz="2400" dirty="0"/>
              <a:t>Stop to any liberalization for the next 20 years</a:t>
            </a:r>
          </a:p>
          <a:p>
            <a:endParaRPr lang="en-US" dirty="0"/>
          </a:p>
          <a:p>
            <a:endParaRPr lang="sk-SK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privateguideofprague.com/wp-content/uploads/okup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1" y="3356991"/>
            <a:ext cx="4182778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en/5/58/Man_in_front_of_the_Tank_Czechoslovakia_1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56992"/>
            <a:ext cx="4479800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90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After 1968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en-US" b="1" dirty="0"/>
              <a:t>Federalization </a:t>
            </a:r>
            <a:r>
              <a:rPr lang="sk-SK" b="1" dirty="0"/>
              <a:t>(</a:t>
            </a:r>
            <a:r>
              <a:rPr lang="en-US" b="1" dirty="0"/>
              <a:t>1970</a:t>
            </a:r>
            <a:r>
              <a:rPr lang="sk-SK" b="1" dirty="0"/>
              <a:t>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Creation of national governments </a:t>
            </a:r>
            <a:r>
              <a:rPr lang="cs-CZ" sz="2200" dirty="0"/>
              <a:t>and</a:t>
            </a:r>
            <a:r>
              <a:rPr lang="en-US" sz="2200" dirty="0"/>
              <a:t> parliaments (Slovak National Council continued in its existence)</a:t>
            </a:r>
            <a:r>
              <a:rPr lang="cs-CZ" sz="2200" dirty="0"/>
              <a:t> </a:t>
            </a:r>
            <a:endParaRPr lang="en-US" sz="2200" dirty="0"/>
          </a:p>
          <a:p>
            <a:pPr lvl="1"/>
            <a:r>
              <a:rPr lang="en-US" sz="2200" dirty="0"/>
              <a:t>Ban of majoritarianism</a:t>
            </a:r>
          </a:p>
          <a:p>
            <a:pPr>
              <a:buNone/>
            </a:pPr>
            <a:r>
              <a:rPr lang="sk-SK" sz="2200" dirty="0">
                <a:sym typeface="Wingdings" pitchFamily="2" charset="2"/>
              </a:rPr>
              <a:t></a:t>
            </a:r>
            <a:r>
              <a:rPr lang="en-US" sz="2200" dirty="0">
                <a:sym typeface="Wingdings" pitchFamily="2" charset="2"/>
              </a:rPr>
              <a:t> Only </a:t>
            </a:r>
            <a:r>
              <a:rPr lang="en-US" sz="2200" u="sng" dirty="0">
                <a:sym typeface="Wingdings" pitchFamily="2" charset="2"/>
              </a:rPr>
              <a:t>formal</a:t>
            </a:r>
            <a:r>
              <a:rPr lang="en-US" sz="2200" dirty="0">
                <a:sym typeface="Wingdings" pitchFamily="2" charset="2"/>
              </a:rPr>
              <a:t> changes – real politics remained unchanged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Normalization </a:t>
            </a:r>
            <a:r>
              <a:rPr lang="sk-SK" b="1" dirty="0"/>
              <a:t>(1969-1989)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Restoration of the regime </a:t>
            </a:r>
            <a:r>
              <a:rPr lang="sk-SK" sz="2200" dirty="0"/>
              <a:t>„before 1968“</a:t>
            </a:r>
          </a:p>
          <a:p>
            <a:pPr lvl="1"/>
            <a:r>
              <a:rPr lang="en-US" sz="2200" dirty="0"/>
              <a:t>Sanctions</a:t>
            </a:r>
            <a:r>
              <a:rPr lang="sk-SK" sz="2200" dirty="0"/>
              <a:t> against large groups of society</a:t>
            </a:r>
          </a:p>
          <a:p>
            <a:pPr lvl="1"/>
            <a:r>
              <a:rPr lang="en-US" sz="2200" dirty="0"/>
              <a:t>Higher</a:t>
            </a:r>
            <a:r>
              <a:rPr lang="sk-SK" sz="2200" dirty="0"/>
              <a:t> </a:t>
            </a:r>
            <a:r>
              <a:rPr lang="en-US" sz="2200" dirty="0"/>
              <a:t>intensity</a:t>
            </a:r>
            <a:r>
              <a:rPr lang="sk-SK" sz="2200" dirty="0"/>
              <a:t> in Czech part of the federation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617B"/>
                </a:solidFill>
              </a:rPr>
              <a:t>Legacy for the period after 1989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Specifics of the communist regime in Slovakia:</a:t>
            </a:r>
          </a:p>
          <a:p>
            <a:pPr lvl="1"/>
            <a:r>
              <a:rPr lang="en-US" dirty="0"/>
              <a:t>„Milder“ version of the regime when compared to Czech lands</a:t>
            </a:r>
          </a:p>
          <a:p>
            <a:pPr lvl="1"/>
            <a:r>
              <a:rPr lang="en-US" dirty="0"/>
              <a:t>Achievement of federalization (despite its formal character)</a:t>
            </a:r>
          </a:p>
          <a:p>
            <a:pPr lvl="1"/>
            <a:r>
              <a:rPr lang="en-US" dirty="0"/>
              <a:t>Economic modernization – industrialization, urbanization</a:t>
            </a:r>
          </a:p>
          <a:p>
            <a:endParaRPr lang="en-US" dirty="0"/>
          </a:p>
          <a:p>
            <a:r>
              <a:rPr lang="en-US" b="1" dirty="0"/>
              <a:t>Effects:</a:t>
            </a:r>
          </a:p>
          <a:p>
            <a:pPr lvl="1"/>
            <a:r>
              <a:rPr lang="en-US" dirty="0"/>
              <a:t>Weaker dissent movement</a:t>
            </a:r>
          </a:p>
          <a:p>
            <a:pPr lvl="1"/>
            <a:r>
              <a:rPr lang="en-US" dirty="0"/>
              <a:t>Higher acceptance of several principles of the communist period</a:t>
            </a:r>
          </a:p>
          <a:p>
            <a:pPr lvl="1"/>
            <a:r>
              <a:rPr lang="en-US" dirty="0"/>
              <a:t>More sympathy towards the „</a:t>
            </a:r>
            <a:r>
              <a:rPr lang="en-US" i="1" dirty="0"/>
              <a:t>middle way</a:t>
            </a:r>
            <a:r>
              <a:rPr lang="en-US" dirty="0"/>
              <a:t>“ </a:t>
            </a:r>
            <a:r>
              <a:rPr lang="en-US" dirty="0">
                <a:sym typeface="Wingdings" pitchFamily="2" charset="2"/>
              </a:rPr>
              <a:t> support of less radical economic reforms after 1989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nonline.sk/sites/default/files/attachments/images/370/49371370-tkac_ma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024"/>
            <a:ext cx="916909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1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Slovak party „system“   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/>
              <a:t>Political conditions</a:t>
            </a:r>
            <a:r>
              <a:rPr lang="cs-CZ" dirty="0"/>
              <a:t>:</a:t>
            </a:r>
          </a:p>
          <a:p>
            <a:pPr lvl="1"/>
            <a:r>
              <a:rPr lang="en-GB" dirty="0"/>
              <a:t>No universal suffrage – only 7 % of people in 1918</a:t>
            </a:r>
          </a:p>
          <a:p>
            <a:pPr lvl="1"/>
            <a:r>
              <a:rPr lang="en-GB" dirty="0"/>
              <a:t>Manipulations of elections</a:t>
            </a:r>
          </a:p>
          <a:p>
            <a:pPr lvl="1"/>
            <a:r>
              <a:rPr lang="en-GB" dirty="0"/>
              <a:t>High barriers for achieving mandates</a:t>
            </a:r>
          </a:p>
          <a:p>
            <a:pPr lvl="1"/>
            <a:r>
              <a:rPr lang="en-GB" dirty="0"/>
              <a:t>Low citizen participation and activity</a:t>
            </a:r>
          </a:p>
          <a:p>
            <a:pPr marL="393192" lvl="1" indent="0">
              <a:buNone/>
            </a:pPr>
            <a:r>
              <a:rPr lang="en-GB" dirty="0"/>
              <a:t>  </a:t>
            </a:r>
          </a:p>
          <a:p>
            <a:r>
              <a:rPr lang="en-US" dirty="0"/>
              <a:t>The result – nearly for the whole period until 1914 there was only one party representing the Slovaks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Slovak party „system“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 National Party (</a:t>
            </a:r>
            <a:r>
              <a:rPr lang="sk-SK" dirty="0"/>
              <a:t>SNS, </a:t>
            </a:r>
            <a:r>
              <a:rPr lang="en-US" dirty="0"/>
              <a:t>1871):</a:t>
            </a:r>
          </a:p>
          <a:p>
            <a:pPr lvl="1"/>
            <a:r>
              <a:rPr lang="en-US" dirty="0"/>
              <a:t>Elite protestant party</a:t>
            </a:r>
          </a:p>
          <a:p>
            <a:pPr lvl="1"/>
            <a:r>
              <a:rPr lang="en-US" dirty="0"/>
              <a:t>Limited resources</a:t>
            </a:r>
          </a:p>
          <a:p>
            <a:pPr lvl="1"/>
            <a:r>
              <a:rPr lang="en-US" dirty="0"/>
              <a:t>Internal plurality – Agrarians, the catholic </a:t>
            </a:r>
            <a:r>
              <a:rPr lang="en-US" b="1" dirty="0"/>
              <a:t>Slovak People’s Party</a:t>
            </a:r>
            <a:r>
              <a:rPr lang="en-US" dirty="0"/>
              <a:t> </a:t>
            </a:r>
            <a:r>
              <a:rPr lang="sk-SK" dirty="0"/>
              <a:t>(</a:t>
            </a:r>
            <a:r>
              <a:rPr lang="en-US" dirty="0"/>
              <a:t>S</a:t>
            </a:r>
            <a:r>
              <a:rPr lang="sk-SK" dirty="0"/>
              <a:t>LS, </a:t>
            </a:r>
            <a:r>
              <a:rPr lang="en-US" dirty="0"/>
              <a:t>gained independence in 1913</a:t>
            </a:r>
            <a:r>
              <a:rPr lang="sk-SK" dirty="0"/>
              <a:t>)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Less than </a:t>
            </a:r>
            <a:r>
              <a:rPr lang="en-US" b="1" dirty="0"/>
              <a:t>10 MPs</a:t>
            </a:r>
            <a:r>
              <a:rPr lang="en-US" dirty="0"/>
              <a:t> in Parliament </a:t>
            </a:r>
            <a:r>
              <a:rPr lang="sk-SK" dirty="0"/>
              <a:t>(</a:t>
            </a:r>
            <a:r>
              <a:rPr lang="en-US" dirty="0"/>
              <a:t>out of 435</a:t>
            </a:r>
            <a:r>
              <a:rPr lang="sk-SK" dirty="0"/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minimal impact on the country’s politics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1. Czechoslovak Republic</a:t>
            </a:r>
            <a:r>
              <a:rPr lang="sk-SK" sz="4000" dirty="0"/>
              <a:t> (1918-1938)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75240" cy="4749275"/>
          </a:xfrm>
        </p:spPr>
        <p:txBody>
          <a:bodyPr/>
          <a:lstStyle/>
          <a:p>
            <a:r>
              <a:rPr lang="en-GB" dirty="0"/>
              <a:t>Two nations in different situation</a:t>
            </a:r>
          </a:p>
          <a:p>
            <a:endParaRPr lang="en-GB" dirty="0"/>
          </a:p>
          <a:p>
            <a:r>
              <a:rPr lang="en-GB" dirty="0"/>
              <a:t>Higher development of the Czech part:</a:t>
            </a:r>
          </a:p>
          <a:p>
            <a:pPr lvl="1"/>
            <a:r>
              <a:rPr lang="en-GB" dirty="0"/>
              <a:t>Economy and standard</a:t>
            </a:r>
            <a:r>
              <a:rPr lang="cs-CZ" dirty="0"/>
              <a:t>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GB" dirty="0"/>
              <a:t>living</a:t>
            </a:r>
          </a:p>
          <a:p>
            <a:pPr lvl="1"/>
            <a:r>
              <a:rPr lang="en-GB" dirty="0"/>
              <a:t>Level of education</a:t>
            </a:r>
          </a:p>
          <a:p>
            <a:pPr lvl="1"/>
            <a:r>
              <a:rPr lang="en-GB" dirty="0"/>
              <a:t>Character of political parties</a:t>
            </a:r>
          </a:p>
          <a:p>
            <a:endParaRPr lang="en-GB" dirty="0"/>
          </a:p>
          <a:p>
            <a:r>
              <a:rPr lang="en-GB" dirty="0"/>
              <a:t>Czechoslovakism - the idea of one </a:t>
            </a:r>
            <a:r>
              <a:rPr lang="en-GB" b="1" dirty="0"/>
              <a:t>Czechoslovak nation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Population of Czechoslovakia</a:t>
            </a:r>
            <a:r>
              <a:rPr lang="sk-SK" sz="4000" dirty="0"/>
              <a:t> (1921)</a:t>
            </a:r>
            <a:endParaRPr lang="en-GB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0630067"/>
              </p:ext>
            </p:extLst>
          </p:nvPr>
        </p:nvGraphicFramePr>
        <p:xfrm>
          <a:off x="179511" y="1920875"/>
          <a:ext cx="8712969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Czech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780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Slovak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990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123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745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baseline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510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91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Population of Czechoslovakia</a:t>
            </a:r>
            <a:r>
              <a:rPr lang="sk-SK" sz="4000" dirty="0"/>
              <a:t> (1921)</a:t>
            </a:r>
            <a:endParaRPr lang="en-GB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5448651"/>
              </p:ext>
            </p:extLst>
          </p:nvPr>
        </p:nvGraphicFramePr>
        <p:xfrm>
          <a:off x="179511" y="1920875"/>
          <a:ext cx="8712969" cy="362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103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Czechoslovak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noProof="0" dirty="0">
                          <a:solidFill>
                            <a:schemeClr val="tx1"/>
                          </a:solidFill>
                        </a:rPr>
                        <a:t>8,</a:t>
                      </a:r>
                      <a:r>
                        <a:rPr lang="cs-CZ" sz="2800" b="0" baseline="0" noProof="0" dirty="0">
                          <a:solidFill>
                            <a:schemeClr val="tx1"/>
                          </a:solidFill>
                        </a:rPr>
                        <a:t>770,000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cs-CZ" sz="2800" b="0" noProof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123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745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baseline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510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1027</TotalTime>
  <Words>1499</Words>
  <Application>Microsoft Office PowerPoint</Application>
  <PresentationFormat>Prezentácia na obrazovke (4:3)</PresentationFormat>
  <Paragraphs>418</Paragraphs>
  <Slides>36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15</vt:i4>
      </vt:variant>
      <vt:variant>
        <vt:lpstr>Nadpisy snímok</vt:lpstr>
      </vt:variant>
      <vt:variant>
        <vt:i4>36</vt:i4>
      </vt:variant>
    </vt:vector>
  </HeadingPairs>
  <TitlesOfParts>
    <vt:vector size="54" baseType="lpstr">
      <vt:lpstr>Calibri</vt:lpstr>
      <vt:lpstr>Constantia</vt:lpstr>
      <vt:lpstr>Wingdings 2</vt:lpstr>
      <vt:lpstr>Tok</vt:lpstr>
      <vt:lpstr>1_Tok</vt:lpstr>
      <vt:lpstr>2_Tok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Slovak politics  before 1989</vt:lpstr>
      <vt:lpstr>Before 1918</vt:lpstr>
      <vt:lpstr>Hungarian rule (since 10th century)</vt:lpstr>
      <vt:lpstr>Prezentácia programu PowerPoint</vt:lpstr>
      <vt:lpstr>Slovak party „system“    </vt:lpstr>
      <vt:lpstr>Slovak party „system“</vt:lpstr>
      <vt:lpstr>1. Czechoslovak Republic (1918-1938)</vt:lpstr>
      <vt:lpstr>Population of Czechoslovakia (1921)</vt:lpstr>
      <vt:lpstr>Population of Czechoslovakia (1921)</vt:lpstr>
      <vt:lpstr>1. Czechoslovak Republic (CSR)</vt:lpstr>
      <vt:lpstr>Political parties in Slovakia</vt:lpstr>
      <vt:lpstr>„True“ Slovak parties in CSR</vt:lpstr>
      <vt:lpstr>Hlinka Slovak People’s Party</vt:lpstr>
      <vt:lpstr>Elections</vt:lpstr>
      <vt:lpstr>Munich Agreement (1938)</vt:lpstr>
      <vt:lpstr>Munich Agreement (1938)</vt:lpstr>
      <vt:lpstr>Autonomy of Slovakia</vt:lpstr>
      <vt:lpstr>Autonomy of Slovakia</vt:lpstr>
      <vt:lpstr>Elections to Slovak Assembly (1938)</vt:lpstr>
      <vt:lpstr>The wartime Slovak State</vt:lpstr>
      <vt:lpstr>The wartime Slovak State</vt:lpstr>
      <vt:lpstr>The wartime Slovak State</vt:lpstr>
      <vt:lpstr>1939 - 1940</vt:lpstr>
      <vt:lpstr>1940 - 1942</vt:lpstr>
      <vt:lpstr>The erosion after 1942</vt:lpstr>
      <vt:lpstr>After the World War II</vt:lpstr>
      <vt:lpstr>Party system in 1945-1948 </vt:lpstr>
      <vt:lpstr>Democratic party (DS)</vt:lpstr>
      <vt:lpstr>Elections 1946</vt:lpstr>
      <vt:lpstr>After elections 1946</vt:lpstr>
      <vt:lpstr>Communist rule (1948-1989)</vt:lpstr>
      <vt:lpstr>„Election“ results</vt:lpstr>
      <vt:lpstr>1960s and the Prague Spring</vt:lpstr>
      <vt:lpstr>1968 – end of Prague Spring</vt:lpstr>
      <vt:lpstr>After 1968</vt:lpstr>
      <vt:lpstr>Legacy for the period after 1989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politics  before 1989</dc:title>
  <dc:creator>Peter Spáč</dc:creator>
  <cp:lastModifiedBy>Peter</cp:lastModifiedBy>
  <cp:revision>128</cp:revision>
  <dcterms:created xsi:type="dcterms:W3CDTF">2013-02-08T14:01:45Z</dcterms:created>
  <dcterms:modified xsi:type="dcterms:W3CDTF">2020-03-03T14:36:22Z</dcterms:modified>
</cp:coreProperties>
</file>