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7" r:id="rId4"/>
    <p:sldId id="271" r:id="rId5"/>
    <p:sldId id="269" r:id="rId6"/>
    <p:sldId id="299" r:id="rId7"/>
    <p:sldId id="300" r:id="rId8"/>
    <p:sldId id="27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3FE40-C1C0-4F99-B03E-D0CA7D91C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3A36E2-8B26-403D-8DAE-76F110978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500C96-56FC-4174-A329-150D7B142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C9AF22-9FDD-4AC5-AAB4-225212F2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948AA-CA16-4B66-989D-4F3693FA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98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DC13F-72DE-4031-B298-769DAA54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C3BCF8-3B0D-4D53-9D67-E773F3869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462826-F94C-4923-8D5D-9D7AAFDE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9CD05B-31B3-4881-8066-8E2DDE27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4118A-0796-4DF4-B516-A14318A8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24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714FC1E-C617-44CD-B968-748CDCED1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513E88-24AD-46F2-B6EA-7FCA6010C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F9E781-2134-4632-9A9C-6E7A90CD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8CD9DA-CABC-4AAA-A657-F4630BF7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476B89-DE86-497F-95FA-9AA4AB35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05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CDDF7-778F-41D8-B36F-C7EE5CDB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7BD27-91D1-4210-9D3F-AEB338F2D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0B4023-69F0-411B-BFDA-BD65E187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5B0844-9C08-40FA-9141-B8B747DF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DA4B62-7996-4875-BE79-B600C4D9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06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EF06F-A8DA-4EAB-A071-84E90C05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9A4429-59F0-4FC4-B71F-18284D55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CF4274-E386-4A2E-92F8-1B2B9C04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B40CA4-7825-4EB6-BCE6-F5D3D727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D5E355-EBB4-4F0E-BB0E-9F3ABF4F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28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03DDB-F8C7-4437-9AF6-59CF3A83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6CA08-6861-493C-A4D0-350673C0D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A52792-10C4-44D7-8E07-BA1837DE9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AB637D-6CCF-4F76-81E9-269B4A5A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83F57A-763B-4488-93A7-044BE39E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E64FAA-F6E7-4401-9461-449971E9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3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8FE8C-A9F3-4DF4-BCFD-6B289D2F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A4DBFF-901E-46CA-A324-7E3AD383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175FE3-3D14-4C72-A4A3-A837008A8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2313033-0A3D-409C-8811-02E95420D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0F03DA4-EC81-4B08-98CB-2E98C8988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5F04D6-A29E-4EF2-B8C8-6F4E08A8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AA2FB63-B333-4ACD-A51C-7EFCEC52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393CA8-632C-4C59-9DF9-5F839E60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78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861C4-8C3A-4721-B535-F945DAA4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B68836-8ABE-434D-8D1E-4E70D3E5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E61DAF-A64B-47F2-869A-8726EC71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F0236F-97DC-41FB-8416-BAA4B899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92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2E5E8C8-8EC4-4A18-BCB1-D00F3840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66A2F3-EE72-4D70-8904-1F9CEEAD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5E9583-9A2A-40CC-A3AA-09DD89B7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44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6DBAC-6B34-459C-831B-6E58E2964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2260A-D439-4B37-B3BF-82358766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B757BB-A4DF-49B6-A89C-A69B66B31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C1D65D-FA66-4C8E-B489-4FD54D46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A9F34F-BD0F-48EA-AA94-5DD1B9D1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3DFFD9-D5BC-46F5-BC17-E3EA6D6C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8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DA0CC-3CB2-424F-B3B6-5A002798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B3734C0-18A1-45AF-AA99-74106A764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48FCCF-C467-40F2-870D-35B02F9B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1BA645-9AF0-473C-A938-62761A3F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D45A5D-AF5B-4143-AE56-70F54C6F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307EB6-4B46-49C1-8496-BCF90106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DD777A-0EFF-499E-893B-D78B149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9EFE3F-4C72-4721-BA95-AD9CCD26A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616F4B-A266-4C27-837A-555AE2D34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41911-01F4-414C-98E6-C290F4E2E7BC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469902-E32A-4CF0-A609-90507C90C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C24C72-D6CF-476E-BDA5-7270E6ED5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A6CC3-C896-4EFF-B08E-2809BEB19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0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A0750-B036-4347-8134-E2ABB7D35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Popis vývoje volební podpory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CDAF4E-E790-4301-8D24-60357191EF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B8A830-B7BD-4F77-841D-3C8137349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6"/>
    </mc:Choice>
    <mc:Fallback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se liší volební podpora mezi poslaneckými a krajskými volbami?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844825"/>
            <a:ext cx="8229600" cy="4525963"/>
          </a:xfrm>
        </p:spPr>
        <p:txBody>
          <a:bodyPr/>
          <a:lstStyle/>
          <a:p>
            <a:r>
              <a:rPr lang="cs-CZ" dirty="0"/>
              <a:t>Rozdíly v popisných statistikách</a:t>
            </a:r>
          </a:p>
          <a:p>
            <a:r>
              <a:rPr lang="cs-CZ" dirty="0"/>
              <a:t>korelace</a:t>
            </a:r>
          </a:p>
          <a:p>
            <a:endParaRPr lang="cs-CZ" dirty="0"/>
          </a:p>
          <a:p>
            <a:r>
              <a:rPr lang="cs-CZ" dirty="0"/>
              <a:t>Mapa „volební úspěšnosti“</a:t>
            </a:r>
          </a:p>
          <a:p>
            <a:r>
              <a:rPr lang="cs-CZ" dirty="0"/>
              <a:t>Území stabilní volební podpory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BC5A40-9E51-4299-B6A2-3894E4290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4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52"/>
    </mc:Choice>
    <mc:Fallback>
      <p:transition spd="slow" advTm="4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Území volební podpory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Přehlednost, zohlednění populační velikosti</a:t>
            </a:r>
          </a:p>
          <a:p>
            <a:r>
              <a:rPr lang="cs-CZ" dirty="0"/>
              <a:t>Vhodné pro sledování delšího časového úseku</a:t>
            </a:r>
          </a:p>
          <a:p>
            <a:r>
              <a:rPr lang="cs-CZ" dirty="0"/>
              <a:t>Nevhodné pro lokální strany (např. SMK na Slovensku)</a:t>
            </a:r>
          </a:p>
          <a:p>
            <a:r>
              <a:rPr lang="cs-CZ" dirty="0"/>
              <a:t>Nevhodné v nestabilních systémech</a:t>
            </a:r>
          </a:p>
          <a:p>
            <a:endParaRPr lang="cs-CZ" dirty="0"/>
          </a:p>
          <a:p>
            <a:r>
              <a:rPr lang="cs-CZ" dirty="0"/>
              <a:t>Doplňující indikátory</a:t>
            </a:r>
          </a:p>
          <a:p>
            <a:pPr lvl="1"/>
            <a:r>
              <a:rPr lang="cs-CZ" dirty="0"/>
              <a:t>Míra úspěšnosti: kolikrát je podpora strany vyšší v (jádru) území volební podpory oproti zbytku území</a:t>
            </a:r>
          </a:p>
          <a:p>
            <a:pPr lvl="1"/>
            <a:r>
              <a:rPr lang="cs-CZ" dirty="0"/>
              <a:t>Výše volební podpory: jaké procento hlasů v obci, která má z území nejnižší podporu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569C8E1-98F4-49D6-A5FD-178FE987B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1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18"/>
    </mc:Choice>
    <mc:Fallback>
      <p:transition spd="slow" advTm="22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Území stabilní volební podpory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Strany s koncentrovanou stabilní podporou X strany s nekoncentrovanou stabilní podporou</a:t>
            </a:r>
          </a:p>
          <a:p>
            <a:r>
              <a:rPr lang="cs-CZ" dirty="0"/>
              <a:t>Výpočet procenta hlasů přítomných v ÚSVP v každých volbách</a:t>
            </a:r>
          </a:p>
          <a:p>
            <a:r>
              <a:rPr lang="cs-CZ" dirty="0"/>
              <a:t>Zbytečné pro krátký časový usek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1070E41-8E64-49A9-AB7F-84EE264C0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60"/>
    </mc:Choice>
    <mc:Fallback>
      <p:transition spd="slow" advTm="16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Bazické a řetězové indexy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Řetězový index</a:t>
            </a:r>
          </a:p>
          <a:p>
            <a:pPr lvl="1"/>
            <a:r>
              <a:rPr lang="cs-CZ" dirty="0"/>
              <a:t>Volby 2017/volby 2013; volby2013/volby2010 …</a:t>
            </a:r>
          </a:p>
          <a:p>
            <a:pPr lvl="1"/>
            <a:r>
              <a:rPr lang="cs-CZ" dirty="0"/>
              <a:t>Ukazuje postupný vývoj</a:t>
            </a:r>
          </a:p>
          <a:p>
            <a:r>
              <a:rPr lang="cs-CZ" dirty="0"/>
              <a:t>Bazický index</a:t>
            </a:r>
          </a:p>
          <a:p>
            <a:pPr lvl="1"/>
            <a:r>
              <a:rPr lang="cs-CZ" dirty="0"/>
              <a:t>Volby 2017/volby2006, volby2013/volby2006 …</a:t>
            </a:r>
          </a:p>
          <a:p>
            <a:pPr lvl="1"/>
            <a:r>
              <a:rPr lang="cs-CZ" dirty="0"/>
              <a:t>Ukazuje změnu stav oproti stanovenému základu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Index volební úspěšnosti </a:t>
            </a:r>
          </a:p>
          <a:p>
            <a:pPr lvl="2"/>
            <a:r>
              <a:rPr lang="cs-CZ" dirty="0"/>
              <a:t>=Kraj 2018/poslanecké volby 2017 * 100</a:t>
            </a:r>
          </a:p>
          <a:p>
            <a:pPr lvl="1"/>
            <a:r>
              <a:rPr lang="cs-CZ" dirty="0"/>
              <a:t>Index volební stability</a:t>
            </a:r>
          </a:p>
          <a:p>
            <a:pPr lvl="2"/>
            <a:r>
              <a:rPr lang="cs-CZ" dirty="0"/>
              <a:t>kraj 2018/ kraj 2014* 100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E772DAD-77E2-4493-99A6-BA01240D4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3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81"/>
    </mc:Choice>
    <mc:Fallback>
      <p:transition spd="slow" advTm="11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Korelační analýza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Co se dozvíme z výsledku korelační analýzy?</a:t>
            </a:r>
          </a:p>
          <a:p>
            <a:r>
              <a:rPr lang="cs-CZ" dirty="0"/>
              <a:t>Proč může korelační analýza posloužit k analýze vývoje volební podpory?</a:t>
            </a:r>
          </a:p>
          <a:p>
            <a:r>
              <a:rPr lang="cs-CZ" dirty="0"/>
              <a:t>Jaký typ souvislosti sleduje?</a:t>
            </a:r>
          </a:p>
          <a:p>
            <a:r>
              <a:rPr lang="cs-CZ" dirty="0"/>
              <a:t>Co z korelační analýzy zjistíme o příčinách změny volební podpory?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ADDD87-2834-4B18-A1F3-AAFD050ED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2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47"/>
    </mc:Choice>
    <mc:Fallback>
      <p:transition spd="slow" advTm="8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CD629-52FF-48AE-89C5-6E864B17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Korelační analýza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52F1B7-C272-4471-AA72-288D260ED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Ukazuje lineární souvislost mezi dvěma proměnnými</a:t>
            </a:r>
          </a:p>
          <a:p>
            <a:r>
              <a:rPr lang="cs-CZ" dirty="0"/>
              <a:t>V prostorové analýze ukazuje:</a:t>
            </a:r>
          </a:p>
          <a:p>
            <a:pPr lvl="1"/>
            <a:r>
              <a:rPr lang="cs-CZ" dirty="0"/>
              <a:t>Jak stabilní je rozložení podpory strany mezi 2 volbami</a:t>
            </a:r>
          </a:p>
          <a:p>
            <a:pPr lvl="1"/>
            <a:r>
              <a:rPr lang="cs-CZ" dirty="0"/>
              <a:t>Jak se liší rozložení podpory dvou stran v jedněch volbách</a:t>
            </a:r>
          </a:p>
          <a:p>
            <a:r>
              <a:rPr lang="cs-CZ" dirty="0"/>
              <a:t>O příčinách se nedozvíme nic zásadního</a:t>
            </a:r>
          </a:p>
          <a:p>
            <a:pPr lvl="1"/>
            <a:r>
              <a:rPr lang="cs-CZ" dirty="0"/>
              <a:t>Můžeme zjistit, </a:t>
            </a:r>
          </a:p>
          <a:p>
            <a:pPr lvl="1"/>
            <a:r>
              <a:rPr lang="cs-CZ" dirty="0"/>
              <a:t>Jestli došlo ke změně rozložení podpory</a:t>
            </a:r>
          </a:p>
          <a:p>
            <a:pPr lvl="1"/>
            <a:r>
              <a:rPr lang="cs-CZ" dirty="0"/>
              <a:t>jestli byl pokles/nárůst podpory rovnoměrně rozprostřený nebo koncentrovaný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B3C0867-108E-4051-B33C-44F3570038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0.15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08"/>
    </mc:Choice>
    <mc:Fallback>
      <p:transition spd="slow" advTm="12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Korelační analýza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Pokud se korelační koeficient blíží 1 pak se rozložení podpory nezměnilo </a:t>
            </a:r>
          </a:p>
          <a:p>
            <a:pPr lvl="1"/>
            <a:r>
              <a:rPr lang="cs-CZ" dirty="0"/>
              <a:t>Stále mohlo ale dojít k poklesu nebo nárůstu podpory</a:t>
            </a:r>
          </a:p>
          <a:p>
            <a:r>
              <a:rPr lang="cs-CZ" dirty="0"/>
              <a:t>Je míra souvislosti stejná s výsledky v různých typech voleb?</a:t>
            </a:r>
          </a:p>
          <a:p>
            <a:pPr lvl="1"/>
            <a:r>
              <a:rPr lang="cs-CZ" dirty="0"/>
              <a:t>Pokud se výsledky strany v krajských a parlamentních volbách velmi liší, možná je podpora dána jinými faktory (např. efekt lídra?)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596F2CA-628C-445E-9B7D-5D711DA01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1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15"/>
    </mc:Choice>
    <mc:Fallback>
      <p:transition spd="slow" advTm="16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5172</TotalTime>
  <Words>333</Words>
  <Application>Microsoft Office PowerPoint</Application>
  <PresentationFormat>Širokoúhlá obrazovka</PresentationFormat>
  <Paragraphs>52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Popis vývoje volební podpory</vt:lpstr>
      <vt:lpstr>Jak se liší volební podpora mezi poslaneckými a krajskými volbami? </vt:lpstr>
      <vt:lpstr>Území volební podpory</vt:lpstr>
      <vt:lpstr>Území stabilní volební podpory</vt:lpstr>
      <vt:lpstr>Bazické a řetězové indexy </vt:lpstr>
      <vt:lpstr>Korelační analýza</vt:lpstr>
      <vt:lpstr>Korelační analýza</vt:lpstr>
      <vt:lpstr>Korelační analýza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Popis vývoje volební podpory</dc:title>
  <dc:creator>Petr Voda</dc:creator>
  <cp:lastModifiedBy>Petr Voda</cp:lastModifiedBy>
  <cp:revision>7</cp:revision>
  <dcterms:created xsi:type="dcterms:W3CDTF">2020-03-26T20:33:10Z</dcterms:created>
  <dcterms:modified xsi:type="dcterms:W3CDTF">2020-03-30T10:45:18Z</dcterms:modified>
</cp:coreProperties>
</file>