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71" r:id="rId13"/>
    <p:sldId id="268" r:id="rId14"/>
    <p:sldId id="272" r:id="rId15"/>
    <p:sldId id="273" r:id="rId16"/>
    <p:sldId id="291" r:id="rId17"/>
    <p:sldId id="292" r:id="rId18"/>
    <p:sldId id="293" r:id="rId19"/>
    <p:sldId id="294" r:id="rId20"/>
    <p:sldId id="295" r:id="rId21"/>
    <p:sldId id="296" r:id="rId22"/>
    <p:sldId id="269" r:id="rId23"/>
    <p:sldId id="270" r:id="rId24"/>
    <p:sldId id="290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97" r:id="rId38"/>
    <p:sldId id="289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1A02-55CC-48DE-8F1D-FEBAD233FF4F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78F1E-BE94-4B69-9CC8-AF0D23C12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6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A298-DB83-4CDC-AA30-F995E3F938E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56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68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8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1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7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7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4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62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C87E-49B0-40FA-B437-77A443FA8C86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volby.cz/opendata/opendata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documents/10180/25385875/13315241+420213p3.pdf/295ebb5e-1e4e-4d50-bd80-379c5527b911?version=1.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otevrena_data_pro_vysledky_scitani_lidu_domu_a_bytu_2011_sldb_20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i_zakladni_uzemni_ciselniky_na_uzemi_cr_a_klasifikace_cz_nuts" TargetMode="External"/><Relationship Id="rId2" Type="http://schemas.openxmlformats.org/officeDocument/2006/relationships/hyperlink" Target="https://www.mpsv.cz/web/cz/nezamestnanost-v-obcich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Uvod/Produkty-a-sluzby/RUIAN/2-Poskytovani-udaju-RUIAN-ISUI-VDP/Ciselniky-ISUI/Nizsi-uzemni-prvky-a-uzemne-evidencni-jednotky.aspx" TargetMode="External"/><Relationship Id="rId2" Type="http://schemas.openxmlformats.org/officeDocument/2006/relationships/hyperlink" Target="http://apl.czso.cz/irso4/cisel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objednavky_formula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nalystcave.com/excel-tools/excel-scrape-html-add/" TargetMode="External"/><Relationship Id="rId2" Type="http://schemas.openxmlformats.org/officeDocument/2006/relationships/hyperlink" Target="http://analystcave.com/web-scraping-tuto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mptcloud.com/blog/how-to-use-excel-to-scrape-websi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Prostorová analýza voleb</a:t>
            </a:r>
            <a:br>
              <a:rPr lang="cs-CZ" dirty="0"/>
            </a:br>
            <a:r>
              <a:rPr lang="cs-CZ" dirty="0"/>
              <a:t>seminář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39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serveru volby.cz</a:t>
            </a:r>
          </a:p>
          <a:p>
            <a:r>
              <a:rPr lang="cs-CZ" dirty="0">
                <a:hlinkClick r:id="rId2"/>
              </a:rPr>
              <a:t>http://volby.cz/opendata/opendata.htm</a:t>
            </a:r>
            <a:endParaRPr lang="cs-CZ" dirty="0"/>
          </a:p>
          <a:p>
            <a:r>
              <a:rPr lang="cs-CZ" dirty="0"/>
              <a:t>Obsahuje systematizovanou informaci o kandidujících subjektech (</a:t>
            </a:r>
            <a:r>
              <a:rPr lang="cs-CZ" b="1" dirty="0"/>
              <a:t>registry</a:t>
            </a:r>
            <a:r>
              <a:rPr lang="cs-CZ" dirty="0"/>
              <a:t>) a volebních výsledcích (</a:t>
            </a:r>
            <a:r>
              <a:rPr lang="cs-CZ" b="1" dirty="0"/>
              <a:t>okrsková data</a:t>
            </a:r>
            <a:r>
              <a:rPr lang="cs-CZ" dirty="0"/>
              <a:t>) a další informace (číselníky)</a:t>
            </a:r>
          </a:p>
          <a:p>
            <a:r>
              <a:rPr lang="cs-CZ" dirty="0"/>
              <a:t>Stažení zazipované složky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06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</a:t>
            </a:r>
            <a:r>
              <a:rPr lang="cs-CZ" dirty="0" err="1"/>
              <a:t>excelového</a:t>
            </a:r>
            <a:r>
              <a:rPr lang="cs-CZ" dirty="0"/>
              <a:t> souboru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Vyfiltrovat svůj kraj z tabulky kzt6</a:t>
            </a:r>
          </a:p>
          <a:p>
            <a:pPr lvl="1"/>
            <a:r>
              <a:rPr lang="cs-CZ" dirty="0"/>
              <a:t>Data – filtr – okres – vybrat čísla okresů</a:t>
            </a:r>
          </a:p>
          <a:p>
            <a:pPr lvl="1"/>
            <a:r>
              <a:rPr lang="cs-CZ" dirty="0"/>
              <a:t>Číselník okresů dle krajů: </a:t>
            </a:r>
            <a:r>
              <a:rPr lang="cs-CZ" dirty="0">
                <a:hlinkClick r:id="rId2"/>
              </a:rPr>
              <a:t>https://www.czso.cz/documents/10180/25385875/13315241+420213p3.pdf/295ebb5e-1e4e-4d50-bd80-379c5527b911?version=1.0</a:t>
            </a:r>
            <a:endParaRPr lang="cs-CZ" dirty="0"/>
          </a:p>
          <a:p>
            <a:r>
              <a:rPr lang="cs-CZ" dirty="0" err="1"/>
              <a:t>ctrl+a</a:t>
            </a:r>
            <a:r>
              <a:rPr lang="cs-CZ" dirty="0"/>
              <a:t> – </a:t>
            </a:r>
            <a:r>
              <a:rPr lang="cs-CZ" dirty="0" err="1"/>
              <a:t>ctrl+c</a:t>
            </a:r>
            <a:r>
              <a:rPr lang="cs-CZ" dirty="0"/>
              <a:t> – </a:t>
            </a:r>
            <a:r>
              <a:rPr lang="cs-CZ" dirty="0" err="1"/>
              <a:t>ctrl+n</a:t>
            </a:r>
            <a:r>
              <a:rPr lang="cs-CZ" dirty="0"/>
              <a:t> – </a:t>
            </a:r>
            <a:r>
              <a:rPr lang="cs-CZ" dirty="0" err="1"/>
              <a:t>ctrl+v</a:t>
            </a:r>
            <a:endParaRPr lang="cs-CZ" dirty="0"/>
          </a:p>
          <a:p>
            <a:r>
              <a:rPr lang="cs-CZ" dirty="0"/>
              <a:t>Souhrn dle obce </a:t>
            </a:r>
          </a:p>
          <a:p>
            <a:pPr lvl="1"/>
            <a:r>
              <a:rPr lang="cs-CZ" dirty="0"/>
              <a:t>Data – souhrn – u změny ve sloupci OBEC; použít funkci součet; označit všechny položky od VOL_SEZNAM, kromě KC a ZAKRSTRANA  – ok</a:t>
            </a:r>
          </a:p>
          <a:p>
            <a:r>
              <a:rPr lang="cs-CZ" dirty="0"/>
              <a:t>Výsledek do nového sešitu </a:t>
            </a:r>
          </a:p>
          <a:p>
            <a:pPr marL="742950" lvl="2" indent="-342900"/>
            <a:r>
              <a:rPr lang="cs-CZ" dirty="0" err="1"/>
              <a:t>ctrl+a</a:t>
            </a:r>
            <a:r>
              <a:rPr lang="cs-CZ" dirty="0"/>
              <a:t> – </a:t>
            </a:r>
            <a:r>
              <a:rPr lang="cs-CZ" dirty="0" err="1"/>
              <a:t>ctrl+c</a:t>
            </a:r>
            <a:r>
              <a:rPr lang="cs-CZ" dirty="0"/>
              <a:t> – </a:t>
            </a:r>
            <a:r>
              <a:rPr lang="cs-CZ" dirty="0" err="1"/>
              <a:t>ctrl+n</a:t>
            </a:r>
            <a:r>
              <a:rPr lang="cs-CZ" dirty="0"/>
              <a:t> – klepnout pravým do první buňky a vložit jako hodnoty </a:t>
            </a:r>
          </a:p>
          <a:p>
            <a:pPr marL="0" indent="-400050"/>
            <a:r>
              <a:rPr lang="cs-CZ" dirty="0"/>
              <a:t>Upravit nový sešit</a:t>
            </a:r>
          </a:p>
          <a:p>
            <a:pPr marL="400050" lvl="1" indent="-400050"/>
            <a:r>
              <a:rPr lang="cs-CZ" dirty="0"/>
              <a:t>Vložit sloupec za sloupec OBEC – nový sloupec pojmenovat „Celkem“– rozdělit sloupec obec (data – text do sloupců – oddělovač – mezera – ok) – seřadit dle celkem – smazat data v řádcích, které neobsahují slovo celkem - smazat prázdné sloupce, sloupce kde jsou jen nuly a sloupec celkem</a:t>
            </a:r>
          </a:p>
          <a:p>
            <a:pPr marL="0" indent="-400050"/>
            <a:r>
              <a:rPr lang="cs-CZ" dirty="0" err="1"/>
              <a:t>ctrl+s</a:t>
            </a:r>
            <a:r>
              <a:rPr lang="cs-CZ" dirty="0"/>
              <a:t> – název: </a:t>
            </a:r>
            <a:r>
              <a:rPr lang="cs-CZ" dirty="0" err="1"/>
              <a:t>jmenokraje_ucast_rok</a:t>
            </a:r>
            <a:endParaRPr lang="cs-CZ" dirty="0"/>
          </a:p>
          <a:p>
            <a:pPr lvl="1"/>
            <a:r>
              <a:rPr lang="cs-CZ" dirty="0"/>
              <a:t>Před uložením přejmenovat také list</a:t>
            </a:r>
          </a:p>
          <a:p>
            <a:pPr lvl="1"/>
            <a:r>
              <a:rPr lang="cs-CZ" dirty="0"/>
              <a:t>Název sešitu krátký, bez mezer a diakritiky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19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Otevřít příslušný sešit z kzt6p-1 až kzt6p-13</a:t>
            </a:r>
          </a:p>
          <a:p>
            <a:r>
              <a:rPr lang="cs-CZ" dirty="0"/>
              <a:t>Nechat jen sloupce OBEC, KSTRANA, POC_HLASU</a:t>
            </a:r>
          </a:p>
          <a:p>
            <a:r>
              <a:rPr lang="cs-CZ" dirty="0"/>
              <a:t>Seřadit dle OBEC</a:t>
            </a:r>
          </a:p>
          <a:p>
            <a:r>
              <a:rPr lang="cs-CZ" dirty="0"/>
              <a:t>Postupně vyfiltrovat relevantní strany do nových sešitů</a:t>
            </a:r>
          </a:p>
          <a:p>
            <a:pPr lvl="1"/>
            <a:r>
              <a:rPr lang="cs-CZ" dirty="0"/>
              <a:t>Parlamentní strany + ostatní strany nad 5 %</a:t>
            </a:r>
          </a:p>
          <a:p>
            <a:r>
              <a:rPr lang="cs-CZ" dirty="0"/>
              <a:t>Pro každou stranu souhrn dle obce</a:t>
            </a:r>
          </a:p>
          <a:p>
            <a:pPr marL="0" indent="-400050"/>
            <a:r>
              <a:rPr lang="cs-CZ" dirty="0"/>
              <a:t>Upravit nový sešit</a:t>
            </a:r>
          </a:p>
          <a:p>
            <a:pPr marL="400050" lvl="1" indent="-400050"/>
            <a:r>
              <a:rPr lang="cs-CZ" dirty="0"/>
              <a:t>Vložit sloupec za sloupec OBEC – nový sloupec pojmenovat „Celkem“– rozdělit sloupec obec (data – text do sloupců – oddělovač – mezera – ok) – seřadit dle celkem smazat prázdné sloupce, sloupce kde jsou jen nuly a sloupec celkem</a:t>
            </a:r>
          </a:p>
          <a:p>
            <a:pPr marL="400050" lvl="1" indent="-400050"/>
            <a:r>
              <a:rPr lang="cs-CZ" dirty="0"/>
              <a:t>Přejmenujte sloupec POC_HLASU na </a:t>
            </a:r>
            <a:r>
              <a:rPr lang="cs-CZ" dirty="0" err="1"/>
              <a:t>jmeno</a:t>
            </a:r>
            <a:r>
              <a:rPr lang="cs-CZ" dirty="0"/>
              <a:t> strany</a:t>
            </a:r>
          </a:p>
          <a:p>
            <a:pPr marL="0" indent="-400050"/>
            <a:r>
              <a:rPr lang="cs-CZ" dirty="0" err="1"/>
              <a:t>ctrl+s</a:t>
            </a:r>
            <a:r>
              <a:rPr lang="cs-CZ" dirty="0"/>
              <a:t> – název: </a:t>
            </a:r>
            <a:r>
              <a:rPr lang="cs-CZ" dirty="0" err="1"/>
              <a:t>jmenokraje_strana_rok</a:t>
            </a:r>
            <a:endParaRPr lang="cs-CZ" dirty="0"/>
          </a:p>
          <a:p>
            <a:pPr lvl="1"/>
            <a:r>
              <a:rPr lang="cs-CZ" dirty="0"/>
              <a:t>Před uložením přejmenovat také list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7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Spojení účasti a výsledků a přidání dalších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SPSS</a:t>
            </a:r>
          </a:p>
          <a:p>
            <a:endParaRPr lang="cs-CZ" dirty="0"/>
          </a:p>
          <a:p>
            <a:r>
              <a:rPr lang="cs-CZ" dirty="0"/>
              <a:t>Přidání dat</a:t>
            </a:r>
          </a:p>
          <a:p>
            <a:pPr lvl="1"/>
            <a:r>
              <a:rPr lang="cs-CZ" dirty="0"/>
              <a:t>Z předchozích voleb</a:t>
            </a:r>
          </a:p>
          <a:p>
            <a:pPr lvl="1"/>
            <a:r>
              <a:rPr lang="cs-CZ" dirty="0"/>
              <a:t>Ze sčítání lidu</a:t>
            </a:r>
          </a:p>
          <a:p>
            <a:pPr lvl="1"/>
            <a:r>
              <a:rPr lang="cs-CZ" dirty="0"/>
              <a:t>Z jiných zdrojů (MPSV, MŠMT, cokoli,…)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61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Otevřete soubory, které chcete propojit, v SPSS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 otevření tabulek začněte se spojováním.</a:t>
            </a:r>
          </a:p>
          <a:p>
            <a:endParaRPr lang="cs-CZ" dirty="0"/>
          </a:p>
        </p:txBody>
      </p:sp>
      <p:pic>
        <p:nvPicPr>
          <p:cNvPr id="1031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56" y="378774"/>
            <a:ext cx="3902382" cy="1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9" y="2852936"/>
            <a:ext cx="474027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463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88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Nejprve je nutné seřadit data v </a:t>
            </a:r>
            <a:r>
              <a:rPr lang="cs-CZ" b="1" u="sng" dirty="0"/>
              <a:t>každé</a:t>
            </a:r>
            <a:r>
              <a:rPr lang="cs-CZ" dirty="0"/>
              <a:t> spojované tabulce podle sloupce OBEC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743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6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Spojení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Spojování začněte od 1. kola posledních voleb (v úkolu nejlépe od účasti v krajských volbách)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753100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8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Vyberte 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27" y="2209800"/>
            <a:ext cx="575754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17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28625"/>
            <a:ext cx="90963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2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Sčítání lidu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https://www.czso.cz/csu/czso/otevrena_data_pro_vysledky_scitani_lidu_domu_a_bytu_2011_sldb_2011</a:t>
            </a:r>
            <a:endParaRPr lang="cs-CZ" dirty="0"/>
          </a:p>
          <a:p>
            <a:r>
              <a:rPr lang="cs-CZ" b="1" dirty="0"/>
              <a:t>Výběr údajů ze SLDB 2011 za obyvatelstvo, domy a byty, domácnosti a vyjížďku</a:t>
            </a:r>
            <a:endParaRPr lang="cs-CZ" dirty="0"/>
          </a:p>
          <a:p>
            <a:pPr lvl="1"/>
            <a:r>
              <a:rPr lang="cs-CZ" dirty="0"/>
              <a:t>Popis dat</a:t>
            </a:r>
          </a:p>
          <a:p>
            <a:pPr lvl="1"/>
            <a:r>
              <a:rPr lang="cs-CZ" dirty="0"/>
              <a:t>Data - Obyvatelstvo - </a:t>
            </a:r>
            <a:r>
              <a:rPr lang="cs-CZ" dirty="0" err="1"/>
              <a:t>csv</a:t>
            </a:r>
            <a:endParaRPr lang="cs-CZ" dirty="0"/>
          </a:p>
          <a:p>
            <a:pPr lvl="2"/>
            <a:r>
              <a:rPr lang="cs-CZ" dirty="0"/>
              <a:t>Po otevření: data – text do sloupců – oddělovač: čárka</a:t>
            </a:r>
          </a:p>
          <a:p>
            <a:pPr lvl="2"/>
            <a:r>
              <a:rPr lang="cs-CZ" dirty="0"/>
              <a:t>Vyfiltrování obcí: data – filtr – </a:t>
            </a:r>
            <a:r>
              <a:rPr lang="cs-CZ" dirty="0" err="1"/>
              <a:t>typuz_naz</a:t>
            </a:r>
            <a:r>
              <a:rPr lang="cs-CZ" dirty="0"/>
              <a:t>: obec</a:t>
            </a:r>
          </a:p>
          <a:p>
            <a:pPr lvl="2"/>
            <a:r>
              <a:rPr lang="cs-CZ" dirty="0"/>
              <a:t>Vykopírování do nového sešitu</a:t>
            </a:r>
          </a:p>
          <a:p>
            <a:pPr lvl="2"/>
            <a:r>
              <a:rPr lang="cs-CZ" dirty="0"/>
              <a:t>Přejmenování sloupců (pomocí souboru popis dat)</a:t>
            </a:r>
          </a:p>
          <a:p>
            <a:pPr lvl="2"/>
            <a:r>
              <a:rPr lang="cs-CZ" dirty="0"/>
              <a:t>Zjednodušení a zkrácení názvů! (jinak problémy v SPSS)</a:t>
            </a:r>
          </a:p>
          <a:p>
            <a:pPr lvl="2"/>
            <a:r>
              <a:rPr lang="cs-CZ" dirty="0"/>
              <a:t>Smazání údajů jen za ženy/muže</a:t>
            </a:r>
          </a:p>
          <a:p>
            <a:pPr lvl="2"/>
            <a:r>
              <a:rPr lang="cs-CZ" b="1" dirty="0"/>
              <a:t>Výběr sloupců závisí na teoretických předpokladech</a:t>
            </a:r>
          </a:p>
        </p:txBody>
      </p:sp>
    </p:spTree>
    <p:extLst>
      <p:ext uri="{BB962C8B-B14F-4D97-AF65-F5344CB8AC3E}">
        <p14:creationId xmlns:p14="http://schemas.microsoft.com/office/powerpoint/2010/main" val="387865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seminářů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Program v sylabu je orientační</a:t>
            </a:r>
          </a:p>
          <a:p>
            <a:pPr lvl="1"/>
            <a:r>
              <a:rPr lang="cs-CZ" dirty="0"/>
              <a:t>Pokud nebude v předstihu uvedeno jinak, literaturu k seminářům čtěte PŘED seminářem</a:t>
            </a:r>
          </a:p>
          <a:p>
            <a:r>
              <a:rPr lang="cs-CZ" dirty="0"/>
              <a:t>Dnes: data, příprava dat</a:t>
            </a:r>
          </a:p>
          <a:p>
            <a:r>
              <a:rPr lang="cs-CZ" dirty="0"/>
              <a:t>Příště: vytváření mapy</a:t>
            </a:r>
          </a:p>
          <a:p>
            <a:r>
              <a:rPr lang="cs-CZ" dirty="0"/>
              <a:t>Přespříště: popisné statistiky, korelace</a:t>
            </a:r>
          </a:p>
          <a:p>
            <a:r>
              <a:rPr lang="cs-CZ" dirty="0"/>
              <a:t>Skoro nakonec: regrese</a:t>
            </a:r>
          </a:p>
          <a:p>
            <a:r>
              <a:rPr lang="cs-CZ" dirty="0"/>
              <a:t>Nakonec: „prostorové“ metody</a:t>
            </a:r>
          </a:p>
          <a:p>
            <a:r>
              <a:rPr lang="cs-CZ" dirty="0"/>
              <a:t>Úplně nakonec: shrnutí/opakování ???</a:t>
            </a:r>
          </a:p>
        </p:txBody>
      </p:sp>
    </p:spTree>
    <p:extLst>
      <p:ext uri="{BB962C8B-B14F-4D97-AF65-F5344CB8AC3E}">
        <p14:creationId xmlns:p14="http://schemas.microsoft.com/office/powerpoint/2010/main" val="145328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Spojení stejným způsobem jako výše</a:t>
            </a:r>
          </a:p>
          <a:p>
            <a:endParaRPr lang="cs-CZ" dirty="0"/>
          </a:p>
          <a:p>
            <a:r>
              <a:rPr lang="cs-CZ" dirty="0"/>
              <a:t>Export do excelu</a:t>
            </a:r>
          </a:p>
          <a:p>
            <a:endParaRPr lang="cs-CZ" dirty="0"/>
          </a:p>
          <a:p>
            <a:r>
              <a:rPr lang="cs-CZ" dirty="0"/>
              <a:t>Vypočtení procent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2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Nezaměstnanost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https://www.mpsv.cz/web/cz/nezamestnanost-v-obcich</a:t>
            </a:r>
            <a:endParaRPr lang="cs-CZ" dirty="0"/>
          </a:p>
          <a:p>
            <a:r>
              <a:rPr lang="cs-CZ" dirty="0"/>
              <a:t>Rovněž ve formátu </a:t>
            </a:r>
            <a:r>
              <a:rPr lang="cs-CZ" dirty="0" err="1"/>
              <a:t>csv</a:t>
            </a:r>
            <a:endParaRPr lang="cs-CZ" dirty="0"/>
          </a:p>
          <a:p>
            <a:r>
              <a:rPr lang="cs-CZ" dirty="0"/>
              <a:t>Data neobsahují identifikační kód</a:t>
            </a:r>
          </a:p>
          <a:p>
            <a:r>
              <a:rPr lang="cs-CZ" dirty="0"/>
              <a:t>Stažení dat za každý okres kraje</a:t>
            </a:r>
          </a:p>
          <a:p>
            <a:r>
              <a:rPr lang="cs-CZ" dirty="0"/>
              <a:t>Připsání identifikace okresu do sloupce tabulky</a:t>
            </a:r>
          </a:p>
          <a:p>
            <a:r>
              <a:rPr lang="cs-CZ" dirty="0"/>
              <a:t>Seřazení dle okresu a obce</a:t>
            </a:r>
          </a:p>
          <a:p>
            <a:r>
              <a:rPr lang="cs-CZ" dirty="0"/>
              <a:t>Připsání kódu ze struktury území (</a:t>
            </a:r>
            <a:r>
              <a:rPr lang="cs-CZ" dirty="0">
                <a:hlinkClick r:id="rId3"/>
              </a:rPr>
              <a:t>https://www.czso.cz/</a:t>
            </a:r>
            <a:r>
              <a:rPr lang="cs-CZ" dirty="0" err="1">
                <a:hlinkClick r:id="rId3"/>
              </a:rPr>
              <a:t>csu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czso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i_zakladni_uzemni_ciselniky_na_uzemi_cr_a_klasifikace_cz_nuts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Vybrat kraj a seřadit dle okresu a obce</a:t>
            </a:r>
          </a:p>
          <a:p>
            <a:pPr lvl="1"/>
            <a:r>
              <a:rPr lang="cs-CZ" dirty="0"/>
              <a:t>Nakopírovat do tabulky s nezaměstnaností</a:t>
            </a:r>
          </a:p>
        </p:txBody>
      </p:sp>
    </p:spTree>
    <p:extLst>
      <p:ext uri="{BB962C8B-B14F-4D97-AF65-F5344CB8AC3E}">
        <p14:creationId xmlns:p14="http://schemas.microsoft.com/office/powerpoint/2010/main" val="324713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Vytvořit datovou matici obsahující:</a:t>
            </a:r>
          </a:p>
          <a:p>
            <a:pPr lvl="1"/>
            <a:r>
              <a:rPr lang="cs-CZ" dirty="0"/>
              <a:t>Podporu relevantních stran v krajských volbách 2012 a 2016</a:t>
            </a:r>
          </a:p>
          <a:p>
            <a:pPr lvl="1"/>
            <a:r>
              <a:rPr lang="cs-CZ" dirty="0"/>
              <a:t>Strany v roce 2016 jsou kritériem výběru pro rok 2012 a poslanecké volby</a:t>
            </a:r>
          </a:p>
          <a:p>
            <a:pPr lvl="1"/>
            <a:r>
              <a:rPr lang="cs-CZ" dirty="0"/>
              <a:t>Pokud koalice obsahuje jednu parlamentní stranu, považujte ji celou za parlamentní</a:t>
            </a:r>
          </a:p>
          <a:p>
            <a:pPr lvl="1"/>
            <a:r>
              <a:rPr lang="cs-CZ" dirty="0"/>
              <a:t>Podporu stran ve volbách do Poslanecké sněmovny v roce 2013 a 2017 (pozor na názvy! – za každý název umístěte něco jako „_PS13“)</a:t>
            </a:r>
          </a:p>
          <a:p>
            <a:pPr lvl="1"/>
            <a:r>
              <a:rPr lang="cs-CZ" dirty="0"/>
              <a:t>Vybraná data ze sčítání lidu a jiných zdrojů</a:t>
            </a:r>
          </a:p>
          <a:p>
            <a:r>
              <a:rPr lang="cs-CZ" dirty="0"/>
              <a:t>A4 vysvětlující, proč jste zvolili dané proměnné (= teoretické předpoklady/odkazy k teorii)</a:t>
            </a:r>
          </a:p>
          <a:p>
            <a:r>
              <a:rPr lang="cs-CZ" dirty="0"/>
              <a:t>Odevzdání do 18 hodin 17. 3. 2020.</a:t>
            </a:r>
          </a:p>
        </p:txBody>
      </p:sp>
    </p:spTree>
    <p:extLst>
      <p:ext uri="{BB962C8B-B14F-4D97-AF65-F5344CB8AC3E}">
        <p14:creationId xmlns:p14="http://schemas.microsoft.com/office/powerpoint/2010/main" val="1380666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 k příštímu semináři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Parker</a:t>
            </a:r>
            <a:r>
              <a:rPr lang="cs-CZ" dirty="0"/>
              <a:t> – </a:t>
            </a:r>
            <a:r>
              <a:rPr lang="cs-CZ" dirty="0" err="1"/>
              <a:t>Asencio</a:t>
            </a:r>
            <a:r>
              <a:rPr lang="cs-CZ" dirty="0"/>
              <a:t>: Gis and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: </a:t>
            </a:r>
            <a:r>
              <a:rPr lang="cs-CZ" dirty="0" err="1"/>
              <a:t>coding</a:t>
            </a:r>
            <a:r>
              <a:rPr lang="cs-CZ" dirty="0"/>
              <a:t>, </a:t>
            </a:r>
            <a:r>
              <a:rPr lang="cs-CZ" dirty="0" err="1"/>
              <a:t>mapping</a:t>
            </a:r>
            <a:r>
              <a:rPr lang="cs-CZ" dirty="0"/>
              <a:t> and modeling</a:t>
            </a:r>
          </a:p>
          <a:p>
            <a:pPr lvl="1"/>
            <a:r>
              <a:rPr lang="cs-CZ" dirty="0" err="1"/>
              <a:t>Xiii</a:t>
            </a:r>
            <a:r>
              <a:rPr lang="cs-CZ" dirty="0"/>
              <a:t> – </a:t>
            </a:r>
            <a:r>
              <a:rPr lang="cs-CZ" dirty="0" err="1"/>
              <a:t>xvi</a:t>
            </a:r>
            <a:r>
              <a:rPr lang="cs-CZ" dirty="0"/>
              <a:t>: </a:t>
            </a:r>
            <a:r>
              <a:rPr lang="cs-CZ" dirty="0" err="1"/>
              <a:t>Overview</a:t>
            </a:r>
            <a:endParaRPr lang="cs-CZ" dirty="0"/>
          </a:p>
          <a:p>
            <a:pPr lvl="1"/>
            <a:r>
              <a:rPr lang="cs-CZ" dirty="0"/>
              <a:t>1 – 24: o </a:t>
            </a:r>
            <a:r>
              <a:rPr lang="cs-CZ" dirty="0" err="1"/>
              <a:t>GISu</a:t>
            </a:r>
            <a:endParaRPr lang="cs-CZ" dirty="0"/>
          </a:p>
          <a:p>
            <a:pPr lvl="1"/>
            <a:r>
              <a:rPr lang="cs-CZ" b="1" dirty="0"/>
              <a:t>51 – 83: </a:t>
            </a:r>
            <a:r>
              <a:rPr lang="cs-CZ" b="1" dirty="0" err="1"/>
              <a:t>Thematic</a:t>
            </a:r>
            <a:r>
              <a:rPr lang="cs-CZ" b="1" dirty="0"/>
              <a:t> </a:t>
            </a:r>
            <a:r>
              <a:rPr lang="cs-CZ" b="1" dirty="0" err="1"/>
              <a:t>maps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93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61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Prostorová analýza x analýza v prostoru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politologii</a:t>
            </a:r>
            <a:r>
              <a:rPr lang="cs-CZ" dirty="0"/>
              <a:t> se prostorové hlasovaní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voting</a:t>
            </a:r>
            <a:r>
              <a:rPr lang="cs-CZ" dirty="0"/>
              <a:t>) a prostorová analýza voleb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 týká myšleného politického prostoru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geografii</a:t>
            </a:r>
            <a:r>
              <a:rPr lang="cs-CZ" dirty="0"/>
              <a:t> se prostorová analýza týká fyzického prostoru </a:t>
            </a:r>
          </a:p>
          <a:p>
            <a:r>
              <a:rPr lang="cs-CZ" dirty="0"/>
              <a:t>Kvantitativní = potřeba vhodných dat</a:t>
            </a:r>
          </a:p>
          <a:p>
            <a:r>
              <a:rPr lang="cs-CZ" dirty="0"/>
              <a:t>V tradičním pojetí prostorové analýzy se neuplatňují jiné než kvantitativní metody</a:t>
            </a:r>
          </a:p>
        </p:txBody>
      </p:sp>
    </p:spTree>
    <p:extLst>
      <p:ext uri="{BB962C8B-B14F-4D97-AF65-F5344CB8AC3E}">
        <p14:creationId xmlns:p14="http://schemas.microsoft.com/office/powerpoint/2010/main" val="3397638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Agregovaná data</a:t>
            </a:r>
          </a:p>
          <a:p>
            <a:endParaRPr lang="cs-CZ" dirty="0"/>
          </a:p>
          <a:p>
            <a:r>
              <a:rPr lang="cs-CZ" dirty="0"/>
              <a:t>Kardinální</a:t>
            </a:r>
          </a:p>
          <a:p>
            <a:endParaRPr lang="cs-CZ" dirty="0"/>
          </a:p>
          <a:p>
            <a:r>
              <a:rPr lang="cs-CZ" dirty="0"/>
              <a:t>Prostorové </a:t>
            </a:r>
          </a:p>
          <a:p>
            <a:pPr marL="0" indent="0">
              <a:buNone/>
            </a:pPr>
            <a:r>
              <a:rPr lang="cs-CZ" dirty="0"/>
              <a:t>    a časové zařazení</a:t>
            </a:r>
          </a:p>
        </p:txBody>
      </p:sp>
    </p:spTree>
    <p:extLst>
      <p:ext uri="{BB962C8B-B14F-4D97-AF65-F5344CB8AC3E}">
        <p14:creationId xmlns:p14="http://schemas.microsoft.com/office/powerpoint/2010/main" val="3970705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683568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624249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80747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2606632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vzniku agregovaných dat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52258" cy="693710"/>
          </a:xfrm>
        </p:spPr>
      </p:pic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06" y="2708920"/>
            <a:ext cx="296987" cy="816714"/>
          </a:xfrm>
          <a:prstGeom prst="rect">
            <a:avLst/>
          </a:prstGeom>
        </p:spPr>
      </p:pic>
      <p:pic>
        <p:nvPicPr>
          <p:cNvPr id="12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82451"/>
            <a:ext cx="346752" cy="953569"/>
          </a:xfrm>
          <a:prstGeom prst="rect">
            <a:avLst/>
          </a:prstGeom>
        </p:spPr>
      </p:pic>
      <p:pic>
        <p:nvPicPr>
          <p:cNvPr id="13" name="Zástupný symbol pro obsah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2496933"/>
            <a:ext cx="199853" cy="549595"/>
          </a:xfrm>
          <a:prstGeom prst="rect">
            <a:avLst/>
          </a:prstGeom>
        </p:spPr>
      </p:pic>
      <p:pic>
        <p:nvPicPr>
          <p:cNvPr id="14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51" y="2488542"/>
            <a:ext cx="329900" cy="907226"/>
          </a:xfrm>
          <a:prstGeom prst="rect">
            <a:avLst/>
          </a:prstGeom>
        </p:spPr>
      </p:pic>
      <p:pic>
        <p:nvPicPr>
          <p:cNvPr id="15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1" y="2776573"/>
            <a:ext cx="351949" cy="967859"/>
          </a:xfrm>
          <a:prstGeom prst="rect">
            <a:avLst/>
          </a:prstGeom>
        </p:spPr>
      </p:pic>
      <p:pic>
        <p:nvPicPr>
          <p:cNvPr id="16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03" y="2550105"/>
            <a:ext cx="267228" cy="734879"/>
          </a:xfrm>
          <a:prstGeom prst="rect">
            <a:avLst/>
          </a:prstGeom>
        </p:spPr>
      </p:pic>
      <p:pic>
        <p:nvPicPr>
          <p:cNvPr id="17" name="Zástupný symbol pro obsah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29" y="2564587"/>
            <a:ext cx="289425" cy="795918"/>
          </a:xfrm>
          <a:prstGeom prst="rect">
            <a:avLst/>
          </a:prstGeom>
        </p:spPr>
      </p:pic>
      <p:pic>
        <p:nvPicPr>
          <p:cNvPr id="18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8" y="4544702"/>
            <a:ext cx="153468" cy="422037"/>
          </a:xfrm>
          <a:prstGeom prst="rect">
            <a:avLst/>
          </a:prstGeom>
        </p:spPr>
      </p:pic>
      <p:pic>
        <p:nvPicPr>
          <p:cNvPr id="19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45" y="4544702"/>
            <a:ext cx="153468" cy="422037"/>
          </a:xfrm>
          <a:prstGeom prst="rect">
            <a:avLst/>
          </a:prstGeom>
        </p:spPr>
      </p:pic>
      <p:pic>
        <p:nvPicPr>
          <p:cNvPr id="20" name="Zástupný symbol pro obsah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2" y="3926158"/>
            <a:ext cx="538755" cy="1481575"/>
          </a:xfrm>
          <a:prstGeom prst="rect">
            <a:avLst/>
          </a:prstGeom>
        </p:spPr>
      </p:pic>
      <p:pic>
        <p:nvPicPr>
          <p:cNvPr id="21" name="Zástupný symbol pro obsah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4544702"/>
            <a:ext cx="149082" cy="409975"/>
          </a:xfrm>
          <a:prstGeom prst="rect">
            <a:avLst/>
          </a:prstGeom>
        </p:spPr>
      </p:pic>
      <p:pic>
        <p:nvPicPr>
          <p:cNvPr id="22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21" y="4058283"/>
            <a:ext cx="333548" cy="917258"/>
          </a:xfrm>
          <a:prstGeom prst="rect">
            <a:avLst/>
          </a:prstGeom>
        </p:spPr>
      </p:pic>
      <p:pic>
        <p:nvPicPr>
          <p:cNvPr id="23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43" y="4346314"/>
            <a:ext cx="392690" cy="1079897"/>
          </a:xfrm>
          <a:prstGeom prst="rect">
            <a:avLst/>
          </a:prstGeom>
        </p:spPr>
      </p:pic>
      <p:pic>
        <p:nvPicPr>
          <p:cNvPr id="24" name="Zástupný symbol pro obsa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49" y="4119846"/>
            <a:ext cx="458492" cy="1260854"/>
          </a:xfrm>
          <a:prstGeom prst="rect">
            <a:avLst/>
          </a:prstGeom>
        </p:spPr>
      </p:pic>
      <p:pic>
        <p:nvPicPr>
          <p:cNvPr id="25" name="Zástupný symbol pro obsah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99" y="4134328"/>
            <a:ext cx="264255" cy="726700"/>
          </a:xfrm>
          <a:prstGeom prst="rect">
            <a:avLst/>
          </a:prstGeom>
        </p:spPr>
      </p:pic>
      <p:sp>
        <p:nvSpPr>
          <p:cNvPr id="31" name="Zástupný symbol pro obsah 2"/>
          <p:cNvSpPr txBox="1">
            <a:spLocks/>
          </p:cNvSpPr>
          <p:nvPr/>
        </p:nvSpPr>
        <p:spPr>
          <a:xfrm>
            <a:off x="4881712" y="1600201"/>
            <a:ext cx="380508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Různě vysocí lidé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4881712" y="2158597"/>
            <a:ext cx="415478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 několika místnostech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72774" y="2276601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624814" y="2276601"/>
            <a:ext cx="1923064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672030" y="3903958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632972" y="3883930"/>
            <a:ext cx="1923064" cy="1584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4892506" y="2730352"/>
            <a:ext cx="4154784" cy="2757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Agregace dat</a:t>
            </a:r>
          </a:p>
          <a:p>
            <a:pPr lvl="1"/>
            <a:r>
              <a:rPr lang="cs-CZ" dirty="0"/>
              <a:t>Jen jeden údaj za místnost</a:t>
            </a:r>
          </a:p>
          <a:p>
            <a:pPr lvl="1"/>
            <a:r>
              <a:rPr lang="cs-CZ" dirty="0"/>
              <a:t>Různé situace mohou vést ke stejnému výsledku</a:t>
            </a:r>
          </a:p>
        </p:txBody>
      </p:sp>
    </p:spTree>
    <p:extLst>
      <p:ext uri="{BB962C8B-B14F-4D97-AF65-F5344CB8AC3E}">
        <p14:creationId xmlns:p14="http://schemas.microsoft.com/office/powerpoint/2010/main" val="307228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7505" y="548680"/>
          <a:ext cx="698477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Karel 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Jana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Jiří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Květa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Tomáš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Marie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 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TOP09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Eva 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KSČM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Zdeněk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zaměstnanec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Pavel 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Anna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Emil </a:t>
                      </a:r>
                      <a:r>
                        <a:rPr lang="cs-CZ" baseline="0" dirty="0"/>
                        <a:t>M.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</a:t>
                      </a:r>
                      <a:r>
                        <a:rPr lang="cs-CZ" baseline="0" dirty="0"/>
                        <a:t> trh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zaměstnanec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Lucie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 trh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Milan 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 trh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8" name="Pravoúhlá spojnice 7"/>
          <p:cNvCxnSpPr/>
          <p:nvPr/>
        </p:nvCxnSpPr>
        <p:spPr>
          <a:xfrm>
            <a:off x="7092280" y="1030756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rot="5400000" flipH="1" flipV="1">
            <a:off x="6984268" y="1736812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>
            <a:off x="7092280" y="3629508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5400000" flipH="1" flipV="1">
            <a:off x="6984268" y="4335564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7092280" y="5128448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7092280" y="5632647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>
            <a:off x="7092280" y="2572879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flipV="1">
            <a:off x="7092280" y="3077078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956376" y="14780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Údolní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956376" y="2870828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Marešova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956376" y="4095487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Jaselská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956375" y="544798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Obilní trh</a:t>
            </a:r>
          </a:p>
        </p:txBody>
      </p:sp>
      <p:cxnSp>
        <p:nvCxnSpPr>
          <p:cNvPr id="34" name="Pravoúhlá spojnice 33"/>
          <p:cNvCxnSpPr/>
          <p:nvPr/>
        </p:nvCxnSpPr>
        <p:spPr>
          <a:xfrm rot="5400000" flipH="1" flipV="1">
            <a:off x="1698275" y="275086"/>
            <a:ext cx="55017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/>
          <p:nvPr/>
        </p:nvCxnSpPr>
        <p:spPr>
          <a:xfrm>
            <a:off x="1973362" y="21814"/>
            <a:ext cx="5262934" cy="1007495"/>
          </a:xfrm>
          <a:prstGeom prst="bentConnector3">
            <a:avLst>
              <a:gd name="adj1" fmla="val 10130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99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5499" y="3933056"/>
          <a:ext cx="91085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15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Průměrný 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KSČM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zaměstanci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Marešova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Jaselská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Obilní</a:t>
                      </a:r>
                      <a:r>
                        <a:rPr lang="cs-CZ" baseline="0" dirty="0"/>
                        <a:t> trh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88640"/>
          <a:ext cx="69847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Karel 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Jana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Jiří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Květa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699792" y="0"/>
            <a:ext cx="720080" cy="2348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15616" y="4581128"/>
            <a:ext cx="108012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7" idx="2"/>
          </p:cNvCxnSpPr>
          <p:nvPr/>
        </p:nvCxnSpPr>
        <p:spPr>
          <a:xfrm flipH="1">
            <a:off x="1691680" y="2348880"/>
            <a:ext cx="136815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5452" y="238868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(18+73+34+45)/4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75856" y="44624"/>
            <a:ext cx="864096" cy="20882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67744" y="4581128"/>
            <a:ext cx="734800" cy="28317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15616" y="2429338"/>
            <a:ext cx="1682747" cy="3285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2" idx="2"/>
          </p:cNvCxnSpPr>
          <p:nvPr/>
        </p:nvCxnSpPr>
        <p:spPr>
          <a:xfrm flipH="1">
            <a:off x="2699792" y="2132856"/>
            <a:ext cx="1008112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415057" y="320426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3xAno/4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449219" y="3217837"/>
            <a:ext cx="864096" cy="38875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995936" y="44624"/>
            <a:ext cx="1008112" cy="21602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>
            <a:stCxn id="20" idx="2"/>
            <a:endCxn id="23" idx="0"/>
          </p:cNvCxnSpPr>
          <p:nvPr/>
        </p:nvCxnSpPr>
        <p:spPr>
          <a:xfrm flipH="1">
            <a:off x="3364945" y="2204864"/>
            <a:ext cx="11350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093994" y="4594701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822145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48486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213019" y="4609642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45035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83168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/>
          <p:cNvCxnSpPr>
            <a:stCxn id="20" idx="2"/>
            <a:endCxn id="24" idx="0"/>
          </p:cNvCxnSpPr>
          <p:nvPr/>
        </p:nvCxnSpPr>
        <p:spPr>
          <a:xfrm flipH="1">
            <a:off x="4093096" y="2204864"/>
            <a:ext cx="406896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0" idx="2"/>
            <a:endCxn id="25" idx="0"/>
          </p:cNvCxnSpPr>
          <p:nvPr/>
        </p:nvCxnSpPr>
        <p:spPr>
          <a:xfrm>
            <a:off x="4499992" y="2204864"/>
            <a:ext cx="255827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0" idx="2"/>
          </p:cNvCxnSpPr>
          <p:nvPr/>
        </p:nvCxnSpPr>
        <p:spPr>
          <a:xfrm>
            <a:off x="4499992" y="2204864"/>
            <a:ext cx="9508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0" idx="2"/>
          </p:cNvCxnSpPr>
          <p:nvPr/>
        </p:nvCxnSpPr>
        <p:spPr>
          <a:xfrm>
            <a:off x="4499992" y="2204864"/>
            <a:ext cx="16026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0" idx="2"/>
          </p:cNvCxnSpPr>
          <p:nvPr/>
        </p:nvCxnSpPr>
        <p:spPr>
          <a:xfrm>
            <a:off x="4499992" y="2204864"/>
            <a:ext cx="2194399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8460432" y="3789040"/>
            <a:ext cx="611560" cy="22322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58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 čemu jsou:</a:t>
            </a:r>
          </a:p>
          <a:p>
            <a:pPr lvl="1"/>
            <a:r>
              <a:rPr lang="cs-CZ" dirty="0"/>
              <a:t>Jak zjistit z agregovaných dat užitečné informace o volebním chování</a:t>
            </a:r>
          </a:p>
          <a:p>
            <a:pPr lvl="2"/>
            <a:r>
              <a:rPr lang="cs-CZ" dirty="0"/>
              <a:t>Prakticky využitelné zejména pro práci s volbami, ke kterým se nedělají průzkumy veřejného mínění</a:t>
            </a:r>
          </a:p>
          <a:p>
            <a:pPr lvl="1"/>
            <a:r>
              <a:rPr lang="cs-CZ" dirty="0"/>
              <a:t>Rozvoj dovedností v oblasti statistických metod</a:t>
            </a:r>
          </a:p>
          <a:p>
            <a:pPr lvl="2"/>
            <a:r>
              <a:rPr lang="cs-CZ" dirty="0"/>
              <a:t>Počítáme s tím, že něco umíte z podzimního kurzu</a:t>
            </a:r>
          </a:p>
          <a:p>
            <a:pPr lvl="1"/>
            <a:r>
              <a:rPr lang="cs-CZ" dirty="0"/>
              <a:t>Seznámení s „kartografickými“ metodami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Zpracování analýz pro seminární práci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OBSAH SEMINÁŘŮ ANI LITERATURY URČENÉ K SEMINÁŘŮM NEBUDE SOUČÁSTÍ ZKOUŠKY</a:t>
            </a:r>
          </a:p>
          <a:p>
            <a:pPr lvl="2"/>
            <a:r>
              <a:rPr lang="cs-CZ" dirty="0"/>
              <a:t>Osvojení si dovedností a znalostí bude otestováno seminární prací</a:t>
            </a:r>
          </a:p>
          <a:p>
            <a:pPr lvl="2"/>
            <a:r>
              <a:rPr lang="cs-CZ" dirty="0"/>
              <a:t>Literaturu rozhodně čtěte</a:t>
            </a:r>
          </a:p>
        </p:txBody>
      </p:sp>
    </p:spTree>
    <p:extLst>
      <p:ext uri="{BB962C8B-B14F-4D97-AF65-F5344CB8AC3E}">
        <p14:creationId xmlns:p14="http://schemas.microsoft.com/office/powerpoint/2010/main" val="3321666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CHYBA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procesu agregace se ztrácí informace</a:t>
            </a:r>
          </a:p>
          <a:p>
            <a:r>
              <a:rPr lang="cs-CZ" dirty="0"/>
              <a:t>Nelze hovořit o pozorovaných vztazích jako o platných pro individuální voliče </a:t>
            </a:r>
          </a:p>
          <a:p>
            <a:pPr lvl="1"/>
            <a:r>
              <a:rPr lang="cs-CZ" dirty="0"/>
              <a:t>V našem případě: tam kde je nějaký katolík získala hlas KDU nebo TOP09. Přitom ale oba katolíci nevolili.</a:t>
            </a:r>
          </a:p>
          <a:p>
            <a:pPr lvl="1"/>
            <a:r>
              <a:rPr lang="cs-CZ" dirty="0"/>
              <a:t>V reálném světě nejsme schopni věrohodně z agregovaných dat věrohodně rekonstruovat individuální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183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prostorových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Autokorelace (více seminář 3)</a:t>
            </a:r>
          </a:p>
          <a:p>
            <a:pPr lvl="1"/>
            <a:r>
              <a:rPr lang="cs-CZ" dirty="0"/>
              <a:t>„vše souvisí se vším, a co si je blíž, to spolu souvisí více“</a:t>
            </a:r>
          </a:p>
          <a:p>
            <a:pPr lvl="1"/>
            <a:r>
              <a:rPr lang="cs-CZ" dirty="0"/>
              <a:t>Porušení předpokladu o nezávislosti pozorování</a:t>
            </a:r>
          </a:p>
          <a:p>
            <a:r>
              <a:rPr lang="cs-CZ" dirty="0" err="1"/>
              <a:t>Nestacionarita</a:t>
            </a:r>
            <a:r>
              <a:rPr lang="cs-CZ" dirty="0"/>
              <a:t> (více seminář 4)</a:t>
            </a:r>
          </a:p>
          <a:p>
            <a:pPr lvl="1"/>
            <a:r>
              <a:rPr lang="cs-CZ" dirty="0"/>
              <a:t>Volební chování jedné společenské skupiny se může v prostoru lišit (katolíci ve Valašských </a:t>
            </a:r>
            <a:r>
              <a:rPr lang="cs-CZ" dirty="0" err="1"/>
              <a:t>Klouboucích</a:t>
            </a:r>
            <a:r>
              <a:rPr lang="cs-CZ" dirty="0"/>
              <a:t> x katolíci v severních Čechách, podnikatelé v Praze x podnikatelé na Svitavsku)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25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polygonu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Malý region  =  vysoká homogenita/     </a:t>
            </a:r>
          </a:p>
          <a:p>
            <a:pPr marL="0" indent="0">
              <a:buNone/>
            </a:pPr>
            <a:r>
              <a:rPr lang="cs-CZ" dirty="0"/>
              <a:t>                               vysoký „šum“</a:t>
            </a:r>
          </a:p>
          <a:p>
            <a:r>
              <a:rPr lang="cs-CZ" dirty="0"/>
              <a:t>Velký region = nízká homogenita/</a:t>
            </a:r>
          </a:p>
          <a:p>
            <a:pPr marL="0" indent="0">
              <a:buNone/>
            </a:pPr>
            <a:r>
              <a:rPr lang="cs-CZ" dirty="0"/>
              <a:t>                              nízký šum</a:t>
            </a:r>
          </a:p>
          <a:p>
            <a:endParaRPr lang="cs-CZ" dirty="0"/>
          </a:p>
          <a:p>
            <a:pPr lvl="1"/>
            <a:r>
              <a:rPr lang="cs-CZ" dirty="0"/>
              <a:t>Funkční x administrativní region</a:t>
            </a:r>
          </a:p>
        </p:txBody>
      </p:sp>
    </p:spTree>
    <p:extLst>
      <p:ext uri="{BB962C8B-B14F-4D97-AF65-F5344CB8AC3E}">
        <p14:creationId xmlns:p14="http://schemas.microsoft.com/office/powerpoint/2010/main" val="2861269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836712"/>
            <a:ext cx="3322712" cy="5289451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http://apl.czso.cz/irso4/cisel.jsp</a:t>
            </a:r>
            <a:endParaRPr lang="cs-CZ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Viz  </a:t>
            </a:r>
            <a:r>
              <a:rPr lang="cs-CZ" dirty="0">
                <a:hlinkClick r:id="rId3"/>
              </a:rPr>
              <a:t>http://www.cuzk.cz/Uvod/Produkty-a-sluzby/RUIAN/2-Poskytovani-udaju-RUIAN-ISUI-VDP/Ciselniky-ISUI/Nizsi-uzemni-prvky-a-uzemne-evidencni-jednotky.aspx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schéma soust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" y="252244"/>
            <a:ext cx="5036982" cy="6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4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83" y="3785"/>
            <a:ext cx="3975720" cy="61170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" y="4245159"/>
            <a:ext cx="5386316" cy="25885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785"/>
            <a:ext cx="5386314" cy="23036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07470"/>
            <a:ext cx="5386314" cy="23439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80112" y="6309320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google.maps.com</a:t>
            </a:r>
          </a:p>
        </p:txBody>
      </p:sp>
    </p:spTree>
    <p:extLst>
      <p:ext uri="{BB962C8B-B14F-4D97-AF65-F5344CB8AC3E}">
        <p14:creationId xmlns:p14="http://schemas.microsoft.com/office/powerpoint/2010/main" val="1102387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měřítky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nezaměstnanost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vš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Brno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385913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Městské části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64316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„Čtvrtě“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 kvůli značným rozdílům ve velikosti jednotek je obvykle vhodné používat váhy</a:t>
            </a:r>
          </a:p>
        </p:txBody>
      </p:sp>
    </p:spTree>
    <p:extLst>
      <p:ext uri="{BB962C8B-B14F-4D97-AF65-F5344CB8AC3E}">
        <p14:creationId xmlns:p14="http://schemas.microsoft.com/office/powerpoint/2010/main" val="121057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Důsledky „měření“ (sběru dat)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dirty="0" err="1"/>
              <a:t>socio</a:t>
            </a:r>
            <a:r>
              <a:rPr lang="cs-CZ" dirty="0"/>
              <a:t>-ekonomické analýze obvykle není problém s chybějícími daty za místa</a:t>
            </a:r>
          </a:p>
          <a:p>
            <a:r>
              <a:rPr lang="cs-CZ" dirty="0"/>
              <a:t>Problém s chybějícími daty pro čas (mnoho údajů je zjišťováno jen z cenzu)</a:t>
            </a:r>
          </a:p>
          <a:p>
            <a:endParaRPr lang="cs-CZ" dirty="0"/>
          </a:p>
          <a:p>
            <a:r>
              <a:rPr lang="cs-CZ" dirty="0"/>
              <a:t>Bojkot sčítání (např. Řekové v Albánii, Albánci v Makedonii a Srbsku, …)</a:t>
            </a:r>
          </a:p>
          <a:p>
            <a:pPr lvl="1"/>
            <a:r>
              <a:rPr lang="cs-CZ" dirty="0"/>
              <a:t>V ČR otázka víry a vyznání v roce 2011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644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Data za obce dostupná každoročně (nebo častěji)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Počet obyvatel</a:t>
            </a:r>
          </a:p>
          <a:p>
            <a:r>
              <a:rPr lang="cs-CZ" dirty="0"/>
              <a:t>Věkové složení</a:t>
            </a:r>
          </a:p>
          <a:p>
            <a:r>
              <a:rPr lang="cs-CZ" dirty="0"/>
              <a:t>Pohyb obyvatelstva (narození/zemřelí, přistěhovalí/vystěhovalí)</a:t>
            </a:r>
          </a:p>
          <a:p>
            <a:r>
              <a:rPr lang="cs-CZ" dirty="0"/>
              <a:t>Bytová výstavba</a:t>
            </a:r>
          </a:p>
          <a:p>
            <a:r>
              <a:rPr lang="cs-CZ" dirty="0"/>
              <a:t>Nezaměstnanost (měsíčně)</a:t>
            </a:r>
          </a:p>
          <a:p>
            <a:r>
              <a:rPr lang="cs-CZ" dirty="0"/>
              <a:t>Rozpočty obcí</a:t>
            </a:r>
          </a:p>
          <a:p>
            <a:r>
              <a:rPr lang="cs-CZ" dirty="0"/>
              <a:t>Školská statistika</a:t>
            </a:r>
          </a:p>
        </p:txBody>
      </p:sp>
    </p:spTree>
    <p:extLst>
      <p:ext uri="{BB962C8B-B14F-4D97-AF65-F5344CB8AC3E}">
        <p14:creationId xmlns:p14="http://schemas.microsoft.com/office/powerpoint/2010/main" val="1426899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Agregovaná data</a:t>
            </a:r>
          </a:p>
          <a:p>
            <a:pPr lvl="1"/>
            <a:r>
              <a:rPr lang="cs-CZ" dirty="0"/>
              <a:t>Nebezpečí ekologické chyby</a:t>
            </a:r>
          </a:p>
          <a:p>
            <a:r>
              <a:rPr lang="cs-CZ" dirty="0"/>
              <a:t>Kardinální proměnné</a:t>
            </a:r>
          </a:p>
          <a:p>
            <a:pPr lvl="1"/>
            <a:r>
              <a:rPr lang="cs-CZ" dirty="0"/>
              <a:t>Možnosti pro využití řady statistických nástrojů</a:t>
            </a:r>
          </a:p>
          <a:p>
            <a:r>
              <a:rPr lang="cs-CZ" dirty="0"/>
              <a:t>Prostorová data</a:t>
            </a:r>
          </a:p>
          <a:p>
            <a:pPr lvl="1"/>
            <a:r>
              <a:rPr lang="cs-CZ" dirty="0"/>
              <a:t>Narušení obvyklých předpokladů</a:t>
            </a:r>
          </a:p>
          <a:p>
            <a:pPr lvl="1"/>
            <a:r>
              <a:rPr lang="cs-CZ" dirty="0"/>
              <a:t>Otázka měřítkové úrovně</a:t>
            </a:r>
          </a:p>
          <a:p>
            <a:pPr lvl="1"/>
            <a:r>
              <a:rPr lang="cs-CZ" dirty="0"/>
              <a:t>Otázka spolehlivosti dat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36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Cíl: popsat a vysvětlit rozdíly v podpoře kandidátů v krajských volbách</a:t>
            </a:r>
          </a:p>
          <a:p>
            <a:r>
              <a:rPr lang="cs-CZ" dirty="0"/>
              <a:t>Jednotlivé kroky</a:t>
            </a:r>
          </a:p>
          <a:p>
            <a:pPr lvl="1"/>
            <a:r>
              <a:rPr lang="cs-CZ" dirty="0"/>
              <a:t>Popis volební podpory pomocí map</a:t>
            </a:r>
          </a:p>
          <a:p>
            <a:pPr lvl="1"/>
            <a:r>
              <a:rPr lang="cs-CZ" dirty="0"/>
              <a:t>Popis volební podpory pomocí deskriptivních statistik</a:t>
            </a:r>
          </a:p>
          <a:p>
            <a:pPr lvl="1"/>
            <a:r>
              <a:rPr lang="cs-CZ" dirty="0"/>
              <a:t>Popis vývoje volební podpory pomocí analýzy souvislosti s předchozími volbami</a:t>
            </a:r>
          </a:p>
          <a:p>
            <a:pPr lvl="1"/>
            <a:r>
              <a:rPr lang="cs-CZ" dirty="0"/>
              <a:t>Vysvětlení rozdílů v podpoře stran v obcích pomocí regresní analýzy</a:t>
            </a:r>
          </a:p>
          <a:p>
            <a:pPr lvl="1"/>
            <a:endParaRPr lang="cs-CZ" dirty="0"/>
          </a:p>
          <a:p>
            <a:r>
              <a:rPr lang="cs-CZ" dirty="0"/>
              <a:t>PRO ZPRACOVÁNÍ PRÁCE BUDOU DŮLEŽITÉ JAK INFORMACE Z TOHOTO KURZU, TAK Z PODZIMNÍHO KURZU O KVANTITATIVNÍCH METODÁCH  </a:t>
            </a:r>
          </a:p>
        </p:txBody>
      </p:sp>
    </p:spTree>
    <p:extLst>
      <p:ext uri="{BB962C8B-B14F-4D97-AF65-F5344CB8AC3E}">
        <p14:creationId xmlns:p14="http://schemas.microsoft.com/office/powerpoint/2010/main" val="310011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práce 2.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Jednotlivé kroky budou konkrétněji zadány na dalších seminářích</a:t>
            </a:r>
          </a:p>
          <a:p>
            <a:r>
              <a:rPr lang="cs-CZ" dirty="0"/>
              <a:t>Finální práce bude kompilací úkolů + úvod, závěr, literatura, propojení jednotlivých částí vysvětlujícími pasážemi</a:t>
            </a:r>
          </a:p>
          <a:p>
            <a:r>
              <a:rPr lang="cs-CZ" dirty="0"/>
              <a:t>V hodnocení bude také zohledněno, jakým způsobem byly vyřešeny výtky sdělené v hodnocení úkolů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2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Za účast na seminářích a za odevzdání všech úkolů získáte 10 bodů</a:t>
            </a:r>
          </a:p>
          <a:p>
            <a:r>
              <a:rPr lang="cs-CZ" dirty="0"/>
              <a:t>Neodevzdání některého z úkolů = 0 bodů</a:t>
            </a:r>
          </a:p>
          <a:p>
            <a:r>
              <a:rPr lang="cs-CZ" dirty="0"/>
              <a:t>Úkoly samotné nebudou nijak hodnoceny, jen vám přinesou zpětnou vazbu</a:t>
            </a:r>
          </a:p>
          <a:p>
            <a:pPr lvl="1"/>
            <a:r>
              <a:rPr lang="cs-CZ" dirty="0"/>
              <a:t>Odevzdaný úkol, který neřeší zadání, bude považován za neodevzdaný</a:t>
            </a:r>
          </a:p>
          <a:p>
            <a:r>
              <a:rPr lang="cs-CZ" dirty="0"/>
              <a:t>Neúčast na semináři je možná, ale přístup k materiálům k danému semináři budou mít jen zúčastnění</a:t>
            </a:r>
          </a:p>
          <a:p>
            <a:r>
              <a:rPr lang="cs-CZ" dirty="0"/>
              <a:t>Termín odevzdání bude sdělen vždy se zadáním úkolu (obvykle půjde o pondělní půlnoc před středečním seminářem)</a:t>
            </a:r>
          </a:p>
          <a:p>
            <a:r>
              <a:rPr lang="cs-CZ" dirty="0"/>
              <a:t>Zadání úkolu bude zveřejněno vždy na konci semináře</a:t>
            </a:r>
          </a:p>
          <a:p>
            <a:endParaRPr lang="cs-CZ" dirty="0"/>
          </a:p>
          <a:p>
            <a:r>
              <a:rPr lang="cs-CZ" dirty="0"/>
              <a:t>Odevzdání úkolů vede k vyšší šanci vytvoření kvalitní seminární práce (a tedy k vyšší šanci na dobré bodové hodnocení)</a:t>
            </a:r>
          </a:p>
          <a:p>
            <a:r>
              <a:rPr lang="cs-CZ" dirty="0"/>
              <a:t>Pokud budou úkoly odevzdány, nebude potřeba prezentací</a:t>
            </a:r>
          </a:p>
        </p:txBody>
      </p:sp>
    </p:spTree>
    <p:extLst>
      <p:ext uri="{BB962C8B-B14F-4D97-AF65-F5344CB8AC3E}">
        <p14:creationId xmlns:p14="http://schemas.microsoft.com/office/powerpoint/2010/main" val="2578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nachystat data?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26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– volební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2 možnosti jejich zisku</a:t>
            </a:r>
          </a:p>
          <a:p>
            <a:pPr lvl="1"/>
            <a:r>
              <a:rPr lang="cs-CZ" dirty="0"/>
              <a:t>Volby.cz</a:t>
            </a:r>
          </a:p>
          <a:p>
            <a:pPr lvl="1"/>
            <a:r>
              <a:rPr lang="cs-CZ" dirty="0"/>
              <a:t>Otevřená data</a:t>
            </a:r>
          </a:p>
          <a:p>
            <a:pPr lvl="1"/>
            <a:r>
              <a:rPr lang="cs-CZ" dirty="0"/>
              <a:t>(žádost na ČSÚ </a:t>
            </a:r>
            <a:r>
              <a:rPr lang="cs-CZ" dirty="0">
                <a:hlinkClick r:id="rId2"/>
              </a:rPr>
              <a:t>https://www.czso.cz/</a:t>
            </a:r>
            <a:r>
              <a:rPr lang="cs-CZ" dirty="0" err="1">
                <a:hlinkClick r:id="rId2"/>
              </a:rPr>
              <a:t>csu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czso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objednavky_formulare</a:t>
            </a:r>
            <a:r>
              <a:rPr lang="cs-CZ" dirty="0"/>
              <a:t>– v případě dat, která nejsou v otevřených datech)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Data za obce </a:t>
            </a:r>
          </a:p>
          <a:p>
            <a:pPr lvl="1"/>
            <a:r>
              <a:rPr lang="cs-CZ" dirty="0"/>
              <a:t>S okrsky je těžká práce</a:t>
            </a:r>
          </a:p>
          <a:p>
            <a:pPr lvl="1"/>
            <a:r>
              <a:rPr lang="cs-CZ" dirty="0"/>
              <a:t>Je známé jen aktuální vymezení okrsků</a:t>
            </a:r>
          </a:p>
          <a:p>
            <a:pPr lvl="1"/>
            <a:r>
              <a:rPr lang="cs-CZ" dirty="0"/>
              <a:t>https://volby.tmapy.cz/</a:t>
            </a:r>
          </a:p>
        </p:txBody>
      </p:sp>
    </p:spTree>
    <p:extLst>
      <p:ext uri="{BB962C8B-B14F-4D97-AF65-F5344CB8AC3E}">
        <p14:creationId xmlns:p14="http://schemas.microsoft.com/office/powerpoint/2010/main" val="204923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Otravná manuální práce</a:t>
            </a:r>
          </a:p>
          <a:p>
            <a:r>
              <a:rPr lang="cs-CZ" dirty="0"/>
              <a:t>Možnost obejít automatizovaným stahováním (tzv. </a:t>
            </a:r>
            <a:r>
              <a:rPr lang="cs-CZ" dirty="0" err="1"/>
              <a:t>webscrape</a:t>
            </a:r>
            <a:r>
              <a:rPr lang="cs-CZ" dirty="0"/>
              <a:t>)</a:t>
            </a:r>
          </a:p>
          <a:p>
            <a:r>
              <a:rPr lang="cs-CZ" dirty="0"/>
              <a:t>Skript lze napsat v VBA/pythonu (</a:t>
            </a:r>
            <a:r>
              <a:rPr lang="cs-CZ" dirty="0" err="1"/>
              <a:t>excel</a:t>
            </a:r>
            <a:r>
              <a:rPr lang="cs-CZ" dirty="0"/>
              <a:t>) nebo v R</a:t>
            </a:r>
          </a:p>
          <a:p>
            <a:pPr lvl="1"/>
            <a:r>
              <a:rPr lang="cs-CZ" dirty="0"/>
              <a:t>To se tady učit nebudeme</a:t>
            </a:r>
          </a:p>
          <a:p>
            <a:pPr lvl="1"/>
            <a:r>
              <a:rPr lang="cs-CZ" dirty="0"/>
              <a:t>Pokud chcete stahovat data z volby.cz nebo z jiných serverů se systematicky uspořádanými tabulkami, pak se tato schopnost velmi hodí</a:t>
            </a:r>
          </a:p>
          <a:p>
            <a:pPr lvl="1"/>
            <a:r>
              <a:rPr lang="cs-CZ" dirty="0">
                <a:hlinkClick r:id="rId2"/>
              </a:rPr>
              <a:t>http://analystcave.com/web-scraping-tutorial/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http://analystcave.com/excel-tools/excel-scrape-html-add/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https://www.promptcloud.com/blog/how-to-use-excel-to-scrape-websites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408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2032</Words>
  <Application>Microsoft Office PowerPoint</Application>
  <PresentationFormat>Předvádění na obrazovce (4:3)</PresentationFormat>
  <Paragraphs>477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Motiv systému Office</vt:lpstr>
      <vt:lpstr>Prostorová analýza voleb seminář 1</vt:lpstr>
      <vt:lpstr>Organizace seminářů</vt:lpstr>
      <vt:lpstr>Semináře</vt:lpstr>
      <vt:lpstr>Seminární práce</vt:lpstr>
      <vt:lpstr>Seminární práce 2.</vt:lpstr>
      <vt:lpstr>úkoly</vt:lpstr>
      <vt:lpstr>Jak nachystat data?</vt:lpstr>
      <vt:lpstr>Data – volební výsledky</vt:lpstr>
      <vt:lpstr>Volby.cz</vt:lpstr>
      <vt:lpstr>Otevřená data</vt:lpstr>
      <vt:lpstr>Úprava excelového souboru</vt:lpstr>
      <vt:lpstr>Prezentace aplikace PowerPoint</vt:lpstr>
      <vt:lpstr>Spojení účasti a výsledků a přidání dalších dat</vt:lpstr>
      <vt:lpstr>Prezentace aplikace PowerPoint</vt:lpstr>
      <vt:lpstr>Prezentace aplikace PowerPoint</vt:lpstr>
      <vt:lpstr>Spojení dat</vt:lpstr>
      <vt:lpstr>Prezentace aplikace PowerPoint</vt:lpstr>
      <vt:lpstr>Prezentace aplikace PowerPoint</vt:lpstr>
      <vt:lpstr>Sčítání lidu</vt:lpstr>
      <vt:lpstr>Prezentace aplikace PowerPoint</vt:lpstr>
      <vt:lpstr>Nezaměstnanost</vt:lpstr>
      <vt:lpstr>Úkol</vt:lpstr>
      <vt:lpstr>Četba k příštímu semináři</vt:lpstr>
      <vt:lpstr>Data</vt:lpstr>
      <vt:lpstr>Úvodem</vt:lpstr>
      <vt:lpstr>Povaha dat</vt:lpstr>
      <vt:lpstr>Princip vzniku agregovaných dat</vt:lpstr>
      <vt:lpstr>Prezentace aplikace PowerPoint</vt:lpstr>
      <vt:lpstr>Prezentace aplikace PowerPoint</vt:lpstr>
      <vt:lpstr>EKOLOGICKÁ CHYBA</vt:lpstr>
      <vt:lpstr>Specifika prostorových dat</vt:lpstr>
      <vt:lpstr>Velikost polygonu</vt:lpstr>
      <vt:lpstr>Prezentace aplikace PowerPoint</vt:lpstr>
      <vt:lpstr>Prezentace aplikace PowerPoint</vt:lpstr>
      <vt:lpstr>Rozdíly mezi měřítky</vt:lpstr>
      <vt:lpstr>Důsledky „měření“ (sběru dat)</vt:lpstr>
      <vt:lpstr>Data za obce dostupná každoročně (nebo častěji)</vt:lpstr>
      <vt:lpstr>Shrnutí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analýza voleb seminář 1.</dc:title>
  <dc:creator>Petr</dc:creator>
  <cp:lastModifiedBy>Petr Voda</cp:lastModifiedBy>
  <cp:revision>54</cp:revision>
  <dcterms:created xsi:type="dcterms:W3CDTF">2017-04-04T08:24:03Z</dcterms:created>
  <dcterms:modified xsi:type="dcterms:W3CDTF">2020-03-04T12:54:55Z</dcterms:modified>
</cp:coreProperties>
</file>