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78" r:id="rId9"/>
    <p:sldId id="277" r:id="rId10"/>
    <p:sldId id="279" r:id="rId11"/>
    <p:sldId id="274" r:id="rId12"/>
    <p:sldId id="261" r:id="rId13"/>
    <p:sldId id="262" r:id="rId14"/>
    <p:sldId id="263" r:id="rId15"/>
    <p:sldId id="268" r:id="rId16"/>
    <p:sldId id="276" r:id="rId17"/>
    <p:sldId id="266" r:id="rId18"/>
    <p:sldId id="270" r:id="rId19"/>
    <p:sldId id="269" r:id="rId20"/>
    <p:sldId id="271" r:id="rId21"/>
    <p:sldId id="272" r:id="rId22"/>
    <p:sldId id="275" r:id="rId23"/>
    <p:sldId id="273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B8AF-D393-4A5B-8EA4-BAE695A62C24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Strange</a:t>
            </a:r>
            <a:r>
              <a:rPr lang="cs-CZ" b="1" dirty="0" smtClean="0"/>
              <a:t> </a:t>
            </a:r>
            <a:r>
              <a:rPr lang="cs-CZ" b="1" dirty="0" err="1" smtClean="0"/>
              <a:t>Situation</a:t>
            </a:r>
            <a:r>
              <a:rPr lang="cs-CZ" b="1" dirty="0" smtClean="0"/>
              <a:t> </a:t>
            </a:r>
            <a:r>
              <a:rPr lang="cs-CZ" b="1" dirty="0" err="1" smtClean="0"/>
              <a:t>Procedure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seminář</a:t>
            </a:r>
          </a:p>
          <a:p>
            <a:r>
              <a:rPr lang="cs-CZ" dirty="0" smtClean="0"/>
              <a:t>PSY103: Vývojová psychologie I.</a:t>
            </a:r>
          </a:p>
          <a:p>
            <a:r>
              <a:rPr lang="cs-CZ" dirty="0" smtClean="0"/>
              <a:t>Petra </a:t>
            </a:r>
            <a:r>
              <a:rPr lang="cs-CZ" dirty="0" err="1" smtClean="0"/>
              <a:t>Daňsová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1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6600"/>
                </a:solidFill>
              </a:rPr>
              <a:t>Vnitřní pracovní </a:t>
            </a:r>
            <a:r>
              <a:rPr lang="cs-CZ" b="1" dirty="0" smtClean="0">
                <a:solidFill>
                  <a:srgbClr val="FF6600"/>
                </a:solidFill>
              </a:rPr>
              <a:t>model a typy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Podle toho, </a:t>
            </a:r>
            <a:r>
              <a:rPr lang="cs-CZ" dirty="0" smtClean="0"/>
              <a:t>jak dítě prožívalo </a:t>
            </a:r>
            <a:r>
              <a:rPr lang="cs-CZ" dirty="0"/>
              <a:t>interakce s vazbovou osobou a na </a:t>
            </a:r>
            <a:r>
              <a:rPr lang="cs-CZ" dirty="0" smtClean="0"/>
              <a:t>základě zvnitřněných zkušeností s ní </a:t>
            </a:r>
            <a:r>
              <a:rPr lang="cs-CZ" dirty="0"/>
              <a:t>se </a:t>
            </a:r>
            <a:r>
              <a:rPr lang="cs-CZ" dirty="0" smtClean="0"/>
              <a:t>utváří </a:t>
            </a:r>
            <a:r>
              <a:rPr lang="cs-CZ" dirty="0"/>
              <a:t>během </a:t>
            </a:r>
            <a:r>
              <a:rPr lang="cs-CZ" dirty="0" smtClean="0"/>
              <a:t>raného období specifická </a:t>
            </a:r>
            <a:r>
              <a:rPr lang="cs-CZ" dirty="0"/>
              <a:t>podoba </a:t>
            </a:r>
            <a:r>
              <a:rPr lang="cs-CZ" dirty="0" smtClean="0"/>
              <a:t>vazbového chování dítěte</a:t>
            </a:r>
            <a:r>
              <a:rPr lang="cs-CZ" dirty="0"/>
              <a:t>.</a:t>
            </a:r>
          </a:p>
          <a:p>
            <a:r>
              <a:rPr lang="cs-CZ" dirty="0"/>
              <a:t>Zjednodušeně se da </a:t>
            </a:r>
            <a:r>
              <a:rPr lang="cs-CZ" dirty="0" smtClean="0"/>
              <a:t>říci</a:t>
            </a:r>
            <a:r>
              <a:rPr lang="cs-CZ" dirty="0"/>
              <a:t>, že se </a:t>
            </a:r>
            <a:r>
              <a:rPr lang="cs-CZ" dirty="0" smtClean="0"/>
              <a:t>jedná </a:t>
            </a:r>
            <a:r>
              <a:rPr lang="cs-CZ" dirty="0"/>
              <a:t>o </a:t>
            </a:r>
            <a:r>
              <a:rPr lang="cs-CZ" dirty="0" smtClean="0"/>
              <a:t>individuální rozdíly </a:t>
            </a:r>
            <a:r>
              <a:rPr lang="cs-CZ" dirty="0"/>
              <a:t>v </a:t>
            </a:r>
            <a:r>
              <a:rPr lang="cs-CZ" dirty="0" smtClean="0"/>
              <a:t>chování dětí </a:t>
            </a:r>
            <a:r>
              <a:rPr lang="cs-CZ" dirty="0"/>
              <a:t>v reakci </a:t>
            </a:r>
            <a:r>
              <a:rPr lang="cs-CZ" dirty="0" smtClean="0"/>
              <a:t>na separaci </a:t>
            </a:r>
            <a:r>
              <a:rPr lang="cs-CZ" dirty="0"/>
              <a:t>a </a:t>
            </a:r>
            <a:r>
              <a:rPr lang="cs-CZ" dirty="0" smtClean="0"/>
              <a:t>znovushledání </a:t>
            </a:r>
            <a:r>
              <a:rPr lang="cs-CZ" dirty="0"/>
              <a:t>s </a:t>
            </a:r>
            <a:r>
              <a:rPr lang="cs-CZ" dirty="0" smtClean="0"/>
              <a:t>primární </a:t>
            </a:r>
            <a:r>
              <a:rPr lang="cs-CZ" dirty="0"/>
              <a:t>vazbovou osobou (v našich </a:t>
            </a:r>
            <a:r>
              <a:rPr lang="cs-CZ" dirty="0" smtClean="0"/>
              <a:t>kulturních podmínkách nejčastěji </a:t>
            </a:r>
            <a:r>
              <a:rPr lang="cs-CZ" dirty="0"/>
              <a:t>matkou). </a:t>
            </a:r>
            <a:endParaRPr lang="cs-CZ" dirty="0" smtClean="0"/>
          </a:p>
          <a:p>
            <a:r>
              <a:rPr lang="cs-CZ" dirty="0" smtClean="0"/>
              <a:t>Podle </a:t>
            </a:r>
            <a:r>
              <a:rPr lang="cs-CZ" dirty="0"/>
              <a:t>tohoto </a:t>
            </a:r>
            <a:r>
              <a:rPr lang="cs-CZ" dirty="0" smtClean="0"/>
              <a:t>chování </a:t>
            </a:r>
            <a:r>
              <a:rPr lang="cs-CZ" dirty="0"/>
              <a:t>lze rozlišit dva </a:t>
            </a:r>
            <a:r>
              <a:rPr lang="cs-CZ" dirty="0" smtClean="0"/>
              <a:t>základní </a:t>
            </a:r>
            <a:r>
              <a:rPr lang="cs-CZ" dirty="0"/>
              <a:t>typy vazby </a:t>
            </a:r>
            <a:r>
              <a:rPr lang="cs-CZ" dirty="0" smtClean="0"/>
              <a:t>– </a:t>
            </a:r>
            <a:r>
              <a:rPr lang="en-US" dirty="0" err="1" smtClean="0"/>
              <a:t>jist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en-US" dirty="0" err="1"/>
              <a:t>typ</a:t>
            </a:r>
            <a:r>
              <a:rPr lang="en-US" dirty="0"/>
              <a:t> (</a:t>
            </a:r>
            <a:r>
              <a:rPr lang="en-US" i="1" dirty="0"/>
              <a:t>secure</a:t>
            </a:r>
            <a:r>
              <a:rPr lang="en-US" dirty="0"/>
              <a:t>) a </a:t>
            </a:r>
            <a:r>
              <a:rPr lang="en-US" dirty="0" err="1" smtClean="0"/>
              <a:t>nejist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en-US" dirty="0" err="1"/>
              <a:t>typ</a:t>
            </a:r>
            <a:r>
              <a:rPr lang="en-US" dirty="0"/>
              <a:t> (</a:t>
            </a:r>
            <a:r>
              <a:rPr lang="en-US" i="1" dirty="0"/>
              <a:t>insecure</a:t>
            </a:r>
            <a:r>
              <a:rPr lang="en-US" dirty="0" smtClean="0"/>
              <a:t>)</a:t>
            </a:r>
            <a:r>
              <a:rPr lang="cs-CZ" dirty="0" smtClean="0"/>
              <a:t>, který se dále ještě dělí na dva podtypy – vyhýbavý a ambivalentní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56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 videích se snažte pozorovat chování dítěte, jeho interakce s matkou a cizí osobou, jeho reakci na odchod matky a znovushledání s ní</a:t>
            </a:r>
          </a:p>
          <a:p>
            <a:r>
              <a:rPr lang="cs-CZ" dirty="0" smtClean="0"/>
              <a:t>pokuste se odhadnout, o jaký typ vazby u </a:t>
            </a:r>
            <a:r>
              <a:rPr lang="cs-CZ" smtClean="0"/>
              <a:t>dítěte jde, </a:t>
            </a:r>
            <a:r>
              <a:rPr lang="cs-CZ" dirty="0" smtClean="0"/>
              <a:t>a argumentovat, proč si to myslíte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6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Jistá vazba /</a:t>
            </a:r>
            <a:r>
              <a:rPr lang="cs-CZ" b="1" i="1" dirty="0" err="1" smtClean="0">
                <a:solidFill>
                  <a:schemeClr val="accent6"/>
                </a:solidFill>
              </a:rPr>
              <a:t>secure</a:t>
            </a:r>
            <a:r>
              <a:rPr lang="cs-CZ" sz="4000" b="1" dirty="0" smtClean="0">
                <a:solidFill>
                  <a:schemeClr val="accent6"/>
                </a:solidFill>
              </a:rPr>
              <a:t>/ - B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cs-CZ" dirty="0"/>
              <a:t>Dítě vyhledává kontakt s matkou, nebrání se </a:t>
            </a:r>
            <a:r>
              <a:rPr lang="cs-CZ" dirty="0" smtClean="0"/>
              <a:t>mu.</a:t>
            </a:r>
            <a:endParaRPr lang="cs-CZ" dirty="0"/>
          </a:p>
          <a:p>
            <a:r>
              <a:rPr lang="cs-CZ" dirty="0"/>
              <a:t>Při znovushledání s </a:t>
            </a:r>
            <a:r>
              <a:rPr lang="cs-CZ" dirty="0" smtClean="0"/>
              <a:t>matkou </a:t>
            </a:r>
            <a:r>
              <a:rPr lang="cs-CZ" dirty="0"/>
              <a:t>je zjevné, že je </a:t>
            </a:r>
            <a:r>
              <a:rPr lang="cs-CZ" dirty="0" smtClean="0"/>
              <a:t>matka </a:t>
            </a:r>
            <a:r>
              <a:rPr lang="cs-CZ" dirty="0"/>
              <a:t>pro dítě zdrojem </a:t>
            </a:r>
            <a:r>
              <a:rPr lang="cs-CZ" dirty="0" smtClean="0"/>
              <a:t>útěchy.</a:t>
            </a:r>
            <a:endParaRPr lang="cs-CZ" dirty="0"/>
          </a:p>
          <a:p>
            <a:r>
              <a:rPr lang="cs-CZ" dirty="0" smtClean="0"/>
              <a:t>Matka je pro dítě </a:t>
            </a:r>
            <a:r>
              <a:rPr lang="cs-CZ" dirty="0" smtClean="0"/>
              <a:t>jistou</a:t>
            </a:r>
            <a:r>
              <a:rPr lang="cs-CZ" dirty="0" smtClean="0"/>
              <a:t> </a:t>
            </a:r>
            <a:r>
              <a:rPr lang="cs-CZ" dirty="0" smtClean="0"/>
              <a:t>základnou pro exploraci. </a:t>
            </a:r>
          </a:p>
          <a:p>
            <a:r>
              <a:rPr lang="cs-CZ" dirty="0" smtClean="0"/>
              <a:t>Po odchodu matky dítě jeví známky stresu, po jejím návratu ji vítá, neodmítá kontakt, je schopné se utišit (a pokračovat v exploraci), tj. je schopné znovu nabýt pocitu jistoty a bezpečí. </a:t>
            </a:r>
          </a:p>
        </p:txBody>
      </p:sp>
    </p:spTree>
    <p:extLst>
      <p:ext uri="{BB962C8B-B14F-4D97-AF65-F5344CB8AC3E}">
        <p14:creationId xmlns:p14="http://schemas.microsoft.com/office/powerpoint/2010/main" val="27322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Nejistá vazba vyhýbavá </a:t>
            </a:r>
            <a:r>
              <a:rPr lang="cs-CZ" sz="4000" b="1" dirty="0" smtClean="0">
                <a:solidFill>
                  <a:srgbClr val="00B0F0"/>
                </a:solidFill>
              </a:rPr>
              <a:t>/</a:t>
            </a:r>
            <a:r>
              <a:rPr lang="cs-CZ" sz="4000" b="1" i="1" dirty="0" err="1" smtClean="0">
                <a:solidFill>
                  <a:srgbClr val="00B0F0"/>
                </a:solidFill>
              </a:rPr>
              <a:t>insecure-avoidant</a:t>
            </a:r>
            <a:r>
              <a:rPr lang="cs-CZ" sz="3600" b="1" dirty="0" smtClean="0">
                <a:solidFill>
                  <a:srgbClr val="00B0F0"/>
                </a:solidFill>
              </a:rPr>
              <a:t>/</a:t>
            </a:r>
            <a:r>
              <a:rPr lang="cs-CZ" sz="4000" b="1" dirty="0" smtClean="0">
                <a:solidFill>
                  <a:srgbClr val="00B0F0"/>
                </a:solidFill>
              </a:rPr>
              <a:t> - 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i="1" dirty="0" err="1" smtClean="0"/>
              <a:t>Avoidant</a:t>
            </a:r>
            <a:r>
              <a:rPr lang="cs-CZ" i="1" dirty="0" smtClean="0"/>
              <a:t>, </a:t>
            </a:r>
            <a:r>
              <a:rPr lang="cs-CZ" i="1" dirty="0" err="1" smtClean="0"/>
              <a:t>anxious</a:t>
            </a:r>
            <a:r>
              <a:rPr lang="cs-CZ" i="1" dirty="0" smtClean="0"/>
              <a:t>/</a:t>
            </a:r>
            <a:r>
              <a:rPr lang="cs-CZ" i="1" dirty="0" err="1" smtClean="0"/>
              <a:t>avoidant</a:t>
            </a:r>
            <a:endParaRPr lang="cs-CZ" i="1" dirty="0" smtClean="0"/>
          </a:p>
          <a:p>
            <a:endParaRPr lang="cs-CZ" dirty="0" smtClean="0"/>
          </a:p>
          <a:p>
            <a:r>
              <a:rPr lang="cs-CZ" dirty="0" smtClean="0"/>
              <a:t>Dítě </a:t>
            </a:r>
            <a:r>
              <a:rPr lang="cs-CZ" dirty="0"/>
              <a:t>aktivně nevyhledává blízkost či interakce s </a:t>
            </a:r>
            <a:r>
              <a:rPr lang="cs-CZ" dirty="0" smtClean="0"/>
              <a:t>matkou.</a:t>
            </a:r>
            <a:endParaRPr lang="cs-CZ" dirty="0"/>
          </a:p>
          <a:p>
            <a:r>
              <a:rPr lang="cs-CZ" dirty="0"/>
              <a:t>Dítě aktivně nevyhledává utišení u </a:t>
            </a:r>
            <a:r>
              <a:rPr lang="cs-CZ" dirty="0" smtClean="0"/>
              <a:t>matky.</a:t>
            </a:r>
            <a:endParaRPr lang="cs-CZ" dirty="0"/>
          </a:p>
          <a:p>
            <a:r>
              <a:rPr lang="cs-CZ" dirty="0"/>
              <a:t>Dítě působí dojmem, že nevěří, že u </a:t>
            </a:r>
            <a:r>
              <a:rPr lang="cs-CZ" dirty="0" smtClean="0"/>
              <a:t>matky </a:t>
            </a:r>
            <a:r>
              <a:rPr lang="cs-CZ" dirty="0"/>
              <a:t>získá </a:t>
            </a:r>
            <a:r>
              <a:rPr lang="cs-CZ" dirty="0" smtClean="0"/>
              <a:t>útěchu.</a:t>
            </a:r>
            <a:endParaRPr lang="cs-CZ" dirty="0"/>
          </a:p>
          <a:p>
            <a:r>
              <a:rPr lang="cs-CZ" dirty="0"/>
              <a:t>Dítě při znovushledání buď nevyhledává kontakt s matkou/odmítá ho nebo nakročí směrem k matce, ale nakonec k ní nedojde, mine ji apod. – projevy vítání se mísí s projevy </a:t>
            </a:r>
            <a:r>
              <a:rPr lang="cs-CZ" dirty="0" smtClean="0"/>
              <a:t>odmítání.</a:t>
            </a:r>
            <a:endParaRPr lang="cs-CZ" dirty="0"/>
          </a:p>
          <a:p>
            <a:r>
              <a:rPr lang="cs-CZ" dirty="0"/>
              <a:t>Dítě se může k cizinci chovat podobně jako k matce či dokonce s menší mírou </a:t>
            </a:r>
            <a:r>
              <a:rPr lang="cs-CZ" dirty="0" smtClean="0"/>
              <a:t>odmítání.</a:t>
            </a:r>
            <a:endParaRPr lang="cs-CZ" dirty="0"/>
          </a:p>
          <a:p>
            <a:r>
              <a:rPr lang="cs-CZ" dirty="0"/>
              <a:t>Při separaci jsou projevy stresu nižší, případně jsou inhibovány, a zdají se být vázány spíše na osamocení než na separaci od matky (pokud je v místnosti cizinec, projevy stresu dítěte jsou typicky nižší, než pokud je </a:t>
            </a:r>
            <a:r>
              <a:rPr lang="cs-CZ" dirty="0" smtClean="0"/>
              <a:t>dítě samo).</a:t>
            </a:r>
            <a:endParaRPr lang="cs-CZ" dirty="0"/>
          </a:p>
          <a:p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6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966FF"/>
                </a:solidFill>
              </a:rPr>
              <a:t>Nejistá </a:t>
            </a:r>
            <a:r>
              <a:rPr lang="cs-CZ" b="1" dirty="0" smtClean="0">
                <a:solidFill>
                  <a:srgbClr val="9966FF"/>
                </a:solidFill>
              </a:rPr>
              <a:t>vazba ambivalentní </a:t>
            </a:r>
            <a:r>
              <a:rPr lang="cs-CZ" sz="4000" b="1" dirty="0">
                <a:solidFill>
                  <a:srgbClr val="9966FF"/>
                </a:solidFill>
              </a:rPr>
              <a:t>/</a:t>
            </a:r>
            <a:r>
              <a:rPr lang="cs-CZ" sz="4000" b="1" i="1" dirty="0" err="1" smtClean="0">
                <a:solidFill>
                  <a:srgbClr val="9966FF"/>
                </a:solidFill>
              </a:rPr>
              <a:t>insecure-resistant</a:t>
            </a:r>
            <a:r>
              <a:rPr lang="cs-CZ" sz="4000" b="1" dirty="0" smtClean="0">
                <a:solidFill>
                  <a:srgbClr val="9966FF"/>
                </a:solidFill>
              </a:rPr>
              <a:t>/ </a:t>
            </a:r>
            <a:r>
              <a:rPr lang="cs-CZ" sz="4000" b="1" dirty="0">
                <a:solidFill>
                  <a:srgbClr val="9966FF"/>
                </a:solidFill>
              </a:rPr>
              <a:t>- </a:t>
            </a:r>
            <a:r>
              <a:rPr lang="cs-CZ" sz="4000" b="1" dirty="0" smtClean="0">
                <a:solidFill>
                  <a:srgbClr val="9966FF"/>
                </a:solidFill>
              </a:rPr>
              <a:t>C</a:t>
            </a:r>
            <a:endParaRPr lang="en-US" b="1" dirty="0">
              <a:solidFill>
                <a:srgbClr val="99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 smtClean="0"/>
              <a:t>Resistant</a:t>
            </a:r>
            <a:r>
              <a:rPr lang="cs-CZ" i="1" dirty="0" smtClean="0"/>
              <a:t>, </a:t>
            </a:r>
            <a:r>
              <a:rPr lang="cs-CZ" i="1" dirty="0" err="1" smtClean="0"/>
              <a:t>anxious</a:t>
            </a:r>
            <a:r>
              <a:rPr lang="cs-CZ" i="1" dirty="0" smtClean="0"/>
              <a:t>/</a:t>
            </a:r>
            <a:r>
              <a:rPr lang="cs-CZ" i="1" dirty="0" err="1" smtClean="0"/>
              <a:t>ambivalent</a:t>
            </a:r>
            <a:endParaRPr lang="cs-CZ" i="1" dirty="0" smtClean="0"/>
          </a:p>
          <a:p>
            <a:endParaRPr lang="cs-CZ" dirty="0" smtClean="0"/>
          </a:p>
          <a:p>
            <a:r>
              <a:rPr lang="cs-CZ" dirty="0" smtClean="0"/>
              <a:t>Dítě je </a:t>
            </a:r>
            <a:r>
              <a:rPr lang="cs-CZ" dirty="0"/>
              <a:t>obezřetné, ostražité v kontaktu s cizí </a:t>
            </a:r>
            <a:r>
              <a:rPr lang="cs-CZ" dirty="0" smtClean="0"/>
              <a:t>osobou.</a:t>
            </a:r>
            <a:endParaRPr lang="cs-CZ" dirty="0"/>
          </a:p>
          <a:p>
            <a:r>
              <a:rPr lang="cs-CZ" dirty="0" smtClean="0"/>
              <a:t>Dítě je </a:t>
            </a:r>
            <a:r>
              <a:rPr lang="cs-CZ" dirty="0"/>
              <a:t>silně zneklidněno, když jej </a:t>
            </a:r>
            <a:r>
              <a:rPr lang="cs-CZ" dirty="0" smtClean="0"/>
              <a:t>matka opustí.</a:t>
            </a:r>
            <a:endParaRPr lang="cs-CZ" dirty="0"/>
          </a:p>
          <a:p>
            <a:r>
              <a:rPr lang="cs-CZ" dirty="0"/>
              <a:t>Opětovné shledání s matkou nevede k rychlému zklidnění dítěte a obnovení </a:t>
            </a:r>
            <a:r>
              <a:rPr lang="cs-CZ" dirty="0" smtClean="0"/>
              <a:t>explorace.</a:t>
            </a:r>
            <a:endParaRPr lang="cs-CZ" dirty="0"/>
          </a:p>
          <a:p>
            <a:r>
              <a:rPr lang="cs-CZ" dirty="0"/>
              <a:t>Chování dítěte v průběhu celé SSP je více </a:t>
            </a:r>
            <a:r>
              <a:rPr lang="cs-CZ" dirty="0" smtClean="0"/>
              <a:t>maladaptivní, </a:t>
            </a:r>
            <a:r>
              <a:rPr lang="cs-CZ" dirty="0"/>
              <a:t>než u dětí s ostatními typy vazby, chová se výrazně agresivněji nebo </a:t>
            </a:r>
            <a:r>
              <a:rPr lang="cs-CZ" dirty="0" smtClean="0"/>
              <a:t>pasivněji.</a:t>
            </a:r>
            <a:endParaRPr lang="cs-CZ" dirty="0"/>
          </a:p>
          <a:p>
            <a:r>
              <a:rPr lang="cs-CZ" dirty="0" smtClean="0"/>
              <a:t>U dítěte je patrná značná míra ambivalence v chování k </a:t>
            </a:r>
            <a:r>
              <a:rPr lang="cs-CZ" dirty="0" smtClean="0"/>
              <a:t>matce </a:t>
            </a:r>
            <a:r>
              <a:rPr lang="cs-CZ" dirty="0" smtClean="0"/>
              <a:t>– na jedné straně vyhledává blízkost matky, na druhé se kontaktu s ní brání. 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9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Dezorganizovaná vazba </a:t>
            </a:r>
            <a:r>
              <a:rPr lang="cs-CZ" b="1" i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cs-CZ" b="1" i="1" dirty="0" err="1" smtClean="0">
                <a:solidFill>
                  <a:schemeClr val="accent2">
                    <a:lumMod val="75000"/>
                  </a:schemeClr>
                </a:solidFill>
              </a:rPr>
              <a:t>disorganized</a:t>
            </a:r>
            <a:r>
              <a:rPr lang="cs-CZ" b="1" i="1" dirty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- 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Děti nemají </a:t>
            </a:r>
            <a:r>
              <a:rPr lang="cs-CZ" dirty="0"/>
              <a:t>vytvořenou </a:t>
            </a:r>
            <a:r>
              <a:rPr lang="cs-CZ" dirty="0" smtClean="0"/>
              <a:t>konzistentní strategii </a:t>
            </a:r>
            <a:r>
              <a:rPr lang="it-IT" dirty="0" smtClean="0"/>
              <a:t>pro dosahov</a:t>
            </a:r>
            <a:r>
              <a:rPr lang="cs-CZ" dirty="0" smtClean="0"/>
              <a:t>á</a:t>
            </a:r>
            <a:r>
              <a:rPr lang="it-IT" dirty="0" smtClean="0"/>
              <a:t>n</a:t>
            </a:r>
            <a:r>
              <a:rPr lang="cs-CZ" dirty="0" smtClean="0"/>
              <a:t>í</a:t>
            </a:r>
            <a:r>
              <a:rPr lang="it-IT" dirty="0" smtClean="0"/>
              <a:t> bl</a:t>
            </a:r>
            <a:r>
              <a:rPr lang="cs-CZ" dirty="0" smtClean="0"/>
              <a:t>í</a:t>
            </a:r>
            <a:r>
              <a:rPr lang="it-IT" dirty="0" smtClean="0"/>
              <a:t>zkosti </a:t>
            </a:r>
            <a:r>
              <a:rPr lang="it-IT" dirty="0"/>
              <a:t>a </a:t>
            </a:r>
            <a:r>
              <a:rPr lang="it-IT" dirty="0" smtClean="0"/>
              <a:t>zvl</a:t>
            </a:r>
            <a:r>
              <a:rPr lang="cs-CZ" dirty="0" smtClean="0"/>
              <a:t>á</a:t>
            </a:r>
            <a:r>
              <a:rPr lang="it-IT" dirty="0" smtClean="0"/>
              <a:t>d</a:t>
            </a:r>
            <a:r>
              <a:rPr lang="cs-CZ" dirty="0" smtClean="0"/>
              <a:t>á</a:t>
            </a:r>
            <a:r>
              <a:rPr lang="it-IT" dirty="0" smtClean="0"/>
              <a:t>n</a:t>
            </a:r>
            <a:r>
              <a:rPr lang="cs-CZ" dirty="0" smtClean="0"/>
              <a:t>í</a:t>
            </a:r>
            <a:r>
              <a:rPr lang="it-IT" dirty="0" smtClean="0"/>
              <a:t> stresov</a:t>
            </a:r>
            <a:r>
              <a:rPr lang="cs-CZ" dirty="0" smtClean="0"/>
              <a:t>ý</a:t>
            </a:r>
            <a:r>
              <a:rPr lang="it-IT" dirty="0" smtClean="0"/>
              <a:t>ch situac</a:t>
            </a:r>
            <a:r>
              <a:rPr lang="cs-CZ" dirty="0" smtClean="0"/>
              <a:t>í. </a:t>
            </a:r>
          </a:p>
          <a:p>
            <a:r>
              <a:rPr lang="cs-CZ" dirty="0"/>
              <a:t>Jejich </a:t>
            </a:r>
            <a:r>
              <a:rPr lang="cs-CZ" dirty="0" smtClean="0"/>
              <a:t>chování </a:t>
            </a:r>
            <a:r>
              <a:rPr lang="cs-CZ" dirty="0"/>
              <a:t>při </a:t>
            </a:r>
            <a:r>
              <a:rPr lang="cs-CZ" dirty="0" smtClean="0"/>
              <a:t>odloučení a znovushledání </a:t>
            </a:r>
            <a:r>
              <a:rPr lang="cs-CZ" dirty="0"/>
              <a:t>s matkou tak </a:t>
            </a:r>
            <a:r>
              <a:rPr lang="cs-CZ" dirty="0" smtClean="0"/>
              <a:t>působí </a:t>
            </a:r>
            <a:r>
              <a:rPr lang="cs-CZ" dirty="0"/>
              <a:t>zmateně a dezorganizovaně, </a:t>
            </a:r>
            <a:r>
              <a:rPr lang="cs-CZ" dirty="0" smtClean="0"/>
              <a:t>objevují se zvláštní </a:t>
            </a:r>
            <a:r>
              <a:rPr lang="cs-CZ" dirty="0"/>
              <a:t>projevy v </a:t>
            </a:r>
            <a:r>
              <a:rPr lang="cs-CZ" dirty="0" smtClean="0"/>
              <a:t>chování, jakými </a:t>
            </a:r>
            <a:r>
              <a:rPr lang="cs-CZ" dirty="0"/>
              <a:t>jsou </a:t>
            </a:r>
            <a:r>
              <a:rPr lang="cs-CZ" dirty="0" smtClean="0"/>
              <a:t>například stereotypní </a:t>
            </a:r>
            <a:r>
              <a:rPr lang="cs-CZ" dirty="0"/>
              <a:t>pohyby nebo </a:t>
            </a:r>
            <a:r>
              <a:rPr lang="cs-CZ" dirty="0" smtClean="0"/>
              <a:t>ztuhnutí.</a:t>
            </a:r>
            <a:endParaRPr lang="cs-CZ" dirty="0"/>
          </a:p>
          <a:p>
            <a:r>
              <a:rPr lang="cs-CZ" dirty="0" smtClean="0"/>
              <a:t>Dezorganizovaný </a:t>
            </a:r>
            <a:r>
              <a:rPr lang="cs-CZ" dirty="0"/>
              <a:t>typ vazby je </a:t>
            </a:r>
            <a:r>
              <a:rPr lang="cs-CZ" dirty="0" smtClean="0"/>
              <a:t>typický </a:t>
            </a:r>
            <a:r>
              <a:rPr lang="cs-CZ" dirty="0"/>
              <a:t>pro děti </a:t>
            </a:r>
            <a:r>
              <a:rPr lang="cs-CZ" dirty="0" smtClean="0"/>
              <a:t>vyrůstající </a:t>
            </a:r>
            <a:r>
              <a:rPr lang="cs-CZ" dirty="0"/>
              <a:t>v </a:t>
            </a:r>
            <a:r>
              <a:rPr lang="cs-CZ" dirty="0" smtClean="0"/>
              <a:t>nestandardních podmínkách, které </a:t>
            </a:r>
            <a:r>
              <a:rPr lang="cs-CZ" dirty="0"/>
              <a:t>jim </a:t>
            </a:r>
            <a:r>
              <a:rPr lang="cs-CZ" dirty="0" smtClean="0"/>
              <a:t>znemožňují zažívat péči </a:t>
            </a:r>
            <a:r>
              <a:rPr lang="cs-CZ" dirty="0"/>
              <a:t>rodiče jako </a:t>
            </a:r>
            <a:r>
              <a:rPr lang="cs-CZ" dirty="0" smtClean="0"/>
              <a:t>senzitivní </a:t>
            </a:r>
            <a:r>
              <a:rPr lang="cs-CZ" dirty="0"/>
              <a:t>a </a:t>
            </a:r>
            <a:r>
              <a:rPr lang="cs-CZ" dirty="0" smtClean="0"/>
              <a:t>stabilní. </a:t>
            </a:r>
          </a:p>
          <a:p>
            <a:r>
              <a:rPr lang="cs-CZ" dirty="0" smtClean="0"/>
              <a:t>V některých případech </a:t>
            </a:r>
            <a:r>
              <a:rPr lang="cs-CZ" dirty="0"/>
              <a:t>může odkazovat na </a:t>
            </a:r>
            <a:r>
              <a:rPr lang="cs-CZ" dirty="0" smtClean="0"/>
              <a:t>citové zanedbávání </a:t>
            </a:r>
            <a:r>
              <a:rPr lang="cs-CZ" dirty="0"/>
              <a:t>či </a:t>
            </a:r>
            <a:r>
              <a:rPr lang="cs-CZ" dirty="0" smtClean="0"/>
              <a:t>týrání.</a:t>
            </a:r>
          </a:p>
          <a:p>
            <a:pPr lvl="1"/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Pozor ale </a:t>
            </a:r>
            <a:r>
              <a:rPr lang="cs-CZ" dirty="0" smtClean="0"/>
              <a:t>– nelze dávat rovnítko mezi dezorganizovanou vazbu a týrání či zneužívání.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8507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Rozložení typů vazby ve světě i u nás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958775" y="118232"/>
            <a:ext cx="15079057" cy="55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699164"/>
              </p:ext>
            </p:extLst>
          </p:nvPr>
        </p:nvGraphicFramePr>
        <p:xfrm>
          <a:off x="838199" y="1736854"/>
          <a:ext cx="10887075" cy="421916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781017">
                  <a:extLst>
                    <a:ext uri="{9D8B030D-6E8A-4147-A177-3AD203B41FA5}">
                      <a16:colId xmlns:a16="http://schemas.microsoft.com/office/drawing/2014/main" val="3140431346"/>
                    </a:ext>
                  </a:extLst>
                </a:gridCol>
                <a:gridCol w="2012006">
                  <a:extLst>
                    <a:ext uri="{9D8B030D-6E8A-4147-A177-3AD203B41FA5}">
                      <a16:colId xmlns:a16="http://schemas.microsoft.com/office/drawing/2014/main" val="2926066853"/>
                    </a:ext>
                  </a:extLst>
                </a:gridCol>
                <a:gridCol w="1479985">
                  <a:extLst>
                    <a:ext uri="{9D8B030D-6E8A-4147-A177-3AD203B41FA5}">
                      <a16:colId xmlns:a16="http://schemas.microsoft.com/office/drawing/2014/main" val="4073224559"/>
                    </a:ext>
                  </a:extLst>
                </a:gridCol>
                <a:gridCol w="1770178">
                  <a:extLst>
                    <a:ext uri="{9D8B030D-6E8A-4147-A177-3AD203B41FA5}">
                      <a16:colId xmlns:a16="http://schemas.microsoft.com/office/drawing/2014/main" val="894772270"/>
                    </a:ext>
                  </a:extLst>
                </a:gridCol>
                <a:gridCol w="1615165">
                  <a:extLst>
                    <a:ext uri="{9D8B030D-6E8A-4147-A177-3AD203B41FA5}">
                      <a16:colId xmlns:a16="http://schemas.microsoft.com/office/drawing/2014/main" val="2439671988"/>
                    </a:ext>
                  </a:extLst>
                </a:gridCol>
                <a:gridCol w="1228724">
                  <a:extLst>
                    <a:ext uri="{9D8B030D-6E8A-4147-A177-3AD203B41FA5}">
                      <a16:colId xmlns:a16="http://schemas.microsoft.com/office/drawing/2014/main" val="2063098387"/>
                    </a:ext>
                  </a:extLst>
                </a:gridCol>
              </a:tblGrid>
              <a:tr h="382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FF6600"/>
                          </a:solidFill>
                        </a:rPr>
                        <a:t>A (avoidant)</a:t>
                      </a:r>
                      <a:endParaRPr sz="15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FF6600"/>
                          </a:solidFill>
                        </a:rPr>
                        <a:t>B (secure)</a:t>
                      </a:r>
                      <a:endParaRPr sz="15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FF6600"/>
                          </a:solidFill>
                        </a:rPr>
                        <a:t>C (resistant)</a:t>
                      </a:r>
                      <a:endParaRPr sz="15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N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697032236"/>
                  </a:ext>
                </a:extLst>
              </a:tr>
              <a:tr h="424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err="1" smtClean="0"/>
                        <a:t>Ainsworth</a:t>
                      </a:r>
                      <a:r>
                        <a:rPr lang="cs-CZ" sz="1500" dirty="0" smtClean="0"/>
                        <a:t> et al. (1978)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cs-CZ" sz="1500" dirty="0" err="1" smtClean="0"/>
                        <a:t>stand</a:t>
                      </a:r>
                      <a:r>
                        <a:rPr lang="cs-CZ" sz="1500" dirty="0" smtClean="0"/>
                        <a:t>. rozložení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/>
                        <a:t>2</a:t>
                      </a:r>
                      <a:r>
                        <a:rPr lang="cs-CZ" sz="1500" dirty="0" smtClean="0"/>
                        <a:t>1</a:t>
                      </a:r>
                      <a:r>
                        <a:rPr lang="en" sz="1500" dirty="0" smtClean="0"/>
                        <a:t> </a:t>
                      </a:r>
                      <a:r>
                        <a:rPr lang="en" sz="1500" dirty="0"/>
                        <a:t>%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67</a:t>
                      </a:r>
                      <a:r>
                        <a:rPr lang="en" sz="1500" dirty="0" smtClean="0"/>
                        <a:t> </a:t>
                      </a:r>
                      <a:r>
                        <a:rPr lang="en" sz="1500" dirty="0"/>
                        <a:t>%</a:t>
                      </a:r>
                      <a:endParaRPr sz="1500" b="1" dirty="0">
                        <a:solidFill>
                          <a:srgbClr val="FFB6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 smtClean="0"/>
                        <a:t>1</a:t>
                      </a:r>
                      <a:r>
                        <a:rPr lang="cs-CZ" sz="1500" dirty="0" smtClean="0"/>
                        <a:t>2</a:t>
                      </a:r>
                      <a:r>
                        <a:rPr lang="en" sz="1500" dirty="0" smtClean="0"/>
                        <a:t> </a:t>
                      </a:r>
                      <a:r>
                        <a:rPr lang="en" sz="1500" dirty="0"/>
                        <a:t>%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684628563"/>
                  </a:ext>
                </a:extLst>
              </a:tr>
              <a:tr h="594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van </a:t>
                      </a:r>
                      <a:r>
                        <a:rPr lang="cs-CZ" sz="1500" dirty="0" err="1" smtClean="0"/>
                        <a:t>IJzendoorn</a:t>
                      </a:r>
                      <a:r>
                        <a:rPr lang="cs-CZ" sz="1500" dirty="0" smtClean="0"/>
                        <a:t> &amp; </a:t>
                      </a:r>
                      <a:r>
                        <a:rPr lang="cs-CZ" sz="1500" dirty="0" err="1" smtClean="0"/>
                        <a:t>Kroonenberg</a:t>
                      </a:r>
                      <a:r>
                        <a:rPr lang="cs-CZ" sz="1500" dirty="0" smtClean="0"/>
                        <a:t> (1988)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r>
                        <a:rPr lang="cs-CZ" sz="1500" dirty="0" err="1" smtClean="0"/>
                        <a:t>Metaanalýza</a:t>
                      </a:r>
                      <a:r>
                        <a:rPr lang="cs-CZ" sz="1500" dirty="0" smtClean="0"/>
                        <a:t> napříč 6 státy (Japonsko, Čína, Německo, VB, USA, Švédsko)</a:t>
                      </a:r>
                      <a:endParaRPr lang="cs-CZ"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21 %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65 %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14 %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560021731"/>
                  </a:ext>
                </a:extLst>
              </a:tr>
              <a:tr h="382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err="1" smtClean="0"/>
                        <a:t>Belsky</a:t>
                      </a:r>
                      <a:r>
                        <a:rPr lang="cs-CZ" sz="1500" dirty="0" smtClean="0"/>
                        <a:t> &amp; </a:t>
                      </a:r>
                      <a:r>
                        <a:rPr lang="cs-CZ" sz="1500" dirty="0" err="1" smtClean="0"/>
                        <a:t>Fearon</a:t>
                      </a:r>
                      <a:r>
                        <a:rPr lang="cs-CZ" sz="1500" dirty="0" smtClean="0"/>
                        <a:t> (2002)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USA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14.8 %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74.2 %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11.0 %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799</a:t>
                      </a:r>
                      <a:endParaRPr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70626249"/>
                  </a:ext>
                </a:extLst>
              </a:tr>
              <a:tr h="382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err="1" smtClean="0"/>
                        <a:t>Spangler</a:t>
                      </a:r>
                      <a:r>
                        <a:rPr lang="cs-CZ" sz="1500" dirty="0" smtClean="0"/>
                        <a:t> &amp; </a:t>
                      </a:r>
                      <a:r>
                        <a:rPr lang="cs-CZ" sz="1500" dirty="0" err="1" smtClean="0"/>
                        <a:t>Schieche</a:t>
                      </a:r>
                      <a:r>
                        <a:rPr lang="cs-CZ" sz="1500" dirty="0" smtClean="0"/>
                        <a:t> (1998)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Německo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21.0 %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66.0 %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13.0 %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239158235"/>
                  </a:ext>
                </a:extLst>
              </a:tr>
              <a:tr h="382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err="1" smtClean="0"/>
                        <a:t>Nagakawa</a:t>
                      </a:r>
                      <a:r>
                        <a:rPr lang="cs-CZ" sz="1500" dirty="0" smtClean="0"/>
                        <a:t> et al. (1992)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Japonsko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77.8 %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22.2 %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27508059"/>
                  </a:ext>
                </a:extLst>
              </a:tr>
              <a:tr h="382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Jin et al. (2012)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Jižní Korea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77.6 %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21.2 %</a:t>
                      </a:r>
                    </a:p>
                  </a:txBody>
                  <a:tcPr marL="36195" marR="3619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468227926"/>
                  </a:ext>
                </a:extLst>
              </a:tr>
              <a:tr h="382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Masopustová, Daňsová, Lacinová</a:t>
                      </a:r>
                      <a:r>
                        <a:rPr lang="cs-CZ" sz="1500" baseline="0" dirty="0" smtClean="0"/>
                        <a:t> (2018)</a:t>
                      </a:r>
                      <a:endParaRPr sz="15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ČR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13.4</a:t>
                      </a:r>
                      <a:r>
                        <a:rPr lang="cs-CZ" sz="1500" baseline="0" dirty="0" smtClean="0"/>
                        <a:t> %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73.2 %</a:t>
                      </a:r>
                      <a:endParaRPr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13.4 %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dirty="0" smtClean="0"/>
                        <a:t>67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406944070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977152" y="1367522"/>
            <a:ext cx="8059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cs-CZ" b="1" dirty="0">
                <a:solidFill>
                  <a:srgbClr val="FF9966"/>
                </a:solidFill>
                <a:ea typeface="Raleway"/>
                <a:cs typeface="Raleway"/>
                <a:sym typeface="Raleway"/>
              </a:rPr>
              <a:t>Jistá vazba</a:t>
            </a:r>
            <a:r>
              <a:rPr lang="cs-CZ" dirty="0"/>
              <a:t> - obvykle 50% případů a více (</a:t>
            </a:r>
            <a:r>
              <a:rPr lang="cs-CZ" dirty="0" err="1"/>
              <a:t>Solomon</a:t>
            </a:r>
            <a:r>
              <a:rPr lang="cs-CZ" dirty="0"/>
              <a:t> &amp; George, </a:t>
            </a:r>
            <a:r>
              <a:rPr lang="cs-CZ" dirty="0" smtClean="0"/>
              <a:t>2016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046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Chování matky k dítěti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Zkuste ke každému typu vazby vymyslet, jak se asi chová matka takového dítěte, respektive jak dítě samotné vnímá, že se matka chová.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34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PIČ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010" y="274972"/>
            <a:ext cx="8255357" cy="61915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4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2D050"/>
                </a:solidFill>
              </a:rPr>
              <a:t>J</a:t>
            </a:r>
            <a:r>
              <a:rPr lang="cs-CZ" b="1" dirty="0" smtClean="0">
                <a:solidFill>
                  <a:srgbClr val="92D050"/>
                </a:solidFill>
              </a:rPr>
              <a:t>istá vazba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Dítě vnímá </a:t>
            </a:r>
            <a:r>
              <a:rPr lang="cs-CZ" dirty="0"/>
              <a:t>rodiče jako někoho, kdo je schopen rozpoznat jeho potřeby (</a:t>
            </a:r>
            <a:r>
              <a:rPr lang="cs-CZ" dirty="0" smtClean="0"/>
              <a:t>zejména </a:t>
            </a:r>
            <a:r>
              <a:rPr lang="cs-CZ" dirty="0"/>
              <a:t>v </a:t>
            </a:r>
            <a:r>
              <a:rPr lang="cs-CZ" dirty="0" smtClean="0"/>
              <a:t>situacích, kdy hledá </a:t>
            </a:r>
            <a:r>
              <a:rPr lang="cs-CZ" dirty="0"/>
              <a:t>ú</a:t>
            </a:r>
            <a:r>
              <a:rPr lang="cs-CZ" dirty="0" smtClean="0"/>
              <a:t>těchu</a:t>
            </a:r>
            <a:r>
              <a:rPr lang="cs-CZ" dirty="0"/>
              <a:t>) a </a:t>
            </a:r>
            <a:r>
              <a:rPr lang="cs-CZ" dirty="0" smtClean="0"/>
              <a:t>adekvátně </a:t>
            </a:r>
            <a:r>
              <a:rPr lang="cs-CZ" dirty="0"/>
              <a:t>na ně reagovat, kdo mu </a:t>
            </a:r>
            <a:r>
              <a:rPr lang="cs-CZ" dirty="0" smtClean="0"/>
              <a:t>také </a:t>
            </a:r>
            <a:r>
              <a:rPr lang="cs-CZ" dirty="0"/>
              <a:t>poskytuje </a:t>
            </a:r>
            <a:r>
              <a:rPr lang="cs-CZ" dirty="0" smtClean="0"/>
              <a:t>podporu (</a:t>
            </a:r>
            <a:r>
              <a:rPr lang="cs-CZ" dirty="0"/>
              <a:t>oporu, </a:t>
            </a:r>
            <a:r>
              <a:rPr lang="cs-CZ" dirty="0" smtClean="0"/>
              <a:t>povzbuzení) </a:t>
            </a:r>
            <a:r>
              <a:rPr lang="cs-CZ" dirty="0"/>
              <a:t>ve hře i </a:t>
            </a:r>
            <a:r>
              <a:rPr lang="cs-CZ" dirty="0" smtClean="0"/>
              <a:t>exploraci.</a:t>
            </a:r>
            <a:endParaRPr lang="cs-CZ" altLang="cs-CZ" dirty="0" smtClean="0"/>
          </a:p>
          <a:p>
            <a:endParaRPr lang="cs-CZ" alt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9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nás dnes čeká…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Strange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(SSP)</a:t>
            </a:r>
          </a:p>
          <a:p>
            <a:pPr lvl="1"/>
            <a:r>
              <a:rPr lang="cs-CZ" dirty="0" smtClean="0"/>
              <a:t>Měření vazby dítěte k pečující osobě</a:t>
            </a:r>
          </a:p>
          <a:p>
            <a:r>
              <a:rPr lang="cs-CZ" dirty="0" smtClean="0"/>
              <a:t>Typy vazby</a:t>
            </a:r>
          </a:p>
          <a:p>
            <a:pPr lvl="1"/>
            <a:r>
              <a:rPr lang="cs-CZ" dirty="0" smtClean="0"/>
              <a:t>jistá vazba (</a:t>
            </a:r>
            <a:r>
              <a:rPr lang="cs-CZ" dirty="0" err="1" smtClean="0"/>
              <a:t>secure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ejistá vazba (</a:t>
            </a:r>
            <a:r>
              <a:rPr lang="cs-CZ" dirty="0" err="1" smtClean="0"/>
              <a:t>insecure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Chování matky a vazba dítěte</a:t>
            </a:r>
          </a:p>
          <a:p>
            <a:pPr lvl="1"/>
            <a:r>
              <a:rPr lang="cs-CZ" dirty="0"/>
              <a:t>senzitivita matky</a:t>
            </a:r>
          </a:p>
          <a:p>
            <a:r>
              <a:rPr lang="cs-CZ" dirty="0" smtClean="0"/>
              <a:t>Charakteristiky dítěte a vazba dítěte</a:t>
            </a:r>
          </a:p>
          <a:p>
            <a:pPr lvl="1"/>
            <a:r>
              <a:rPr lang="cs-CZ" dirty="0" smtClean="0"/>
              <a:t>temperament</a:t>
            </a:r>
          </a:p>
          <a:p>
            <a:pPr lvl="1"/>
            <a:r>
              <a:rPr lang="cs-CZ" dirty="0" err="1" smtClean="0"/>
              <a:t>differential</a:t>
            </a:r>
            <a:r>
              <a:rPr lang="cs-CZ" dirty="0" smtClean="0"/>
              <a:t> susceptibility, vulnerability</a:t>
            </a:r>
          </a:p>
        </p:txBody>
      </p:sp>
    </p:spTree>
    <p:extLst>
      <p:ext uri="{BB962C8B-B14F-4D97-AF65-F5344CB8AC3E}">
        <p14:creationId xmlns:p14="http://schemas.microsoft.com/office/powerpoint/2010/main" val="1767797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B0F0"/>
                </a:solidFill>
              </a:rPr>
              <a:t>Vyhýbavá </a:t>
            </a:r>
            <a:r>
              <a:rPr lang="cs-CZ" altLang="cs-CZ" b="1" dirty="0" smtClean="0">
                <a:solidFill>
                  <a:srgbClr val="00B0F0"/>
                </a:solidFill>
              </a:rPr>
              <a:t>vazba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8749"/>
          </a:xfrm>
        </p:spPr>
        <p:txBody>
          <a:bodyPr>
            <a:normAutofit/>
          </a:bodyPr>
          <a:lstStyle/>
          <a:p>
            <a:r>
              <a:rPr lang="cs-CZ" dirty="0" smtClean="0"/>
              <a:t>Dítě nevnímá chování </a:t>
            </a:r>
            <a:r>
              <a:rPr lang="cs-CZ" dirty="0"/>
              <a:t>rodiče </a:t>
            </a:r>
            <a:r>
              <a:rPr lang="cs-CZ" dirty="0" smtClean="0"/>
              <a:t>jako dostatečně adekvátní </a:t>
            </a:r>
            <a:r>
              <a:rPr lang="cs-CZ" dirty="0"/>
              <a:t>a </a:t>
            </a:r>
            <a:r>
              <a:rPr lang="cs-CZ" dirty="0" smtClean="0"/>
              <a:t>včasné </a:t>
            </a:r>
            <a:r>
              <a:rPr lang="cs-CZ" dirty="0"/>
              <a:t>a </a:t>
            </a:r>
            <a:r>
              <a:rPr lang="cs-CZ" dirty="0" smtClean="0"/>
              <a:t>v situacích hledání </a:t>
            </a:r>
            <a:r>
              <a:rPr lang="cs-CZ" dirty="0"/>
              <a:t>ú</a:t>
            </a:r>
            <a:r>
              <a:rPr lang="cs-CZ" dirty="0" smtClean="0"/>
              <a:t>těchy zažívá </a:t>
            </a:r>
            <a:r>
              <a:rPr lang="cs-CZ" dirty="0"/>
              <a:t>pocity </a:t>
            </a:r>
            <a:r>
              <a:rPr lang="cs-CZ" dirty="0" smtClean="0"/>
              <a:t>odmítnutí.</a:t>
            </a:r>
            <a:endParaRPr lang="cs-CZ" dirty="0"/>
          </a:p>
          <a:p>
            <a:r>
              <a:rPr lang="cs-CZ" dirty="0" smtClean="0"/>
              <a:t>Adaptivní reakcí dítěte </a:t>
            </a:r>
            <a:r>
              <a:rPr lang="cs-CZ" dirty="0"/>
              <a:t>je pak to, že se </a:t>
            </a:r>
            <a:r>
              <a:rPr lang="cs-CZ" dirty="0" smtClean="0"/>
              <a:t>snaží </a:t>
            </a:r>
            <a:r>
              <a:rPr lang="cs-CZ" dirty="0"/>
              <a:t>rodiči </a:t>
            </a:r>
            <a:r>
              <a:rPr lang="cs-CZ" dirty="0" smtClean="0"/>
              <a:t>spíše vyhýbat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Pracovní model dítěte má </a:t>
            </a:r>
            <a:r>
              <a:rPr lang="cs-CZ" dirty="0"/>
              <a:t>tedy tendenci deaktivovat </a:t>
            </a:r>
            <a:r>
              <a:rPr lang="cs-CZ" dirty="0" smtClean="0"/>
              <a:t>chování směřující </a:t>
            </a:r>
            <a:r>
              <a:rPr lang="cs-CZ" dirty="0"/>
              <a:t>k </a:t>
            </a:r>
            <a:r>
              <a:rPr lang="cs-CZ" dirty="0" smtClean="0"/>
              <a:t>vyhledávání blízkosti v situacích stresu.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003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9966FF"/>
                </a:solidFill>
              </a:rPr>
              <a:t>Ambivalentní </a:t>
            </a:r>
            <a:r>
              <a:rPr lang="cs-CZ" altLang="cs-CZ" b="1" dirty="0" smtClean="0">
                <a:solidFill>
                  <a:srgbClr val="9966FF"/>
                </a:solidFill>
              </a:rPr>
              <a:t>vazba</a:t>
            </a:r>
            <a:endParaRPr lang="en-US" b="1" dirty="0">
              <a:solidFill>
                <a:srgbClr val="99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Dítě vnímá chování </a:t>
            </a:r>
            <a:r>
              <a:rPr lang="cs-CZ" dirty="0"/>
              <a:t>rodiče jako </a:t>
            </a:r>
            <a:r>
              <a:rPr lang="cs-CZ" dirty="0" smtClean="0"/>
              <a:t>nekonzistentní, tedy </a:t>
            </a:r>
            <a:r>
              <a:rPr lang="cs-CZ" dirty="0"/>
              <a:t>někdy </a:t>
            </a:r>
            <a:r>
              <a:rPr lang="cs-CZ" dirty="0" smtClean="0"/>
              <a:t>adekvátní </a:t>
            </a:r>
            <a:r>
              <a:rPr lang="cs-CZ" dirty="0"/>
              <a:t>a </a:t>
            </a:r>
            <a:r>
              <a:rPr lang="cs-CZ" dirty="0" smtClean="0"/>
              <a:t>včasné, </a:t>
            </a:r>
            <a:r>
              <a:rPr lang="cs-CZ" dirty="0"/>
              <a:t>jindy nikoli. </a:t>
            </a:r>
            <a:endParaRPr lang="cs-CZ" dirty="0" smtClean="0"/>
          </a:p>
          <a:p>
            <a:r>
              <a:rPr lang="cs-CZ" dirty="0" smtClean="0"/>
              <a:t>U takového dítěte </a:t>
            </a:r>
            <a:r>
              <a:rPr lang="cs-CZ" dirty="0"/>
              <a:t>je pak </a:t>
            </a:r>
            <a:r>
              <a:rPr lang="cs-CZ" dirty="0" smtClean="0"/>
              <a:t>možné pozorovat </a:t>
            </a:r>
            <a:r>
              <a:rPr lang="cs-CZ" dirty="0"/>
              <a:t>silnou snahu o </a:t>
            </a:r>
            <a:r>
              <a:rPr lang="cs-CZ" dirty="0" smtClean="0"/>
              <a:t>získání </a:t>
            </a:r>
            <a:r>
              <a:rPr lang="cs-CZ" dirty="0"/>
              <a:t>pozornosti, </a:t>
            </a:r>
            <a:r>
              <a:rPr lang="cs-CZ" dirty="0" smtClean="0"/>
              <a:t>náklonnosti </a:t>
            </a:r>
            <a:r>
              <a:rPr lang="cs-CZ" dirty="0"/>
              <a:t>a podpory rodiče, </a:t>
            </a:r>
            <a:r>
              <a:rPr lang="cs-CZ" dirty="0" smtClean="0"/>
              <a:t>zároveň je </a:t>
            </a:r>
            <a:r>
              <a:rPr lang="cs-CZ" dirty="0"/>
              <a:t>však </a:t>
            </a:r>
            <a:r>
              <a:rPr lang="cs-CZ" dirty="0" smtClean="0"/>
              <a:t>patrná také </a:t>
            </a:r>
            <a:r>
              <a:rPr lang="cs-CZ" dirty="0"/>
              <a:t>pochybnost o </a:t>
            </a:r>
            <a:r>
              <a:rPr lang="cs-CZ" dirty="0" smtClean="0"/>
              <a:t>udržení </a:t>
            </a:r>
            <a:r>
              <a:rPr lang="cs-CZ" dirty="0"/>
              <a:t>si podpory rodiče, což se </a:t>
            </a:r>
            <a:r>
              <a:rPr lang="cs-CZ" dirty="0" smtClean="0"/>
              <a:t>odráží právě v </a:t>
            </a:r>
            <a:r>
              <a:rPr lang="cs-CZ" dirty="0" err="1"/>
              <a:t>hyperaktivaci</a:t>
            </a:r>
            <a:r>
              <a:rPr lang="cs-CZ" dirty="0"/>
              <a:t> </a:t>
            </a:r>
            <a:r>
              <a:rPr lang="cs-CZ" dirty="0" smtClean="0"/>
              <a:t>systému </a:t>
            </a:r>
            <a:r>
              <a:rPr lang="cs-CZ" dirty="0"/>
              <a:t>vazby.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358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Senzitivita matky a vazba dítěte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6099"/>
            <a:ext cx="10515600" cy="483235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Dříve se předpokládalo, </a:t>
            </a:r>
            <a:r>
              <a:rPr lang="cs-CZ" dirty="0"/>
              <a:t>že </a:t>
            </a:r>
            <a:r>
              <a:rPr lang="cs-CZ" dirty="0" smtClean="0"/>
              <a:t>klíčovou </a:t>
            </a:r>
            <a:r>
              <a:rPr lang="cs-CZ" dirty="0"/>
              <a:t>roli pro </a:t>
            </a:r>
            <a:r>
              <a:rPr lang="cs-CZ" dirty="0" smtClean="0"/>
              <a:t>utváření </a:t>
            </a:r>
            <a:r>
              <a:rPr lang="cs-CZ" dirty="0"/>
              <a:t>typu vazby </a:t>
            </a:r>
            <a:r>
              <a:rPr lang="cs-CZ" dirty="0" smtClean="0"/>
              <a:t>dítěte hraje senzitivita </a:t>
            </a:r>
            <a:r>
              <a:rPr lang="cs-CZ" dirty="0"/>
              <a:t>rodiče, což bylo podpořeno těsnou </a:t>
            </a:r>
            <a:r>
              <a:rPr lang="cs-CZ" dirty="0" smtClean="0"/>
              <a:t>souvislostí </a:t>
            </a:r>
            <a:r>
              <a:rPr lang="cs-CZ" dirty="0"/>
              <a:t>mezi senzitivitou </a:t>
            </a:r>
            <a:r>
              <a:rPr lang="cs-CZ" dirty="0" smtClean="0"/>
              <a:t>matky a </a:t>
            </a:r>
            <a:r>
              <a:rPr lang="cs-CZ" dirty="0"/>
              <a:t>typem vazby u </a:t>
            </a:r>
            <a:r>
              <a:rPr lang="cs-CZ" dirty="0" smtClean="0"/>
              <a:t>dítěte (r = 0.78), </a:t>
            </a:r>
            <a:r>
              <a:rPr lang="cs-CZ" dirty="0"/>
              <a:t>zjištěnou v </a:t>
            </a:r>
            <a:r>
              <a:rPr lang="cs-CZ" dirty="0" smtClean="0"/>
              <a:t>původní </a:t>
            </a:r>
            <a:r>
              <a:rPr lang="cs-CZ" dirty="0"/>
              <a:t>studii </a:t>
            </a:r>
            <a:r>
              <a:rPr lang="cs-CZ" dirty="0" err="1" smtClean="0"/>
              <a:t>Ainsworthové</a:t>
            </a:r>
            <a:r>
              <a:rPr lang="cs-CZ" dirty="0" smtClean="0"/>
              <a:t> </a:t>
            </a:r>
            <a:r>
              <a:rPr lang="cs-CZ" dirty="0"/>
              <a:t>a kol. (1978). </a:t>
            </a:r>
            <a:endParaRPr lang="cs-CZ" dirty="0" smtClean="0"/>
          </a:p>
          <a:p>
            <a:r>
              <a:rPr lang="cs-CZ" dirty="0" smtClean="0"/>
              <a:t>Dalším výzkumům </a:t>
            </a:r>
            <a:r>
              <a:rPr lang="cs-CZ" dirty="0"/>
              <a:t>se však již tak těsnou spojitost </a:t>
            </a:r>
            <a:r>
              <a:rPr lang="cs-CZ" dirty="0" smtClean="0"/>
              <a:t>nalézt </a:t>
            </a:r>
            <a:r>
              <a:rPr lang="cs-CZ" dirty="0"/>
              <a:t>nepodařilo (např. </a:t>
            </a:r>
            <a:r>
              <a:rPr lang="cs-CZ" dirty="0" err="1" smtClean="0"/>
              <a:t>Goldsmith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/>
              <a:t>Alansky</a:t>
            </a:r>
            <a:r>
              <a:rPr lang="cs-CZ" dirty="0"/>
              <a:t>, 1987).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 err="1" smtClean="0"/>
              <a:t>metaanalýze</a:t>
            </a:r>
            <a:r>
              <a:rPr lang="cs-CZ" dirty="0" smtClean="0"/>
              <a:t> </a:t>
            </a:r>
            <a:r>
              <a:rPr lang="cs-CZ" dirty="0"/>
              <a:t>De </a:t>
            </a:r>
            <a:r>
              <a:rPr lang="cs-CZ" dirty="0" err="1"/>
              <a:t>Wolffa</a:t>
            </a:r>
            <a:r>
              <a:rPr lang="cs-CZ" dirty="0"/>
              <a:t> a van </a:t>
            </a:r>
            <a:r>
              <a:rPr lang="cs-CZ" dirty="0" err="1"/>
              <a:t>IJzendoorna</a:t>
            </a:r>
            <a:r>
              <a:rPr lang="cs-CZ" dirty="0"/>
              <a:t> (1997) </a:t>
            </a:r>
            <a:r>
              <a:rPr lang="cs-CZ" dirty="0" smtClean="0"/>
              <a:t>bylo napříč 66 </a:t>
            </a:r>
            <a:r>
              <a:rPr lang="cs-CZ" dirty="0"/>
              <a:t>studiemi zjištěno, že k rozvoji </a:t>
            </a:r>
            <a:r>
              <a:rPr lang="cs-CZ" dirty="0" smtClean="0"/>
              <a:t>jisté </a:t>
            </a:r>
            <a:r>
              <a:rPr lang="cs-CZ" dirty="0"/>
              <a:t>vazby u </a:t>
            </a:r>
            <a:r>
              <a:rPr lang="cs-CZ" dirty="0" smtClean="0"/>
              <a:t>dítěte přispívá </a:t>
            </a:r>
            <a:r>
              <a:rPr lang="cs-CZ" dirty="0"/>
              <a:t>pozitivně </a:t>
            </a:r>
            <a:r>
              <a:rPr lang="cs-CZ" dirty="0" smtClean="0"/>
              <a:t>nejen senzitivita </a:t>
            </a:r>
            <a:r>
              <a:rPr lang="cs-CZ" dirty="0"/>
              <a:t>rodiče (</a:t>
            </a:r>
            <a:r>
              <a:rPr lang="cs-CZ" dirty="0" smtClean="0"/>
              <a:t>kombinovaná </a:t>
            </a:r>
            <a:r>
              <a:rPr lang="cs-CZ" dirty="0"/>
              <a:t>velikost ú</a:t>
            </a:r>
            <a:r>
              <a:rPr lang="cs-CZ" dirty="0" smtClean="0"/>
              <a:t>činku napříč výzkumy </a:t>
            </a:r>
            <a:r>
              <a:rPr lang="cs-CZ" dirty="0"/>
              <a:t>byla r = </a:t>
            </a:r>
            <a:r>
              <a:rPr lang="cs-CZ" dirty="0" smtClean="0"/>
              <a:t>0.24</a:t>
            </a:r>
            <a:r>
              <a:rPr lang="cs-CZ" dirty="0"/>
              <a:t>), </a:t>
            </a:r>
            <a:r>
              <a:rPr lang="cs-CZ" dirty="0" smtClean="0"/>
              <a:t>ale také vzájemnost </a:t>
            </a:r>
            <a:r>
              <a:rPr lang="cs-CZ" dirty="0"/>
              <a:t>a </a:t>
            </a:r>
            <a:r>
              <a:rPr lang="cs-CZ" dirty="0" err="1"/>
              <a:t>synchronicita</a:t>
            </a:r>
            <a:r>
              <a:rPr lang="cs-CZ" dirty="0"/>
              <a:t> v interakci </a:t>
            </a:r>
            <a:r>
              <a:rPr lang="cs-CZ" dirty="0" smtClean="0"/>
              <a:t>rodič–dítě</a:t>
            </a:r>
            <a:r>
              <a:rPr lang="cs-CZ" dirty="0"/>
              <a:t>, stimulace </a:t>
            </a:r>
            <a:r>
              <a:rPr lang="cs-CZ" dirty="0" smtClean="0"/>
              <a:t>dítěte </a:t>
            </a:r>
            <a:r>
              <a:rPr lang="cs-CZ" dirty="0"/>
              <a:t>či </a:t>
            </a:r>
            <a:r>
              <a:rPr lang="cs-CZ" dirty="0" smtClean="0"/>
              <a:t>pozitivní postoje </a:t>
            </a:r>
            <a:r>
              <a:rPr lang="cs-CZ" dirty="0"/>
              <a:t>k </a:t>
            </a:r>
            <a:r>
              <a:rPr lang="cs-CZ" dirty="0" smtClean="0"/>
              <a:t>dítěti </a:t>
            </a:r>
            <a:r>
              <a:rPr lang="cs-CZ" dirty="0"/>
              <a:t>a jeho </a:t>
            </a:r>
            <a:r>
              <a:rPr lang="cs-CZ" dirty="0" smtClean="0"/>
              <a:t>emoční </a:t>
            </a:r>
            <a:r>
              <a:rPr lang="cs-CZ" dirty="0"/>
              <a:t>podpora. </a:t>
            </a:r>
            <a:endParaRPr lang="cs-CZ" dirty="0" smtClean="0"/>
          </a:p>
          <a:p>
            <a:r>
              <a:rPr lang="cs-CZ" dirty="0" smtClean="0"/>
              <a:t>Každý </a:t>
            </a:r>
            <a:r>
              <a:rPr lang="cs-CZ" dirty="0"/>
              <a:t>z faktorů však podle </a:t>
            </a:r>
            <a:r>
              <a:rPr lang="cs-CZ" dirty="0" smtClean="0"/>
              <a:t>zjištění přispívá pouze částečně </a:t>
            </a:r>
            <a:r>
              <a:rPr lang="cs-CZ" dirty="0"/>
              <a:t>k </a:t>
            </a:r>
            <a:r>
              <a:rPr lang="cs-CZ" dirty="0" smtClean="0"/>
              <a:t>vytvoření jisté </a:t>
            </a:r>
            <a:r>
              <a:rPr lang="cs-CZ" dirty="0"/>
              <a:t>vazby, těsnost vztahů byla </a:t>
            </a:r>
            <a:r>
              <a:rPr lang="cs-CZ" dirty="0" smtClean="0"/>
              <a:t>výrazně nižší než v původní </a:t>
            </a:r>
            <a:r>
              <a:rPr lang="cs-CZ" dirty="0"/>
              <a:t>studii </a:t>
            </a:r>
            <a:r>
              <a:rPr lang="cs-CZ" dirty="0" err="1" smtClean="0"/>
              <a:t>Ainsworthové</a:t>
            </a:r>
            <a:r>
              <a:rPr lang="cs-CZ" dirty="0" smtClean="0"/>
              <a:t> </a:t>
            </a:r>
            <a:r>
              <a:rPr lang="cs-CZ" dirty="0"/>
              <a:t>a kol. </a:t>
            </a:r>
            <a:endParaRPr lang="cs-CZ" dirty="0" smtClean="0"/>
          </a:p>
          <a:p>
            <a:r>
              <a:rPr lang="cs-CZ" dirty="0" smtClean="0"/>
              <a:t>Nelze </a:t>
            </a:r>
            <a:r>
              <a:rPr lang="cs-CZ" dirty="0"/>
              <a:t>tedy </a:t>
            </a:r>
            <a:r>
              <a:rPr lang="cs-CZ" dirty="0" smtClean="0"/>
              <a:t>říci</a:t>
            </a:r>
            <a:r>
              <a:rPr lang="cs-CZ" dirty="0"/>
              <a:t>, že by senzitivita, </a:t>
            </a:r>
            <a:r>
              <a:rPr lang="cs-CZ" dirty="0" err="1" smtClean="0"/>
              <a:t>synchronicita</a:t>
            </a:r>
            <a:r>
              <a:rPr lang="cs-CZ" dirty="0" smtClean="0"/>
              <a:t> v interakcích</a:t>
            </a:r>
            <a:r>
              <a:rPr lang="cs-CZ" dirty="0"/>
              <a:t>, stimulace </a:t>
            </a:r>
            <a:r>
              <a:rPr lang="cs-CZ" dirty="0" smtClean="0"/>
              <a:t>dítěte </a:t>
            </a:r>
            <a:r>
              <a:rPr lang="cs-CZ" dirty="0"/>
              <a:t>či </a:t>
            </a:r>
            <a:r>
              <a:rPr lang="cs-CZ" dirty="0" smtClean="0"/>
              <a:t>pozitivní </a:t>
            </a:r>
            <a:r>
              <a:rPr lang="cs-CZ" dirty="0"/>
              <a:t>postoje k </a:t>
            </a:r>
            <a:r>
              <a:rPr lang="cs-CZ" dirty="0" smtClean="0"/>
              <a:t>dítěti </a:t>
            </a:r>
            <a:r>
              <a:rPr lang="cs-CZ" dirty="0"/>
              <a:t>a jeho </a:t>
            </a:r>
            <a:r>
              <a:rPr lang="cs-CZ" dirty="0" smtClean="0"/>
              <a:t>emoční podpora byly </a:t>
            </a:r>
            <a:r>
              <a:rPr lang="cs-CZ" dirty="0"/>
              <a:t>samy o sobě </a:t>
            </a:r>
            <a:r>
              <a:rPr lang="cs-CZ" dirty="0" smtClean="0"/>
              <a:t>dostatečné </a:t>
            </a:r>
            <a:r>
              <a:rPr lang="cs-CZ" dirty="0"/>
              <a:t>pro </a:t>
            </a:r>
            <a:r>
              <a:rPr lang="cs-CZ" dirty="0" smtClean="0"/>
              <a:t>vytvoření jisté </a:t>
            </a:r>
            <a:r>
              <a:rPr lang="cs-CZ" dirty="0"/>
              <a:t>vazby u </a:t>
            </a:r>
            <a:r>
              <a:rPr lang="cs-CZ" dirty="0" smtClean="0"/>
              <a:t>dítěte </a:t>
            </a:r>
            <a:r>
              <a:rPr lang="cs-CZ" dirty="0"/>
              <a:t>(De </a:t>
            </a:r>
            <a:r>
              <a:rPr lang="cs-CZ" dirty="0" err="1"/>
              <a:t>Wolff</a:t>
            </a:r>
            <a:r>
              <a:rPr lang="cs-CZ" dirty="0"/>
              <a:t> &amp; van </a:t>
            </a:r>
            <a:r>
              <a:rPr lang="cs-CZ" dirty="0" err="1"/>
              <a:t>IJzendoorn</a:t>
            </a:r>
            <a:r>
              <a:rPr lang="cs-CZ" dirty="0" smtClean="0"/>
              <a:t>, 1997) a nelze tak říci, že by typ vazby byl jednoznačným ukazatelem kvality péče či kvality vztahu mezi matkou a dítětem, jak se dříve předpokládalo.</a:t>
            </a:r>
          </a:p>
          <a:p>
            <a:r>
              <a:rPr lang="cs-CZ" dirty="0" smtClean="0"/>
              <a:t>Novější výzkumy se zaměřují také např. na </a:t>
            </a:r>
            <a:r>
              <a:rPr lang="cs-CZ" dirty="0" err="1" smtClean="0"/>
              <a:t>mentalizaci</a:t>
            </a:r>
            <a:r>
              <a:rPr lang="cs-CZ" dirty="0" smtClean="0"/>
              <a:t> matky, která může hrát roli v rozvoji jisté vazby u dítěte. </a:t>
            </a:r>
            <a:r>
              <a:rPr lang="cs-CZ" i="1" dirty="0" smtClean="0"/>
              <a:t>		</a:t>
            </a:r>
          </a:p>
          <a:p>
            <a:pPr marL="0" indent="0">
              <a:buNone/>
            </a:pPr>
            <a:r>
              <a:rPr lang="cs-CZ" i="1" dirty="0" smtClean="0"/>
              <a:t>					</a:t>
            </a:r>
            <a:r>
              <a:rPr lang="cs-CZ" b="1" i="1" dirty="0" smtClean="0">
                <a:solidFill>
                  <a:srgbClr val="FF9966"/>
                </a:solidFill>
              </a:rPr>
              <a:t>Co dalšího může hrát roli ve vytváření vazby u dítěte?</a:t>
            </a:r>
          </a:p>
          <a:p>
            <a:endParaRPr lang="cs-CZ" b="1" i="1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4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Charakteristiky dítěte a vazba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Temperament dítěte (např. Groh et al., 2017)</a:t>
            </a:r>
          </a:p>
          <a:p>
            <a:r>
              <a:rPr lang="cs-CZ" dirty="0" err="1" smtClean="0"/>
              <a:t>Differential</a:t>
            </a:r>
            <a:r>
              <a:rPr lang="cs-CZ" dirty="0" smtClean="0"/>
              <a:t> </a:t>
            </a:r>
            <a:r>
              <a:rPr lang="cs-CZ" dirty="0" err="1" smtClean="0"/>
              <a:t>suscestibility</a:t>
            </a:r>
            <a:r>
              <a:rPr lang="cs-CZ" dirty="0" smtClean="0"/>
              <a:t>, vulnerability (</a:t>
            </a:r>
            <a:r>
              <a:rPr lang="cs-CZ" dirty="0"/>
              <a:t>např. </a:t>
            </a:r>
            <a:r>
              <a:rPr lang="cs-CZ" dirty="0" err="1" smtClean="0"/>
              <a:t>Belsky</a:t>
            </a:r>
            <a:r>
              <a:rPr lang="cs-CZ" dirty="0" smtClean="0"/>
              <a:t>, </a:t>
            </a:r>
            <a:r>
              <a:rPr lang="cs-CZ" dirty="0" err="1" smtClean="0"/>
              <a:t>Bakermans‑Kranenburg</a:t>
            </a:r>
            <a:r>
              <a:rPr lang="cs-CZ" dirty="0" smtClean="0"/>
              <a:t>, </a:t>
            </a:r>
            <a:r>
              <a:rPr lang="nl-NL" dirty="0" smtClean="0"/>
              <a:t>&amp; </a:t>
            </a:r>
            <a:r>
              <a:rPr lang="nl-NL" dirty="0"/>
              <a:t>van IJzendoorn, 2007; Ellis, Boyce, Belsky, Bakermans‑Kranenberg</a:t>
            </a:r>
            <a:r>
              <a:rPr lang="nl-NL" dirty="0" smtClean="0"/>
              <a:t>,</a:t>
            </a:r>
            <a:r>
              <a:rPr lang="cs-CZ" dirty="0" smtClean="0"/>
              <a:t> &amp; </a:t>
            </a:r>
            <a:r>
              <a:rPr lang="cs-CZ" dirty="0"/>
              <a:t>van </a:t>
            </a:r>
            <a:r>
              <a:rPr lang="cs-CZ" dirty="0" err="1"/>
              <a:t>IJzendoorn</a:t>
            </a:r>
            <a:r>
              <a:rPr lang="cs-CZ" dirty="0"/>
              <a:t>, </a:t>
            </a:r>
            <a:r>
              <a:rPr lang="cs-CZ" dirty="0" smtClean="0"/>
              <a:t>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9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6600"/>
                </a:solidFill>
              </a:rPr>
              <a:t>Strange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Situation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Procedure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511862" cy="4351338"/>
          </a:xfrm>
        </p:spPr>
        <p:txBody>
          <a:bodyPr/>
          <a:lstStyle/>
          <a:p>
            <a:r>
              <a:rPr lang="cs-CZ" dirty="0" smtClean="0"/>
              <a:t>Metoda pro měření vazby u dětí ve věku od 12 do 18 měsíců</a:t>
            </a:r>
          </a:p>
          <a:p>
            <a:r>
              <a:rPr lang="cs-CZ" dirty="0" err="1" smtClean="0"/>
              <a:t>Ainsworth</a:t>
            </a:r>
            <a:r>
              <a:rPr lang="cs-CZ" dirty="0" smtClean="0"/>
              <a:t>, M. D. S., </a:t>
            </a:r>
            <a:r>
              <a:rPr lang="cs-CZ" dirty="0" err="1" smtClean="0"/>
              <a:t>Blehar</a:t>
            </a:r>
            <a:r>
              <a:rPr lang="cs-CZ" dirty="0" smtClean="0"/>
              <a:t>, M. C., </a:t>
            </a:r>
            <a:r>
              <a:rPr lang="cs-CZ" dirty="0" err="1" smtClean="0"/>
              <a:t>Waters</a:t>
            </a:r>
            <a:r>
              <a:rPr lang="cs-CZ" dirty="0" smtClean="0"/>
              <a:t>, E., </a:t>
            </a:r>
            <a:r>
              <a:rPr lang="en-US" dirty="0" smtClean="0"/>
              <a:t>&amp;</a:t>
            </a:r>
            <a:r>
              <a:rPr lang="cs-CZ" dirty="0" smtClean="0"/>
              <a:t> Wall, S. N. (1978). </a:t>
            </a:r>
            <a:r>
              <a:rPr lang="cs-CZ" i="1" dirty="0" err="1" smtClean="0"/>
              <a:t>Patterns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Attachment</a:t>
            </a:r>
            <a:r>
              <a:rPr lang="cs-CZ" i="1" dirty="0" smtClean="0"/>
              <a:t>: A </a:t>
            </a:r>
            <a:r>
              <a:rPr lang="cs-CZ" i="1" dirty="0" err="1" smtClean="0"/>
              <a:t>psychological</a:t>
            </a:r>
            <a:r>
              <a:rPr lang="cs-CZ" i="1" dirty="0" smtClean="0"/>
              <a:t> study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strange</a:t>
            </a:r>
            <a:r>
              <a:rPr lang="cs-CZ" i="1" dirty="0" smtClean="0"/>
              <a:t> </a:t>
            </a:r>
            <a:r>
              <a:rPr lang="cs-CZ" i="1" dirty="0" err="1" smtClean="0"/>
              <a:t>situation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 smtClean="0"/>
          </a:p>
          <a:p>
            <a:pPr lvl="1"/>
            <a:r>
              <a:rPr lang="cs-CZ" dirty="0" smtClean="0"/>
              <a:t>v původní studii bylo 26 dětí</a:t>
            </a:r>
          </a:p>
          <a:p>
            <a:pPr lvl="1"/>
            <a:r>
              <a:rPr lang="cs-CZ" dirty="0" smtClean="0"/>
              <a:t>do roku 2013 bylo metodou SSP vyšetřeno</a:t>
            </a:r>
          </a:p>
          <a:p>
            <a:pPr marL="457200" lvl="1" indent="0">
              <a:buNone/>
            </a:pPr>
            <a:r>
              <a:rPr lang="cs-CZ" dirty="0" smtClean="0"/>
              <a:t>	okolo 10 000 dětí a jejich pečovatelů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897"/>
          <a:stretch/>
        </p:blipFill>
        <p:spPr>
          <a:xfrm>
            <a:off x="7972023" y="3640935"/>
            <a:ext cx="3747754" cy="29965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77" y="365125"/>
            <a:ext cx="1943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6600"/>
                </a:solidFill>
              </a:rPr>
              <a:t>Strange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Situation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Procedure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Dítě je v neznámé místnosti buď s matkou; s matkou a cizí osobou; samo s cizí osobou; nebo samo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Situace je pro dítě stresující…</a:t>
            </a:r>
          </a:p>
          <a:p>
            <a:pPr lvl="1"/>
            <a:r>
              <a:rPr lang="cs-CZ" dirty="0"/>
              <a:t>…je samo </a:t>
            </a:r>
          </a:p>
          <a:p>
            <a:pPr lvl="1"/>
            <a:r>
              <a:rPr lang="cs-CZ" dirty="0"/>
              <a:t>…je v cizím prostředí</a:t>
            </a:r>
          </a:p>
          <a:p>
            <a:pPr lvl="1"/>
            <a:r>
              <a:rPr lang="cs-CZ" dirty="0"/>
              <a:t>…je s cizí osobou</a:t>
            </a:r>
          </a:p>
          <a:p>
            <a:pPr lvl="1"/>
            <a:r>
              <a:rPr lang="cs-CZ" dirty="0"/>
              <a:t>…je odděleno od </a:t>
            </a:r>
            <a:r>
              <a:rPr lang="cs-CZ" dirty="0" smtClean="0"/>
              <a:t>matky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42" y="2665391"/>
            <a:ext cx="4134458" cy="34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6600"/>
                </a:solidFill>
              </a:rPr>
              <a:t>Strange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>
                <a:solidFill>
                  <a:srgbClr val="FF6600"/>
                </a:solidFill>
              </a:rPr>
              <a:t>Situation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Procedure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8" t="30263" r="59042" b="12318"/>
          <a:stretch/>
        </p:blipFill>
        <p:spPr>
          <a:xfrm>
            <a:off x="1030310" y="1690688"/>
            <a:ext cx="3503053" cy="41438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7" y="1261464"/>
            <a:ext cx="5392270" cy="53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6600"/>
                </a:solidFill>
              </a:rPr>
              <a:t>Strange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>
                <a:solidFill>
                  <a:srgbClr val="FF6600"/>
                </a:solidFill>
              </a:rPr>
              <a:t>Situation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Procedure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8 epizod</a:t>
            </a:r>
          </a:p>
          <a:p>
            <a:r>
              <a:rPr lang="cs-CZ" dirty="0" smtClean="0"/>
              <a:t>2 epizody separace</a:t>
            </a:r>
          </a:p>
          <a:p>
            <a:r>
              <a:rPr lang="cs-CZ" dirty="0" smtClean="0"/>
              <a:t>2 epizody znovushledání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 separaci je dítě stresované nepřítomností matky.</a:t>
            </a:r>
          </a:p>
          <a:p>
            <a:r>
              <a:rPr lang="cs-CZ" dirty="0" smtClean="0"/>
              <a:t>Cílem je aktivovat a tedy pozorovat vazbové chování dítěte.</a:t>
            </a:r>
          </a:p>
          <a:p>
            <a:r>
              <a:rPr lang="cs-CZ" dirty="0" smtClean="0"/>
              <a:t>Při znovushledání se děti s jistou vazbou a děti s nejistou vazbou chovají různě – epizody znovushledání jsou tak klíčové pro kategorizaci vazby.</a:t>
            </a:r>
          </a:p>
          <a:p>
            <a:r>
              <a:rPr lang="cs-CZ" dirty="0" smtClean="0"/>
              <a:t>Sleduje se chování dítěte v několika oblastech – vyhledávání blízkosti a kontaktu, udržování kontaktu, rezistence a vyhýbavost.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SSP na IVDMR FSS MU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3949"/>
            <a:ext cx="4274714" cy="27250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30318"/>
            <a:ext cx="3360313" cy="22402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4" y="371323"/>
            <a:ext cx="3958094" cy="26387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3" y="3006669"/>
            <a:ext cx="5725308" cy="37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Funkce vazbové osoby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Základní funkcí vazby je z evolučního hlediska především přežití a ochrana dítěte.</a:t>
            </a:r>
          </a:p>
          <a:p>
            <a:r>
              <a:rPr lang="cs-CZ" dirty="0" smtClean="0"/>
              <a:t>K aktivaci vazbového systému dochází, pokud se dítě ocitne v ohrožení, je ve stresu, vazbová osoba není v bezprostřední blízkosti, dítě je nemocné apod.</a:t>
            </a:r>
          </a:p>
          <a:p>
            <a:r>
              <a:rPr lang="cs-CZ" dirty="0" smtClean="0"/>
              <a:t>Aktivace vazbového systému</a:t>
            </a:r>
            <a:r>
              <a:rPr lang="cs-CZ" dirty="0"/>
              <a:t>, </a:t>
            </a:r>
            <a:r>
              <a:rPr lang="cs-CZ" dirty="0" smtClean="0"/>
              <a:t>který spouští vazbové chování dítěte</a:t>
            </a:r>
            <a:r>
              <a:rPr lang="cs-CZ" dirty="0"/>
              <a:t>, </a:t>
            </a:r>
            <a:r>
              <a:rPr lang="cs-CZ" dirty="0" smtClean="0"/>
              <a:t>má </a:t>
            </a:r>
            <a:r>
              <a:rPr lang="cs-CZ" dirty="0"/>
              <a:t>zajistit </a:t>
            </a:r>
            <a:r>
              <a:rPr lang="cs-CZ" dirty="0" smtClean="0"/>
              <a:t>blízkost vazbové osoby </a:t>
            </a:r>
            <a:r>
              <a:rPr lang="cs-CZ" dirty="0"/>
              <a:t>a </a:t>
            </a:r>
            <a:r>
              <a:rPr lang="cs-CZ" dirty="0" smtClean="0"/>
              <a:t>využít </a:t>
            </a:r>
            <a:r>
              <a:rPr lang="cs-CZ" dirty="0"/>
              <a:t>ji jako </a:t>
            </a:r>
            <a:r>
              <a:rPr lang="cs-CZ" dirty="0" smtClean="0"/>
              <a:t>takzvaný bezpečný přístav </a:t>
            </a:r>
            <a:r>
              <a:rPr lang="cs-CZ" dirty="0"/>
              <a:t>(</a:t>
            </a:r>
            <a:r>
              <a:rPr lang="cs-CZ" i="1" dirty="0" err="1">
                <a:solidFill>
                  <a:srgbClr val="FF6600"/>
                </a:solidFill>
              </a:rPr>
              <a:t>safe</a:t>
            </a:r>
            <a:r>
              <a:rPr lang="cs-CZ" i="1" dirty="0">
                <a:solidFill>
                  <a:srgbClr val="FF6600"/>
                </a:solidFill>
              </a:rPr>
              <a:t> </a:t>
            </a:r>
            <a:r>
              <a:rPr lang="cs-CZ" i="1" dirty="0" err="1">
                <a:solidFill>
                  <a:srgbClr val="FF6600"/>
                </a:solidFill>
              </a:rPr>
              <a:t>haven</a:t>
            </a:r>
            <a:r>
              <a:rPr lang="cs-CZ" dirty="0"/>
              <a:t>), tedy zajistit </a:t>
            </a:r>
            <a:r>
              <a:rPr lang="cs-CZ" dirty="0" smtClean="0"/>
              <a:t>bezpečí a </a:t>
            </a:r>
            <a:r>
              <a:rPr lang="cs-CZ" dirty="0"/>
              <a:t>obnovit pocit jistoty </a:t>
            </a:r>
            <a:r>
              <a:rPr lang="cs-CZ" dirty="0" smtClean="0"/>
              <a:t>dítěte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Aktivace vazbového systému </a:t>
            </a:r>
            <a:r>
              <a:rPr lang="cs-CZ" dirty="0"/>
              <a:t>se u </a:t>
            </a:r>
            <a:r>
              <a:rPr lang="cs-CZ" dirty="0" smtClean="0"/>
              <a:t>malých dětí projevuje jako pláč</a:t>
            </a:r>
            <a:r>
              <a:rPr lang="cs-CZ" dirty="0"/>
              <a:t>, křik, </a:t>
            </a:r>
            <a:r>
              <a:rPr lang="cs-CZ" dirty="0" smtClean="0"/>
              <a:t>natahováni </a:t>
            </a:r>
            <a:r>
              <a:rPr lang="cs-CZ" dirty="0"/>
              <a:t>rukou, </a:t>
            </a:r>
            <a:r>
              <a:rPr lang="cs-CZ" dirty="0" smtClean="0"/>
              <a:t>případně </a:t>
            </a:r>
            <a:r>
              <a:rPr lang="cs-CZ" dirty="0"/>
              <a:t>jako </a:t>
            </a:r>
            <a:r>
              <a:rPr lang="cs-CZ" dirty="0" smtClean="0"/>
              <a:t>držení </a:t>
            </a:r>
            <a:r>
              <a:rPr lang="cs-CZ" dirty="0"/>
              <a:t>se </a:t>
            </a:r>
            <a:r>
              <a:rPr lang="cs-CZ" dirty="0" smtClean="0"/>
              <a:t>pečující </a:t>
            </a:r>
            <a:r>
              <a:rPr lang="cs-CZ" dirty="0"/>
              <a:t>osoby (</a:t>
            </a:r>
            <a:r>
              <a:rPr lang="cs-CZ" dirty="0" smtClean="0"/>
              <a:t>takzvané vazbové chování).</a:t>
            </a:r>
          </a:p>
          <a:p>
            <a:r>
              <a:rPr lang="cs-CZ" dirty="0" smtClean="0"/>
              <a:t>Pokud </a:t>
            </a:r>
            <a:r>
              <a:rPr lang="cs-CZ" dirty="0"/>
              <a:t>je </a:t>
            </a:r>
            <a:r>
              <a:rPr lang="cs-CZ" dirty="0" smtClean="0"/>
              <a:t>dítě </a:t>
            </a:r>
            <a:r>
              <a:rPr lang="cs-CZ" dirty="0"/>
              <a:t>v </a:t>
            </a:r>
            <a:r>
              <a:rPr lang="cs-CZ" dirty="0" smtClean="0"/>
              <a:t>bezpečí, cítí </a:t>
            </a:r>
            <a:r>
              <a:rPr lang="cs-CZ" dirty="0"/>
              <a:t>se jistě a nic jej neohrožuje, </a:t>
            </a:r>
            <a:r>
              <a:rPr lang="cs-CZ" dirty="0" smtClean="0"/>
              <a:t>plní vazbová osoba </a:t>
            </a:r>
            <a:r>
              <a:rPr lang="cs-CZ" dirty="0"/>
              <a:t>funkci </a:t>
            </a:r>
            <a:r>
              <a:rPr lang="cs-CZ" dirty="0" smtClean="0"/>
              <a:t>jisté základny </a:t>
            </a:r>
            <a:r>
              <a:rPr lang="cs-CZ" dirty="0"/>
              <a:t>(</a:t>
            </a:r>
            <a:r>
              <a:rPr lang="cs-CZ" i="1" dirty="0" err="1">
                <a:solidFill>
                  <a:srgbClr val="FF6600"/>
                </a:solidFill>
              </a:rPr>
              <a:t>secure</a:t>
            </a:r>
            <a:r>
              <a:rPr lang="cs-CZ" i="1" dirty="0">
                <a:solidFill>
                  <a:srgbClr val="FF6600"/>
                </a:solidFill>
              </a:rPr>
              <a:t> base</a:t>
            </a:r>
            <a:r>
              <a:rPr lang="cs-CZ" dirty="0"/>
              <a:t>). </a:t>
            </a:r>
            <a:r>
              <a:rPr lang="cs-CZ" dirty="0" smtClean="0"/>
              <a:t>Vazbová </a:t>
            </a:r>
            <a:r>
              <a:rPr lang="cs-CZ" dirty="0"/>
              <a:t>osoba tak umožňuje </a:t>
            </a:r>
            <a:r>
              <a:rPr lang="cs-CZ" dirty="0" smtClean="0"/>
              <a:t>dítěti </a:t>
            </a:r>
            <a:r>
              <a:rPr lang="cs-CZ" dirty="0" err="1" smtClean="0"/>
              <a:t>explorovat</a:t>
            </a:r>
            <a:r>
              <a:rPr lang="cs-CZ" dirty="0"/>
              <a:t>, objevovat a </a:t>
            </a:r>
            <a:r>
              <a:rPr lang="cs-CZ" dirty="0" smtClean="0"/>
              <a:t>poznávat okolní </a:t>
            </a:r>
            <a:r>
              <a:rPr lang="cs-CZ" dirty="0"/>
              <a:t>svět </a:t>
            </a:r>
            <a:r>
              <a:rPr lang="cs-CZ" dirty="0" smtClean="0"/>
              <a:t>a rozvíjet tak pocit autonomie (</a:t>
            </a:r>
            <a:r>
              <a:rPr lang="cs-CZ" dirty="0" err="1" smtClean="0"/>
              <a:t>Bowlby</a:t>
            </a:r>
            <a:r>
              <a:rPr lang="cs-CZ" dirty="0"/>
              <a:t>, 1988/2009).</a:t>
            </a:r>
          </a:p>
        </p:txBody>
      </p:sp>
    </p:spTree>
    <p:extLst>
      <p:ext uri="{BB962C8B-B14F-4D97-AF65-F5344CB8AC3E}">
        <p14:creationId xmlns:p14="http://schemas.microsoft.com/office/powerpoint/2010/main" val="356901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5447" y="37409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Vnitřní pracovní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základě toho, jak dítě vnímá interakce s pečující osobou, si vytváří představy a očekávání o druhých a o jejich chování k němu (co od nich může a nemůže čekat).</a:t>
            </a:r>
          </a:p>
          <a:p>
            <a:r>
              <a:rPr lang="cs-CZ" dirty="0" smtClean="0"/>
              <a:t>Vnitřní pracovní model následně funguje jako jakýsi organizující </a:t>
            </a:r>
            <a:r>
              <a:rPr lang="cs-CZ" dirty="0"/>
              <a:t>princip při </a:t>
            </a:r>
            <a:r>
              <a:rPr lang="cs-CZ" dirty="0" smtClean="0"/>
              <a:t>navazování dalších </a:t>
            </a:r>
            <a:r>
              <a:rPr lang="cs-CZ" dirty="0"/>
              <a:t>vztahů a při </a:t>
            </a:r>
            <a:r>
              <a:rPr lang="cs-CZ" dirty="0" smtClean="0"/>
              <a:t>interpretaci sociálního chování </a:t>
            </a:r>
            <a:r>
              <a:rPr lang="cs-CZ" dirty="0"/>
              <a:t>a </a:t>
            </a:r>
            <a:r>
              <a:rPr lang="cs-CZ" dirty="0" smtClean="0"/>
              <a:t>interakcí </a:t>
            </a:r>
            <a:r>
              <a:rPr lang="cs-CZ" dirty="0"/>
              <a:t>ve </a:t>
            </a:r>
            <a:r>
              <a:rPr lang="cs-CZ" dirty="0" smtClean="0"/>
              <a:t>vztazích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Na základě raných zkušeností </a:t>
            </a:r>
            <a:r>
              <a:rPr lang="cs-CZ" dirty="0"/>
              <a:t>si tak </a:t>
            </a:r>
            <a:r>
              <a:rPr lang="cs-CZ" dirty="0" smtClean="0"/>
              <a:t>dítě postupně vytváří </a:t>
            </a:r>
            <a:r>
              <a:rPr lang="cs-CZ" dirty="0"/>
              <a:t>buď </a:t>
            </a:r>
            <a:r>
              <a:rPr lang="cs-CZ" dirty="0" smtClean="0"/>
              <a:t>pozitivní model </a:t>
            </a:r>
            <a:r>
              <a:rPr lang="cs-CZ" dirty="0"/>
              <a:t>sebe a </a:t>
            </a:r>
            <a:r>
              <a:rPr lang="cs-CZ" dirty="0" smtClean="0"/>
              <a:t>druhých</a:t>
            </a:r>
            <a:r>
              <a:rPr lang="cs-CZ" dirty="0"/>
              <a:t>, nebo model </a:t>
            </a:r>
            <a:r>
              <a:rPr lang="cs-CZ" dirty="0" smtClean="0"/>
              <a:t>negativní. Tento takzvaný vnitřní pracovní </a:t>
            </a:r>
            <a:r>
              <a:rPr lang="cs-CZ" dirty="0"/>
              <a:t>model je z hlediska </a:t>
            </a:r>
            <a:r>
              <a:rPr lang="cs-CZ" dirty="0" smtClean="0"/>
              <a:t>celoživotního vývoje </a:t>
            </a:r>
            <a:r>
              <a:rPr lang="cs-CZ" dirty="0"/>
              <a:t>relativně </a:t>
            </a:r>
            <a:r>
              <a:rPr lang="cs-CZ" dirty="0" smtClean="0"/>
              <a:t>stabilním systémem </a:t>
            </a:r>
            <a:r>
              <a:rPr lang="cs-CZ" dirty="0"/>
              <a:t>(</a:t>
            </a:r>
            <a:r>
              <a:rPr lang="cs-CZ" dirty="0" err="1"/>
              <a:t>Fraley</a:t>
            </a:r>
            <a:r>
              <a:rPr lang="cs-CZ" dirty="0"/>
              <a:t> &amp; </a:t>
            </a:r>
            <a:r>
              <a:rPr lang="cs-CZ" dirty="0" err="1"/>
              <a:t>Shaver</a:t>
            </a:r>
            <a:r>
              <a:rPr lang="cs-CZ" dirty="0"/>
              <a:t>, 2000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24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1716</Words>
  <Application>Microsoft Office PowerPoint</Application>
  <PresentationFormat>Širokoúhlá obrazovka</PresentationFormat>
  <Paragraphs>158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Raleway</vt:lpstr>
      <vt:lpstr>Motiv Office</vt:lpstr>
      <vt:lpstr>Strange Situation Procedure</vt:lpstr>
      <vt:lpstr>Co nás dnes čeká…</vt:lpstr>
      <vt:lpstr>Strange Situation Procedure</vt:lpstr>
      <vt:lpstr>Strange Situation Procedure</vt:lpstr>
      <vt:lpstr>Strange Situation Procedure</vt:lpstr>
      <vt:lpstr>Strange Situation Procedure</vt:lpstr>
      <vt:lpstr>SSP na IVDMR FSS MU</vt:lpstr>
      <vt:lpstr>Funkce vazbové osoby</vt:lpstr>
      <vt:lpstr>Vnitřní pracovní model</vt:lpstr>
      <vt:lpstr>Vnitřní pracovní model a typy vazby</vt:lpstr>
      <vt:lpstr>Úkol</vt:lpstr>
      <vt:lpstr>Jistá vazba /secure/ - B</vt:lpstr>
      <vt:lpstr>Nejistá vazba vyhýbavá /insecure-avoidant/ - A</vt:lpstr>
      <vt:lpstr>Nejistá vazba ambivalentní /insecure-resistant/ - C</vt:lpstr>
      <vt:lpstr>Dezorganizovaná vazba /disorganized/ - D</vt:lpstr>
      <vt:lpstr>Rozložení typů vazby ve světě i u nás</vt:lpstr>
      <vt:lpstr>Chování matky k dítěti</vt:lpstr>
      <vt:lpstr>Prezentace aplikace PowerPoint</vt:lpstr>
      <vt:lpstr>Jistá vazba</vt:lpstr>
      <vt:lpstr>Vyhýbavá vazba</vt:lpstr>
      <vt:lpstr>Ambivalentní vazba</vt:lpstr>
      <vt:lpstr>Senzitivita matky a vazba dítěte</vt:lpstr>
      <vt:lpstr>Charakteristiky dítěte a vazba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 Situation Procedure</dc:title>
  <dc:creator>Dansova</dc:creator>
  <cp:lastModifiedBy>Hewlett-Packard Company</cp:lastModifiedBy>
  <cp:revision>59</cp:revision>
  <dcterms:created xsi:type="dcterms:W3CDTF">2017-04-21T16:40:15Z</dcterms:created>
  <dcterms:modified xsi:type="dcterms:W3CDTF">2019-05-02T09:01:11Z</dcterms:modified>
</cp:coreProperties>
</file>