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66" r:id="rId4"/>
    <p:sldId id="267" r:id="rId5"/>
    <p:sldId id="257" r:id="rId6"/>
    <p:sldId id="258" r:id="rId7"/>
    <p:sldId id="261" r:id="rId8"/>
    <p:sldId id="271" r:id="rId9"/>
    <p:sldId id="263" r:id="rId10"/>
    <p:sldId id="265" r:id="rId11"/>
    <p:sldId id="262" r:id="rId12"/>
    <p:sldId id="264" r:id="rId13"/>
    <p:sldId id="268" r:id="rId14"/>
    <p:sldId id="259" r:id="rId15"/>
    <p:sldId id="260" r:id="rId16"/>
    <p:sldId id="270" r:id="rId17"/>
    <p:sldId id="269" r:id="rId18"/>
    <p:sldId id="287" r:id="rId19"/>
    <p:sldId id="288" r:id="rId20"/>
    <p:sldId id="279" r:id="rId21"/>
    <p:sldId id="282" r:id="rId22"/>
    <p:sldId id="272" r:id="rId23"/>
    <p:sldId id="277" r:id="rId24"/>
    <p:sldId id="274" r:id="rId25"/>
    <p:sldId id="283" r:id="rId26"/>
    <p:sldId id="284" r:id="rId27"/>
    <p:sldId id="285" r:id="rId28"/>
    <p:sldId id="275" r:id="rId29"/>
    <p:sldId id="276" r:id="rId30"/>
    <p:sldId id="286" r:id="rId31"/>
    <p:sldId id="289" r:id="rId32"/>
    <p:sldId id="278" r:id="rId33"/>
    <p:sldId id="280" r:id="rId34"/>
    <p:sldId id="281" r:id="rId35"/>
    <p:sldId id="290" r:id="rId3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2574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294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588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0336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8547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04702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18940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3575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30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05210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587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DEDCF-026D-48DE-99D5-34A112A7E2B2}" type="datetimeFigureOut">
              <a:rPr lang="cs-CZ" smtClean="0"/>
              <a:t>13.05.2020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1550-733A-4789-8A83-4FB10866DDB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31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icef-irc.org/" TargetMode="External"/><Relationship Id="rId7" Type="http://schemas.openxmlformats.org/officeDocument/2006/relationships/hyperlink" Target="http://globalkidsonline.net/about/members/jasmina-byrne/" TargetMode="External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globalkidsonline.net/about/members/sonia-livingstone/" TargetMode="External"/><Relationship Id="rId5" Type="http://schemas.openxmlformats.org/officeDocument/2006/relationships/hyperlink" Target="http://globalkidsonline.net/eu-kids-online/" TargetMode="External"/><Relationship Id="rId4" Type="http://schemas.openxmlformats.org/officeDocument/2006/relationships/hyperlink" Target="http://www.lse.ac.uk/media@lse/Home.aspx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m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Kids</a:t>
            </a:r>
            <a:r>
              <a:rPr lang="cs-CZ" dirty="0" smtClean="0"/>
              <a:t> Online (IV)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475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daty EUKO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Rychlá diseminace- krátké reporty a prezentace na konferencích a setkáních</a:t>
            </a:r>
          </a:p>
          <a:p>
            <a:r>
              <a:rPr lang="cs-CZ" dirty="0" smtClean="0"/>
              <a:t>Reporty – majoritní podíl výstupů</a:t>
            </a:r>
          </a:p>
          <a:p>
            <a:pPr lvl="1"/>
            <a:r>
              <a:rPr lang="cs-CZ" dirty="0" smtClean="0"/>
              <a:t>Potřeba rychle </a:t>
            </a:r>
            <a:r>
              <a:rPr lang="cs-CZ" dirty="0" err="1" smtClean="0"/>
              <a:t>diseminovat</a:t>
            </a:r>
            <a:endParaRPr lang="cs-CZ" dirty="0" smtClean="0"/>
          </a:p>
          <a:p>
            <a:r>
              <a:rPr lang="cs-CZ" dirty="0" smtClean="0"/>
              <a:t>Odborné publikace</a:t>
            </a:r>
          </a:p>
          <a:p>
            <a:pPr lvl="1"/>
            <a:r>
              <a:rPr lang="cs-CZ" dirty="0" smtClean="0"/>
              <a:t>Kniha</a:t>
            </a:r>
          </a:p>
          <a:p>
            <a:pPr lvl="1"/>
            <a:r>
              <a:rPr lang="cs-CZ" dirty="0" smtClean="0"/>
              <a:t>Odborné články – minimální podíl</a:t>
            </a:r>
          </a:p>
          <a:p>
            <a:r>
              <a:rPr lang="cs-CZ" dirty="0" smtClean="0"/>
              <a:t>Spousta závěrů deskriptivních – publikována v reportech a knize</a:t>
            </a:r>
          </a:p>
          <a:p>
            <a:r>
              <a:rPr lang="cs-CZ" dirty="0" smtClean="0"/>
              <a:t>Otázka „prostoru“ pro další publikace</a:t>
            </a:r>
          </a:p>
          <a:p>
            <a:pPr lvl="1"/>
            <a:r>
              <a:rPr lang="cs-CZ" dirty="0" smtClean="0"/>
              <a:t>Omezený počet prediktorů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4196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Net </a:t>
            </a:r>
            <a:r>
              <a:rPr lang="cs-CZ" dirty="0" err="1" smtClean="0"/>
              <a:t>children</a:t>
            </a:r>
            <a:r>
              <a:rPr lang="cs-CZ" dirty="0" smtClean="0"/>
              <a:t> go mobile (2012-14)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Snaha o návaznost na EUKO II</a:t>
            </a:r>
          </a:p>
          <a:p>
            <a:r>
              <a:rPr lang="cs-CZ" dirty="0" smtClean="0"/>
              <a:t>Hlavní cíl – reflektovat rozvoj a rozšíření mobilních technologií</a:t>
            </a:r>
          </a:p>
          <a:p>
            <a:endParaRPr lang="cs-CZ" dirty="0"/>
          </a:p>
          <a:p>
            <a:r>
              <a:rPr lang="cs-CZ" dirty="0" smtClean="0"/>
              <a:t>Není nadnárodní financování</a:t>
            </a:r>
          </a:p>
          <a:p>
            <a:r>
              <a:rPr lang="cs-CZ" dirty="0" smtClean="0"/>
              <a:t>Participace jen 7 zemí</a:t>
            </a:r>
          </a:p>
          <a:p>
            <a:endParaRPr lang="cs-CZ" dirty="0" smtClean="0"/>
          </a:p>
          <a:p>
            <a:r>
              <a:rPr lang="cs-CZ" dirty="0" smtClean="0"/>
              <a:t>Nutnost: přidat položky do dotazníku, zkrátit dotazník </a:t>
            </a:r>
          </a:p>
          <a:p>
            <a:pPr lvl="1"/>
            <a:r>
              <a:rPr lang="cs-CZ" dirty="0" smtClean="0"/>
              <a:t>Vyřazena celá sekce s individuálními prediktory</a:t>
            </a:r>
            <a:endParaRPr lang="cs-CZ" dirty="0"/>
          </a:p>
          <a:p>
            <a:r>
              <a:rPr lang="cs-CZ" dirty="0" smtClean="0"/>
              <a:t>Hlavní cíl – porovnání trendů s ohledem na změny s příchodem mobilních technologií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166778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167321"/>
            <a:ext cx="9315108" cy="6593842"/>
          </a:xfrm>
        </p:spPr>
      </p:pic>
    </p:spTree>
    <p:extLst>
      <p:ext uri="{BB962C8B-B14F-4D97-AF65-F5344CB8AC3E}">
        <p14:creationId xmlns:p14="http://schemas.microsoft.com/office/powerpoint/2010/main" val="1717368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" y="133975"/>
            <a:ext cx="10222223" cy="6638299"/>
          </a:xfrm>
        </p:spPr>
      </p:pic>
    </p:spTree>
    <p:extLst>
      <p:ext uri="{BB962C8B-B14F-4D97-AF65-F5344CB8AC3E}">
        <p14:creationId xmlns:p14="http://schemas.microsoft.com/office/powerpoint/2010/main" val="3388320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Kids</a:t>
            </a:r>
            <a:r>
              <a:rPr lang="cs-CZ" dirty="0" smtClean="0"/>
              <a:t> Online III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Kvalitativní výzkum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58063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Kids</a:t>
            </a:r>
            <a:r>
              <a:rPr lang="cs-CZ" dirty="0" smtClean="0"/>
              <a:t> Online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Zatím poslední fáze projektu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95300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Meanwhile</a:t>
            </a:r>
            <a:r>
              <a:rPr lang="cs-CZ" dirty="0" smtClean="0"/>
              <a:t>: </a:t>
            </a:r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Kids</a:t>
            </a:r>
            <a:r>
              <a:rPr lang="cs-CZ" dirty="0" smtClean="0"/>
              <a:t> Online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7113" y="365125"/>
            <a:ext cx="1876687" cy="1867161"/>
          </a:xfrm>
        </p:spPr>
      </p:pic>
      <p:sp>
        <p:nvSpPr>
          <p:cNvPr id="6" name="Obdélník 5"/>
          <p:cNvSpPr/>
          <p:nvPr/>
        </p:nvSpPr>
        <p:spPr>
          <a:xfrm>
            <a:off x="962024" y="2842379"/>
            <a:ext cx="980122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Global Kids Online is an international research project that aims to generate and sustain a rigorous cross-national evidence base around children’s use of the internet by creating a global network of researchers and experts.</a:t>
            </a:r>
            <a:endParaRPr lang="cs-CZ" dirty="0" smtClean="0"/>
          </a:p>
          <a:p>
            <a:endParaRPr lang="cs-CZ" dirty="0"/>
          </a:p>
          <a:p>
            <a:r>
              <a:rPr lang="en-US" dirty="0" smtClean="0"/>
              <a:t>Global Kids Online was developed as a collaborative initiative between the </a:t>
            </a:r>
            <a:r>
              <a:rPr lang="en-US" dirty="0" smtClean="0">
                <a:hlinkClick r:id="rId3"/>
              </a:rPr>
              <a:t>UNICEF Office of Research-</a:t>
            </a:r>
            <a:r>
              <a:rPr lang="en-US" dirty="0" err="1" smtClean="0">
                <a:hlinkClick r:id="rId3"/>
              </a:rPr>
              <a:t>Innocenti</a:t>
            </a:r>
            <a:r>
              <a:rPr lang="en-US" dirty="0" smtClean="0"/>
              <a:t>, the </a:t>
            </a:r>
            <a:r>
              <a:rPr lang="en-US" dirty="0" smtClean="0">
                <a:hlinkClick r:id="rId4"/>
              </a:rPr>
              <a:t>London School of Economics and Political Science (LSE)</a:t>
            </a:r>
            <a:r>
              <a:rPr lang="en-US" dirty="0" smtClean="0"/>
              <a:t>, and the </a:t>
            </a:r>
            <a:r>
              <a:rPr lang="en-US" dirty="0" smtClean="0">
                <a:hlinkClick r:id="rId5"/>
              </a:rPr>
              <a:t>EU Kids Online</a:t>
            </a:r>
            <a:r>
              <a:rPr lang="en-US" dirty="0" smtClean="0"/>
              <a:t> network. Supported by the </a:t>
            </a:r>
            <a:r>
              <a:rPr lang="en-US" dirty="0" err="1" smtClean="0"/>
              <a:t>WeProtect</a:t>
            </a:r>
            <a:r>
              <a:rPr lang="en-US" dirty="0" smtClean="0"/>
              <a:t> Global Alliance (2015 – 2016)</a:t>
            </a:r>
            <a:endParaRPr lang="cs-CZ" dirty="0" smtClean="0"/>
          </a:p>
          <a:p>
            <a:endParaRPr lang="cs-CZ" dirty="0"/>
          </a:p>
          <a:p>
            <a:r>
              <a:rPr lang="en-US" dirty="0" smtClean="0"/>
              <a:t>principal investigators </a:t>
            </a:r>
            <a:r>
              <a:rPr lang="en-US" dirty="0" smtClean="0">
                <a:hlinkClick r:id="rId6"/>
              </a:rPr>
              <a:t>Professor Sonia Livingstone</a:t>
            </a:r>
            <a:r>
              <a:rPr lang="en-US" dirty="0" smtClean="0"/>
              <a:t> (LSE) and </a:t>
            </a:r>
            <a:r>
              <a:rPr lang="en-US" dirty="0" err="1" smtClean="0">
                <a:hlinkClick r:id="rId7"/>
              </a:rPr>
              <a:t>Jasmina</a:t>
            </a:r>
            <a:r>
              <a:rPr lang="en-US" dirty="0" smtClean="0">
                <a:hlinkClick r:id="rId7"/>
              </a:rPr>
              <a:t> Byrne</a:t>
            </a:r>
            <a:r>
              <a:rPr lang="en-US" dirty="0" smtClean="0"/>
              <a:t> (UNICEF Office of Research)</a:t>
            </a:r>
            <a:endParaRPr lang="cs-CZ" dirty="0" smtClean="0"/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6022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509" y="1825625"/>
            <a:ext cx="6668981" cy="4351338"/>
          </a:xfrm>
        </p:spPr>
      </p:pic>
      <p:sp>
        <p:nvSpPr>
          <p:cNvPr id="5" name="Obdélník 4"/>
          <p:cNvSpPr/>
          <p:nvPr/>
        </p:nvSpPr>
        <p:spPr>
          <a:xfrm>
            <a:off x="320497" y="6311900"/>
            <a:ext cx="5112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smtClean="0"/>
              <a:t>http://globalkidsonline.net/safer-internet-day-2018/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2339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Global</a:t>
            </a:r>
            <a:r>
              <a:rPr lang="cs-CZ" dirty="0" smtClean="0"/>
              <a:t> </a:t>
            </a:r>
            <a:r>
              <a:rPr lang="cs-CZ" dirty="0" err="1" smtClean="0"/>
              <a:t>Kids</a:t>
            </a:r>
            <a:r>
              <a:rPr lang="cs-CZ" dirty="0" smtClean="0"/>
              <a:t> Online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Vytváření dotazníku použitelného napříč kulturami</a:t>
            </a:r>
          </a:p>
          <a:p>
            <a:r>
              <a:rPr lang="cs-CZ" dirty="0" smtClean="0"/>
              <a:t>Co to znamená?</a:t>
            </a:r>
          </a:p>
          <a:p>
            <a:r>
              <a:rPr lang="cs-CZ" dirty="0" smtClean="0"/>
              <a:t>Jeden z cílů EU </a:t>
            </a:r>
            <a:r>
              <a:rPr lang="cs-CZ" dirty="0" err="1" smtClean="0"/>
              <a:t>Kids</a:t>
            </a:r>
            <a:r>
              <a:rPr lang="cs-CZ" dirty="0" smtClean="0"/>
              <a:t> Online IV – </a:t>
            </a:r>
            <a:r>
              <a:rPr lang="cs-CZ" dirty="0" err="1" smtClean="0"/>
              <a:t>komparabilita</a:t>
            </a:r>
            <a:r>
              <a:rPr lang="cs-CZ" dirty="0" smtClean="0"/>
              <a:t> s GKO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6657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Kids</a:t>
            </a:r>
            <a:r>
              <a:rPr lang="cs-CZ" dirty="0" smtClean="0"/>
              <a:t> Online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Vývoj dotazníku a metodologie – dlouhý proces</a:t>
            </a:r>
          </a:p>
          <a:p>
            <a:r>
              <a:rPr lang="cs-CZ" dirty="0" smtClean="0"/>
              <a:t>2016-2017 – rozhodování o koncepci výzkumu a prioritách</a:t>
            </a:r>
          </a:p>
          <a:p>
            <a:r>
              <a:rPr lang="cs-CZ" dirty="0" smtClean="0"/>
              <a:t>Shánění zdrojů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0000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Výzkum použití internetu – problematický</a:t>
            </a:r>
          </a:p>
          <a:p>
            <a:r>
              <a:rPr lang="cs-CZ" dirty="0" smtClean="0"/>
              <a:t>Teoretická (konceptuální) rovina</a:t>
            </a:r>
          </a:p>
          <a:p>
            <a:r>
              <a:rPr lang="cs-CZ" dirty="0" smtClean="0"/>
              <a:t>Metodologie</a:t>
            </a:r>
          </a:p>
          <a:p>
            <a:r>
              <a:rPr lang="cs-CZ" dirty="0" smtClean="0"/>
              <a:t>Porovnatelnost?</a:t>
            </a:r>
          </a:p>
          <a:p>
            <a:pPr lvl="1"/>
            <a:r>
              <a:rPr lang="cs-CZ" dirty="0" smtClean="0"/>
              <a:t>Rovina časová a kulturní</a:t>
            </a:r>
          </a:p>
          <a:p>
            <a:r>
              <a:rPr lang="cs-CZ" dirty="0" smtClean="0"/>
              <a:t>Jak to vypadá v praxi?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7516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Challenges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Vývoj technologií, platforem, aplikací…</a:t>
            </a:r>
          </a:p>
          <a:p>
            <a:r>
              <a:rPr lang="cs-CZ" dirty="0" smtClean="0"/>
              <a:t>Změny v dotazníku?</a:t>
            </a:r>
          </a:p>
          <a:p>
            <a:pPr lvl="1"/>
            <a:r>
              <a:rPr lang="cs-CZ" dirty="0" smtClean="0"/>
              <a:t>Anglická i lokální verze</a:t>
            </a:r>
          </a:p>
          <a:p>
            <a:r>
              <a:rPr lang="cs-CZ" dirty="0" smtClean="0"/>
              <a:t>Některé změny nutné</a:t>
            </a:r>
          </a:p>
          <a:p>
            <a:pPr marL="457200" lvl="1" indent="0">
              <a:buNone/>
            </a:pPr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Obrázek 3" descr="Výřez obrazovk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5639" y="365124"/>
            <a:ext cx="4318161" cy="628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0390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Kognitivní testování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7" y="1567418"/>
            <a:ext cx="5262898" cy="372050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050" y="3267418"/>
            <a:ext cx="5372425" cy="3401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17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II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805" y="2008719"/>
            <a:ext cx="4963218" cy="2476846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62" y="4400550"/>
            <a:ext cx="5076957" cy="2047459"/>
          </a:xfrm>
          <a:prstGeom prst="rect">
            <a:avLst/>
          </a:prstGeom>
        </p:spPr>
      </p:pic>
      <p:pic>
        <p:nvPicPr>
          <p:cNvPr id="7" name="Zástupný symbol pro obsah 3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159" y="249000"/>
            <a:ext cx="5934075" cy="660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70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Zástupný symbol pro obsah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7880872"/>
              </p:ext>
            </p:extLst>
          </p:nvPr>
        </p:nvGraphicFramePr>
        <p:xfrm>
          <a:off x="180975" y="109696"/>
          <a:ext cx="11887200" cy="5700554"/>
        </p:xfrm>
        <a:graphic>
          <a:graphicData uri="http://schemas.openxmlformats.org/drawingml/2006/table">
            <a:tbl>
              <a:tblPr/>
              <a:tblGrid>
                <a:gridCol w="5493244">
                  <a:extLst>
                    <a:ext uri="{9D8B030D-6E8A-4147-A177-3AD203B41FA5}">
                      <a16:colId xmlns:a16="http://schemas.microsoft.com/office/drawing/2014/main" val="4069517437"/>
                    </a:ext>
                  </a:extLst>
                </a:gridCol>
                <a:gridCol w="6393956">
                  <a:extLst>
                    <a:ext uri="{9D8B030D-6E8A-4147-A177-3AD203B41FA5}">
                      <a16:colId xmlns:a16="http://schemas.microsoft.com/office/drawing/2014/main" val="3640824556"/>
                    </a:ext>
                  </a:extLst>
                </a:gridCol>
              </a:tblGrid>
              <a:tr h="903542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Změnit nastavení soukromí ve tvém profilu na sociální síti. Tímto myslíme nastavení, kterým se ovládají informace o tobě, které budou zpřístupněny i ostatním uživatelům internetu.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b) Vím, jak si změnit nastavení soukromí (např. na sociálních sítích)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8645766"/>
                  </a:ext>
                </a:extLst>
              </a:tr>
              <a:tr h="470319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Porovnat různé webové stránky, abys zjistil/a, jestli jsou informace pravdivé 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c) Snadno si dokážu ověřit, jestli je informace, kterou najdu na internetu pravdivá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9636212"/>
                  </a:ext>
                </a:extLst>
              </a:tr>
              <a:tr h="29748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a) Vím, jak uložit fotku nebo obrázek, které najdu na internetu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789650"/>
                  </a:ext>
                </a:extLst>
              </a:tr>
              <a:tr h="452303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d) Snadno dokážu vybrat vhodná klíčová slova pro vyhledávání na internetu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1527526"/>
                  </a:ext>
                </a:extLst>
              </a:tr>
              <a:tr h="320296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e) Vím, které informace bych měl/a a neměl/a sdílet na internetu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797860"/>
                  </a:ext>
                </a:extLst>
              </a:tr>
              <a:tr h="297480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g) Vím, jak vytvořit a zveřejnit video nebo hudbu na internetu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20679235"/>
                  </a:ext>
                </a:extLst>
              </a:tr>
              <a:tr h="470319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h) Vím, jak upravit obsah na internetu (např. fotky nebo videa), který vytvořil někdo jiný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8911287"/>
                  </a:ext>
                </a:extLst>
              </a:tr>
              <a:tr h="452303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i) Vím, jak nainstalovat aplikace do mobilního zařízení (telefonu či tabletu)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9098427"/>
                  </a:ext>
                </a:extLst>
              </a:tr>
              <a:tr h="274662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j) Vím, jak sledovat výdaje za používání mobilních aplikací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0066207"/>
                  </a:ext>
                </a:extLst>
              </a:tr>
              <a:tr h="235713">
                <a:tc>
                  <a:txBody>
                    <a:bodyPr/>
                    <a:lstStyle/>
                    <a:p>
                      <a:pPr algn="l" fontAlgn="b"/>
                      <a:endParaRPr lang="cs-CZ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600" b="1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k) Vím, jak provést nákupy v aplikacích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1646484"/>
                  </a:ext>
                </a:extLst>
              </a:tr>
              <a:tr h="470319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Změnit nastavení filtru, (tím myslíme změnit způsob, jakým tvůj počítač nebo internetový prohlížeč filtruje nebo vybírá webové stránky, které můžeš nebo nemůžeš vidět)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340152"/>
                  </a:ext>
                </a:extLst>
              </a:tr>
              <a:tr h="2357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Přidat webovou stánku do oblíbených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803524"/>
                  </a:ext>
                </a:extLst>
              </a:tr>
              <a:tr h="2357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Blokovat nevyžádanou inzerci nebo spam 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44521"/>
                  </a:ext>
                </a:extLst>
              </a:tr>
              <a:tr h="235713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Vymazat historii navštívených </a:t>
                      </a:r>
                      <a:r>
                        <a:rPr lang="cs-CZ" sz="16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stránek</a:t>
                      </a:r>
                      <a:endParaRPr lang="cs-CZ" sz="1600" b="0" i="0" u="none" strike="noStrike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3191343"/>
                  </a:ext>
                </a:extLst>
              </a:tr>
              <a:tr h="256031"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cs-CZ" sz="1600" b="0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Najít informace o tom jak používat internetové zabezpečení</a:t>
                      </a:r>
                    </a:p>
                  </a:txBody>
                  <a:tcPr marL="1151" marR="1151" marT="11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1274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03669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Exposure</a:t>
            </a:r>
            <a:r>
              <a:rPr lang="cs-CZ" dirty="0" smtClean="0"/>
              <a:t> to SEM – EUKO II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8860"/>
            <a:ext cx="3970432" cy="2304465"/>
          </a:xfrm>
        </p:spPr>
      </p:pic>
    </p:spTree>
    <p:extLst>
      <p:ext uri="{BB962C8B-B14F-4D97-AF65-F5344CB8AC3E}">
        <p14:creationId xmlns:p14="http://schemas.microsoft.com/office/powerpoint/2010/main" val="4139223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Exposure</a:t>
            </a:r>
            <a:r>
              <a:rPr lang="cs-CZ" dirty="0" smtClean="0"/>
              <a:t> to SEM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8860"/>
            <a:ext cx="3970432" cy="230446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4" y="4234088"/>
            <a:ext cx="4573481" cy="23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5501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Exposure</a:t>
            </a:r>
            <a:r>
              <a:rPr lang="cs-CZ" dirty="0" smtClean="0"/>
              <a:t> to SEM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8860"/>
            <a:ext cx="3970432" cy="230446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4" y="4234088"/>
            <a:ext cx="4573481" cy="231952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57" y="878424"/>
            <a:ext cx="4734586" cy="18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657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38860"/>
            <a:ext cx="3970432" cy="2304465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54" y="4234088"/>
            <a:ext cx="4573481" cy="2319525"/>
          </a:xfrm>
          <a:prstGeom prst="rect">
            <a:avLst/>
          </a:prstGeom>
        </p:spPr>
      </p:pic>
      <p:pic>
        <p:nvPicPr>
          <p:cNvPr id="6" name="Obrázek 5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357" y="878424"/>
            <a:ext cx="4734586" cy="1838582"/>
          </a:xfrm>
          <a:prstGeom prst="rect">
            <a:avLst/>
          </a:prstGeom>
        </p:spPr>
      </p:pic>
      <p:pic>
        <p:nvPicPr>
          <p:cNvPr id="7" name="Obrázek 6" descr="Výřez obrazovk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319" y="3590925"/>
            <a:ext cx="4563112" cy="2962688"/>
          </a:xfrm>
          <a:prstGeom prst="rect">
            <a:avLst/>
          </a:prstGeom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838200" y="38766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 err="1" smtClean="0"/>
              <a:t>Exposure</a:t>
            </a:r>
            <a:r>
              <a:rPr lang="cs-CZ" dirty="0" smtClean="0"/>
              <a:t> to SEM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9826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II a IV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622" y="2000835"/>
            <a:ext cx="6649378" cy="3381847"/>
          </a:xfrm>
        </p:spPr>
      </p:pic>
      <p:pic>
        <p:nvPicPr>
          <p:cNvPr id="5" name="Zástupný symbol pro obsah 3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5" y="2086560"/>
            <a:ext cx="5201250" cy="301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052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408" y="365125"/>
            <a:ext cx="6803619" cy="5948363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79" y="365125"/>
            <a:ext cx="4573481" cy="2319525"/>
          </a:xfrm>
          <a:prstGeom prst="rect">
            <a:avLst/>
          </a:prstGeom>
        </p:spPr>
      </p:pic>
      <p:pic>
        <p:nvPicPr>
          <p:cNvPr id="9" name="Obrázek 8" descr="Výřez obrazovky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6" y="3440649"/>
            <a:ext cx="4734586" cy="1838582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5116856" y="1094978"/>
            <a:ext cx="2451167" cy="1191419"/>
          </a:xfrm>
          <a:prstGeom prst="rect">
            <a:avLst/>
          </a:prstGeom>
          <a:noFill/>
          <a:ln w="762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" name="Přímá spojnice 11"/>
          <p:cNvCxnSpPr/>
          <p:nvPr/>
        </p:nvCxnSpPr>
        <p:spPr>
          <a:xfrm flipV="1">
            <a:off x="2038350" y="1962150"/>
            <a:ext cx="1285875" cy="9525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Pravoúhlá spojnice 13"/>
          <p:cNvCxnSpPr/>
          <p:nvPr/>
        </p:nvCxnSpPr>
        <p:spPr>
          <a:xfrm rot="16200000" flipH="1">
            <a:off x="1703195" y="1868680"/>
            <a:ext cx="1718433" cy="1619622"/>
          </a:xfrm>
          <a:prstGeom prst="bentConnector3">
            <a:avLst>
              <a:gd name="adj1" fmla="val 50000"/>
            </a:avLst>
          </a:prstGeom>
          <a:ln w="19050">
            <a:solidFill>
              <a:schemeClr val="accent6">
                <a:lumMod val="7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419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225" y="723900"/>
            <a:ext cx="8796584" cy="5500688"/>
          </a:xfrm>
        </p:spPr>
      </p:pic>
    </p:spTree>
    <p:extLst>
      <p:ext uri="{BB962C8B-B14F-4D97-AF65-F5344CB8AC3E}">
        <p14:creationId xmlns:p14="http://schemas.microsoft.com/office/powerpoint/2010/main" val="29368901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7960" y="365125"/>
            <a:ext cx="6803619" cy="5948363"/>
          </a:xfrm>
        </p:spPr>
      </p:pic>
      <p:pic>
        <p:nvPicPr>
          <p:cNvPr id="8" name="Obrázek 7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54" y="1333500"/>
            <a:ext cx="4563112" cy="2962688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5381625" y="2562233"/>
            <a:ext cx="2238376" cy="505222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476875" y="4648200"/>
            <a:ext cx="2238376" cy="1324380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0239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IV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Množství různých zájmů </a:t>
            </a:r>
          </a:p>
          <a:p>
            <a:pPr lvl="1"/>
            <a:r>
              <a:rPr lang="cs-CZ" dirty="0" smtClean="0"/>
              <a:t>návaznost na výzkumníky i země</a:t>
            </a:r>
          </a:p>
          <a:p>
            <a:r>
              <a:rPr lang="cs-CZ" dirty="0" smtClean="0"/>
              <a:t>Nefunguje 100% centrální řízení</a:t>
            </a:r>
          </a:p>
          <a:p>
            <a:pPr lvl="1"/>
            <a:r>
              <a:rPr lang="cs-CZ" dirty="0" smtClean="0"/>
              <a:t>Nemožné i kvůli zájmům </a:t>
            </a:r>
            <a:r>
              <a:rPr lang="cs-CZ" dirty="0" err="1" smtClean="0"/>
              <a:t>funderů</a:t>
            </a:r>
            <a:endParaRPr lang="cs-CZ" dirty="0"/>
          </a:p>
          <a:p>
            <a:r>
              <a:rPr lang="cs-CZ" dirty="0" smtClean="0"/>
              <a:t>Cílem dodat „jednotná data“</a:t>
            </a:r>
          </a:p>
          <a:p>
            <a:r>
              <a:rPr lang="cs-CZ" dirty="0" smtClean="0"/>
              <a:t>Několik verzí položek</a:t>
            </a:r>
          </a:p>
          <a:p>
            <a:r>
              <a:rPr lang="cs-CZ" dirty="0" err="1" smtClean="0"/>
              <a:t>Core</a:t>
            </a:r>
            <a:r>
              <a:rPr lang="cs-CZ" dirty="0" smtClean="0"/>
              <a:t>, </a:t>
            </a:r>
            <a:r>
              <a:rPr lang="cs-CZ" dirty="0" err="1" smtClean="0"/>
              <a:t>extended</a:t>
            </a:r>
            <a:r>
              <a:rPr lang="cs-CZ" dirty="0" smtClean="0"/>
              <a:t> </a:t>
            </a:r>
            <a:r>
              <a:rPr lang="cs-CZ" dirty="0" err="1" smtClean="0"/>
              <a:t>core</a:t>
            </a:r>
            <a:r>
              <a:rPr lang="cs-CZ" dirty="0" smtClean="0"/>
              <a:t>, </a:t>
            </a:r>
            <a:r>
              <a:rPr lang="cs-CZ" dirty="0" err="1" smtClean="0"/>
              <a:t>optional</a:t>
            </a:r>
            <a:endParaRPr lang="cs-CZ" dirty="0" smtClean="0"/>
          </a:p>
          <a:p>
            <a:pPr lvl="1"/>
            <a:r>
              <a:rPr lang="cs-CZ" dirty="0" smtClean="0"/>
              <a:t>Skupina 9-10</a:t>
            </a:r>
          </a:p>
          <a:p>
            <a:r>
              <a:rPr lang="cs-CZ" dirty="0" smtClean="0"/>
              <a:t>Moduly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46517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IV - Moduly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Reakce na specifická společenská témata</a:t>
            </a:r>
          </a:p>
          <a:p>
            <a:pPr lvl="1"/>
            <a:r>
              <a:rPr lang="cs-CZ" dirty="0" err="1" smtClean="0"/>
              <a:t>Cyberhate</a:t>
            </a:r>
            <a:r>
              <a:rPr lang="cs-CZ" dirty="0" smtClean="0"/>
              <a:t>, </a:t>
            </a:r>
            <a:r>
              <a:rPr lang="cs-CZ" dirty="0" err="1" smtClean="0"/>
              <a:t>digital</a:t>
            </a:r>
            <a:r>
              <a:rPr lang="cs-CZ" dirty="0" smtClean="0"/>
              <a:t> </a:t>
            </a:r>
            <a:r>
              <a:rPr lang="cs-CZ" dirty="0" err="1" smtClean="0"/>
              <a:t>citizenship</a:t>
            </a:r>
            <a:endParaRPr lang="cs-CZ" dirty="0" smtClean="0"/>
          </a:p>
          <a:p>
            <a:r>
              <a:rPr lang="cs-CZ" dirty="0" smtClean="0"/>
              <a:t>Na rozvoj technologií</a:t>
            </a:r>
          </a:p>
          <a:p>
            <a:pPr lvl="1"/>
            <a:r>
              <a:rPr lang="cs-CZ" dirty="0" smtClean="0"/>
              <a:t>Internet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r>
              <a:rPr lang="cs-CZ" dirty="0" smtClean="0"/>
              <a:t>, </a:t>
            </a:r>
            <a:r>
              <a:rPr lang="cs-CZ" dirty="0" err="1" smtClean="0"/>
              <a:t>mHealth</a:t>
            </a:r>
            <a:r>
              <a:rPr lang="cs-CZ" dirty="0" smtClean="0"/>
              <a:t> </a:t>
            </a:r>
          </a:p>
          <a:p>
            <a:r>
              <a:rPr lang="cs-CZ" dirty="0" smtClean="0"/>
              <a:t>Zájmy výzkumníků</a:t>
            </a:r>
          </a:p>
          <a:p>
            <a:pPr lvl="1"/>
            <a:r>
              <a:rPr lang="cs-CZ" dirty="0" smtClean="0"/>
              <a:t>Cyberbystanders, </a:t>
            </a:r>
            <a:r>
              <a:rPr lang="cs-CZ" dirty="0" err="1" smtClean="0"/>
              <a:t>Social</a:t>
            </a:r>
            <a:r>
              <a:rPr lang="cs-CZ" dirty="0" smtClean="0"/>
              <a:t> media and </a:t>
            </a:r>
            <a:r>
              <a:rPr lang="cs-CZ" dirty="0" err="1" smtClean="0"/>
              <a:t>uses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sexual</a:t>
            </a:r>
            <a:r>
              <a:rPr lang="cs-CZ" dirty="0" smtClean="0"/>
              <a:t> </a:t>
            </a:r>
            <a:r>
              <a:rPr lang="cs-CZ" dirty="0" err="1" smtClean="0"/>
              <a:t>content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14869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endParaRPr lang="cs-CZ" dirty="0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9268" y="630055"/>
            <a:ext cx="5114532" cy="6023158"/>
          </a:xfrm>
        </p:spPr>
      </p:pic>
    </p:spTree>
    <p:extLst>
      <p:ext uri="{BB962C8B-B14F-4D97-AF65-F5344CB8AC3E}">
        <p14:creationId xmlns:p14="http://schemas.microsoft.com/office/powerpoint/2010/main" val="23685657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Internet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personal information being used without your knowledge</a:t>
            </a:r>
            <a:endParaRPr lang="cs-CZ" dirty="0" smtClean="0"/>
          </a:p>
          <a:p>
            <a:r>
              <a:rPr lang="en-US" dirty="0" smtClean="0"/>
              <a:t> Your personal information being shared with companies or government agencies without your permission	</a:t>
            </a:r>
            <a:endParaRPr lang="cs-CZ" dirty="0" smtClean="0"/>
          </a:p>
          <a:p>
            <a:endParaRPr lang="cs-CZ" dirty="0"/>
          </a:p>
          <a:p>
            <a:r>
              <a:rPr lang="en-US" dirty="0" smtClean="0"/>
              <a:t>Your personal information being shared with companies or government agencies without your permission (for example, a health tracking app sharing your data with a producer of supplements, or with an insurance company, or with the national health system) </a:t>
            </a:r>
          </a:p>
          <a:p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091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EUKO IV - metodologie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Několik různých přístupů (návaznost na </a:t>
            </a:r>
            <a:r>
              <a:rPr lang="cs-CZ" dirty="0" err="1" smtClean="0"/>
              <a:t>funding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Agentura vs. vlastní administrace</a:t>
            </a:r>
          </a:p>
          <a:p>
            <a:pPr lvl="1"/>
            <a:r>
              <a:rPr lang="cs-CZ" dirty="0" err="1"/>
              <a:t>R</a:t>
            </a:r>
            <a:r>
              <a:rPr lang="cs-CZ" dirty="0" err="1" smtClean="0"/>
              <a:t>andom</a:t>
            </a:r>
            <a:r>
              <a:rPr lang="cs-CZ" dirty="0" smtClean="0"/>
              <a:t> </a:t>
            </a:r>
            <a:r>
              <a:rPr lang="cs-CZ" dirty="0" err="1" smtClean="0"/>
              <a:t>walk</a:t>
            </a:r>
            <a:r>
              <a:rPr lang="cs-CZ" dirty="0" smtClean="0"/>
              <a:t> a sběr ve školách</a:t>
            </a:r>
          </a:p>
          <a:p>
            <a:pPr lvl="1"/>
            <a:r>
              <a:rPr lang="cs-CZ" dirty="0" smtClean="0"/>
              <a:t>Individuálně a hromadně administrovaný sběr</a:t>
            </a:r>
          </a:p>
          <a:p>
            <a:pPr lvl="1"/>
            <a:r>
              <a:rPr lang="cs-CZ" dirty="0" smtClean="0"/>
              <a:t>Papírový a online dotazník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31031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5" y="365125"/>
            <a:ext cx="6392560" cy="3309938"/>
          </a:xfrm>
        </p:spPr>
      </p:pic>
      <p:pic>
        <p:nvPicPr>
          <p:cNvPr id="5" name="Obrázek 4" descr="Výřez obrazovky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726" y="2181224"/>
            <a:ext cx="8002273" cy="4491357"/>
          </a:xfrm>
          <a:prstGeom prst="rect">
            <a:avLst/>
          </a:prstGeom>
        </p:spPr>
      </p:pic>
      <p:sp>
        <p:nvSpPr>
          <p:cNvPr id="6" name="Obdélník 5"/>
          <p:cNvSpPr/>
          <p:nvPr/>
        </p:nvSpPr>
        <p:spPr>
          <a:xfrm>
            <a:off x="570105" y="6139160"/>
            <a:ext cx="6096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100" dirty="0" err="1" smtClean="0"/>
              <a:t>Livingstone</a:t>
            </a:r>
            <a:r>
              <a:rPr lang="cs-CZ" sz="1100" dirty="0" smtClean="0"/>
              <a:t>, S. (2016). A </a:t>
            </a:r>
            <a:r>
              <a:rPr lang="cs-CZ" sz="1100" dirty="0" err="1" smtClean="0"/>
              <a:t>framework</a:t>
            </a:r>
            <a:r>
              <a:rPr lang="cs-CZ" sz="1100" dirty="0" smtClean="0"/>
              <a:t> </a:t>
            </a:r>
            <a:r>
              <a:rPr lang="cs-CZ" sz="1100" dirty="0" err="1" smtClean="0"/>
              <a:t>for</a:t>
            </a:r>
            <a:r>
              <a:rPr lang="cs-CZ" sz="1100" dirty="0" smtClean="0"/>
              <a:t> </a:t>
            </a:r>
            <a:r>
              <a:rPr lang="cs-CZ" sz="1100" dirty="0" err="1" smtClean="0"/>
              <a:t>researching</a:t>
            </a:r>
            <a:r>
              <a:rPr lang="cs-CZ" sz="1100" dirty="0" smtClean="0"/>
              <a:t> </a:t>
            </a:r>
            <a:r>
              <a:rPr lang="cs-CZ" sz="1100" dirty="0" err="1" smtClean="0"/>
              <a:t>Global</a:t>
            </a:r>
            <a:r>
              <a:rPr lang="cs-CZ" sz="1100" dirty="0" smtClean="0"/>
              <a:t> </a:t>
            </a:r>
            <a:r>
              <a:rPr lang="cs-CZ" sz="1100" dirty="0" err="1" smtClean="0"/>
              <a:t>Kids</a:t>
            </a:r>
            <a:r>
              <a:rPr lang="cs-CZ" sz="1100" dirty="0" smtClean="0"/>
              <a:t> Online: </a:t>
            </a:r>
            <a:r>
              <a:rPr lang="cs-CZ" sz="1100" dirty="0" err="1" smtClean="0"/>
              <a:t>Understanding</a:t>
            </a:r>
            <a:r>
              <a:rPr lang="cs-CZ" sz="1100" dirty="0" smtClean="0"/>
              <a:t> </a:t>
            </a:r>
            <a:r>
              <a:rPr lang="cs-CZ" sz="1100" dirty="0" err="1" smtClean="0"/>
              <a:t>children’s</a:t>
            </a:r>
            <a:r>
              <a:rPr lang="cs-CZ" sz="1100" dirty="0" smtClean="0"/>
              <a:t> </a:t>
            </a:r>
            <a:r>
              <a:rPr lang="cs-CZ" sz="1100" dirty="0" err="1" smtClean="0"/>
              <a:t>well</a:t>
            </a:r>
            <a:r>
              <a:rPr lang="cs-CZ" sz="1100" dirty="0" smtClean="0"/>
              <a:t> -</a:t>
            </a:r>
            <a:r>
              <a:rPr lang="cs-CZ" sz="1100" dirty="0" err="1" smtClean="0"/>
              <a:t>being</a:t>
            </a:r>
            <a:r>
              <a:rPr lang="cs-CZ" sz="1100" dirty="0" smtClean="0"/>
              <a:t> and </a:t>
            </a:r>
            <a:r>
              <a:rPr lang="cs-CZ" sz="1100" dirty="0" err="1" smtClean="0"/>
              <a:t>rights</a:t>
            </a:r>
            <a:r>
              <a:rPr lang="cs-CZ" sz="1100" dirty="0" smtClean="0"/>
              <a:t> in </a:t>
            </a:r>
            <a:r>
              <a:rPr lang="cs-CZ" sz="1100" dirty="0" err="1" smtClean="0"/>
              <a:t>the</a:t>
            </a:r>
            <a:r>
              <a:rPr lang="cs-CZ" sz="1100" dirty="0" smtClean="0"/>
              <a:t> </a:t>
            </a:r>
            <a:r>
              <a:rPr lang="cs-CZ" sz="1100" dirty="0" err="1" smtClean="0"/>
              <a:t>digital</a:t>
            </a:r>
            <a:r>
              <a:rPr lang="cs-CZ" sz="1100" dirty="0" smtClean="0"/>
              <a:t> </a:t>
            </a:r>
            <a:r>
              <a:rPr lang="cs-CZ" sz="1100" dirty="0" err="1" smtClean="0"/>
              <a:t>age.London</a:t>
            </a:r>
            <a:r>
              <a:rPr lang="cs-CZ" sz="1100" dirty="0" smtClean="0"/>
              <a:t>: </a:t>
            </a:r>
            <a:r>
              <a:rPr lang="cs-CZ" sz="1100" dirty="0" err="1" smtClean="0"/>
              <a:t>Global</a:t>
            </a:r>
            <a:r>
              <a:rPr lang="cs-CZ" sz="1100" dirty="0" smtClean="0"/>
              <a:t> </a:t>
            </a:r>
            <a:r>
              <a:rPr lang="cs-CZ" sz="1100" dirty="0" err="1" smtClean="0"/>
              <a:t>Kids</a:t>
            </a:r>
            <a:r>
              <a:rPr lang="cs-CZ" sz="1100" dirty="0" smtClean="0"/>
              <a:t> Online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6461852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Kids</a:t>
            </a:r>
            <a:r>
              <a:rPr lang="cs-CZ" dirty="0" smtClean="0"/>
              <a:t> Online I (2006-09)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Rešerše literatury</a:t>
            </a:r>
          </a:p>
          <a:p>
            <a:r>
              <a:rPr lang="cs-CZ" dirty="0" smtClean="0"/>
              <a:t>Budování vědní základny</a:t>
            </a:r>
          </a:p>
          <a:p>
            <a:r>
              <a:rPr lang="cs-CZ" dirty="0" smtClean="0"/>
              <a:t>Formulace základních otázek a hypotéz</a:t>
            </a:r>
          </a:p>
          <a:p>
            <a:endParaRPr lang="cs-CZ" dirty="0"/>
          </a:p>
          <a:p>
            <a:r>
              <a:rPr lang="cs-CZ" dirty="0" smtClean="0"/>
              <a:t>„</a:t>
            </a:r>
            <a:r>
              <a:rPr lang="en-US" dirty="0"/>
              <a:t>as a thematic network of </a:t>
            </a:r>
            <a:r>
              <a:rPr lang="en-US" dirty="0" smtClean="0"/>
              <a:t>21</a:t>
            </a:r>
            <a:r>
              <a:rPr lang="cs-CZ" dirty="0" smtClean="0"/>
              <a:t> </a:t>
            </a:r>
            <a:r>
              <a:rPr lang="en-US" dirty="0" smtClean="0"/>
              <a:t>countries</a:t>
            </a:r>
            <a:r>
              <a:rPr lang="en-US" dirty="0"/>
              <a:t>, EU Kids Online identified and </a:t>
            </a:r>
            <a:r>
              <a:rPr lang="cs-CZ" dirty="0" smtClean="0"/>
              <a:t> </a:t>
            </a:r>
            <a:r>
              <a:rPr lang="en-US" dirty="0" smtClean="0"/>
              <a:t>critically </a:t>
            </a:r>
            <a:r>
              <a:rPr lang="en-US" dirty="0"/>
              <a:t>evaluated the findings of nearly 400 </a:t>
            </a:r>
            <a:r>
              <a:rPr lang="en-US" dirty="0" smtClean="0"/>
              <a:t>research </a:t>
            </a:r>
            <a:r>
              <a:rPr lang="en-US" dirty="0"/>
              <a:t>studies, drawing substantive, methodological </a:t>
            </a:r>
            <a:r>
              <a:rPr lang="en-US" dirty="0" smtClean="0"/>
              <a:t>and </a:t>
            </a:r>
            <a:r>
              <a:rPr lang="en-US" dirty="0"/>
              <a:t>policy-relevant </a:t>
            </a:r>
            <a:r>
              <a:rPr lang="en-US" dirty="0" smtClean="0"/>
              <a:t>conclusions</a:t>
            </a:r>
            <a:r>
              <a:rPr lang="cs-CZ" dirty="0" smtClean="0"/>
              <a:t>“ (p. 3)</a:t>
            </a:r>
            <a:endParaRPr lang="en-US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486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Kids</a:t>
            </a:r>
            <a:r>
              <a:rPr lang="cs-CZ" dirty="0" smtClean="0"/>
              <a:t> Online II (2009-11)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Mezinárodní </a:t>
            </a:r>
            <a:r>
              <a:rPr lang="cs-CZ" dirty="0" err="1" smtClean="0"/>
              <a:t>survey</a:t>
            </a:r>
            <a:endParaRPr lang="cs-CZ" dirty="0" smtClean="0"/>
          </a:p>
          <a:p>
            <a:r>
              <a:rPr lang="cs-CZ" dirty="0" smtClean="0"/>
              <a:t>25 zemí</a:t>
            </a:r>
          </a:p>
          <a:p>
            <a:r>
              <a:rPr lang="cs-CZ" dirty="0" smtClean="0"/>
              <a:t>IPSOS – agentura pro sběr dat</a:t>
            </a:r>
          </a:p>
          <a:p>
            <a:r>
              <a:rPr lang="cs-CZ" dirty="0" smtClean="0"/>
              <a:t>Metodologie:</a:t>
            </a:r>
          </a:p>
          <a:p>
            <a:r>
              <a:rPr lang="cs-CZ" dirty="0" smtClean="0"/>
              <a:t>Stratifikovaný náhodný vzorek uživatelů internetu  9-16</a:t>
            </a:r>
          </a:p>
          <a:p>
            <a:endParaRPr lang="cs-CZ" dirty="0"/>
          </a:p>
          <a:p>
            <a:r>
              <a:rPr lang="cs-CZ" dirty="0" smtClean="0"/>
              <a:t>„a</a:t>
            </a:r>
            <a:r>
              <a:rPr lang="en-US" dirty="0" smtClean="0"/>
              <a:t>s </a:t>
            </a:r>
            <a:r>
              <a:rPr lang="en-US" dirty="0"/>
              <a:t>a knowledge enhancement </a:t>
            </a:r>
            <a:r>
              <a:rPr lang="en-US" dirty="0" smtClean="0"/>
              <a:t>project </a:t>
            </a:r>
            <a:r>
              <a:rPr lang="en-US" dirty="0"/>
              <a:t>across 25 countries, the network </a:t>
            </a:r>
            <a:r>
              <a:rPr lang="cs-CZ" dirty="0" smtClean="0"/>
              <a:t> </a:t>
            </a:r>
            <a:r>
              <a:rPr lang="en-US" dirty="0" smtClean="0"/>
              <a:t>surveyed </a:t>
            </a:r>
            <a:r>
              <a:rPr lang="en-US" dirty="0"/>
              <a:t>children and parents to produce original, </a:t>
            </a:r>
            <a:r>
              <a:rPr lang="en-US" dirty="0" smtClean="0"/>
              <a:t>rigorous </a:t>
            </a:r>
            <a:r>
              <a:rPr lang="en-US" dirty="0"/>
              <a:t>data on their internet use, risk experiences </a:t>
            </a:r>
            <a:r>
              <a:rPr lang="cs-CZ" dirty="0" smtClean="0"/>
              <a:t> </a:t>
            </a:r>
            <a:r>
              <a:rPr lang="en-US" dirty="0" smtClean="0"/>
              <a:t>and </a:t>
            </a:r>
            <a:r>
              <a:rPr lang="en-US" dirty="0"/>
              <a:t>safety </a:t>
            </a:r>
            <a:r>
              <a:rPr lang="en-US" dirty="0" smtClean="0"/>
              <a:t>mediation</a:t>
            </a:r>
            <a:r>
              <a:rPr lang="cs-CZ" dirty="0" smtClean="0"/>
              <a:t>“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394017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EU </a:t>
            </a:r>
            <a:r>
              <a:rPr lang="cs-CZ" dirty="0" err="1" smtClean="0"/>
              <a:t>Kids</a:t>
            </a:r>
            <a:r>
              <a:rPr lang="cs-CZ" dirty="0" smtClean="0"/>
              <a:t> Online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Tvorba dotazníku</a:t>
            </a:r>
          </a:p>
          <a:p>
            <a:r>
              <a:rPr lang="cs-CZ" dirty="0" smtClean="0"/>
              <a:t>Mnoho různých zájmů!</a:t>
            </a:r>
          </a:p>
          <a:p>
            <a:r>
              <a:rPr lang="cs-CZ" dirty="0" smtClean="0"/>
              <a:t>Zadání projektu – rizika a příležitosti používání internetu</a:t>
            </a:r>
          </a:p>
          <a:p>
            <a:r>
              <a:rPr lang="cs-CZ" dirty="0" smtClean="0"/>
              <a:t>Implikace pro praxi a </a:t>
            </a:r>
            <a:r>
              <a:rPr lang="cs-CZ" dirty="0" err="1" smtClean="0"/>
              <a:t>policy</a:t>
            </a:r>
            <a:endParaRPr lang="cs-CZ" dirty="0" smtClean="0"/>
          </a:p>
          <a:p>
            <a:r>
              <a:rPr lang="cs-CZ" dirty="0" smtClean="0"/>
              <a:t>Zájmy jednotlivých výzkumníků</a:t>
            </a:r>
          </a:p>
          <a:p>
            <a:pPr lvl="1"/>
            <a:r>
              <a:rPr lang="cs-CZ" dirty="0" smtClean="0"/>
              <a:t>Sociology, media </a:t>
            </a:r>
            <a:r>
              <a:rPr lang="cs-CZ" dirty="0" err="1" smtClean="0"/>
              <a:t>studies</a:t>
            </a:r>
            <a:r>
              <a:rPr lang="cs-CZ" dirty="0" smtClean="0"/>
              <a:t>, psychology, </a:t>
            </a:r>
            <a:r>
              <a:rPr lang="cs-CZ" dirty="0" err="1" smtClean="0"/>
              <a:t>education</a:t>
            </a:r>
            <a:r>
              <a:rPr lang="cs-CZ" dirty="0" smtClean="0"/>
              <a:t>, </a:t>
            </a:r>
            <a:r>
              <a:rPr lang="cs-CZ" dirty="0" err="1" smtClean="0"/>
              <a:t>literacy</a:t>
            </a:r>
            <a:r>
              <a:rPr lang="cs-CZ" dirty="0" smtClean="0"/>
              <a:t>, </a:t>
            </a:r>
            <a:r>
              <a:rPr lang="cs-CZ" dirty="0" err="1" smtClean="0"/>
              <a:t>policy</a:t>
            </a:r>
            <a:r>
              <a:rPr lang="cs-CZ" dirty="0" smtClean="0"/>
              <a:t>, </a:t>
            </a:r>
            <a:r>
              <a:rPr lang="cs-CZ" dirty="0" err="1" smtClean="0"/>
              <a:t>law</a:t>
            </a:r>
            <a:r>
              <a:rPr lang="cs-CZ" dirty="0" smtClean="0"/>
              <a:t>…</a:t>
            </a:r>
          </a:p>
          <a:p>
            <a:pPr lvl="1"/>
            <a:r>
              <a:rPr lang="cs-CZ" dirty="0" smtClean="0"/>
              <a:t>Liší se metodologické přístupy a okruhy zájmů</a:t>
            </a:r>
          </a:p>
          <a:p>
            <a:pPr lvl="1"/>
            <a:r>
              <a:rPr lang="cs-CZ" dirty="0" smtClean="0"/>
              <a:t>Příklad: prediktory a vysvětlující proměnné</a:t>
            </a:r>
          </a:p>
          <a:p>
            <a:pPr lvl="1"/>
            <a:r>
              <a:rPr lang="cs-CZ" dirty="0" smtClean="0"/>
              <a:t>Dotazník má omezenou délku!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941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 descr="Výřez obrazovky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34" y="69850"/>
            <a:ext cx="9089015" cy="5844378"/>
          </a:xfrm>
        </p:spPr>
      </p:pic>
      <p:sp>
        <p:nvSpPr>
          <p:cNvPr id="5" name="Obdélník 4"/>
          <p:cNvSpPr/>
          <p:nvPr/>
        </p:nvSpPr>
        <p:spPr>
          <a:xfrm>
            <a:off x="598680" y="6034385"/>
            <a:ext cx="995502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100" dirty="0" err="1" smtClean="0"/>
              <a:t>Livingstone</a:t>
            </a:r>
            <a:r>
              <a:rPr lang="cs-CZ" sz="1100" dirty="0" smtClean="0"/>
              <a:t>, S. (2016). A </a:t>
            </a:r>
            <a:r>
              <a:rPr lang="cs-CZ" sz="1100" dirty="0" err="1" smtClean="0"/>
              <a:t>framework</a:t>
            </a:r>
            <a:r>
              <a:rPr lang="cs-CZ" sz="1100" dirty="0" smtClean="0"/>
              <a:t> </a:t>
            </a:r>
            <a:r>
              <a:rPr lang="cs-CZ" sz="1100" dirty="0" err="1" smtClean="0"/>
              <a:t>for</a:t>
            </a:r>
            <a:r>
              <a:rPr lang="cs-CZ" sz="1100" dirty="0" smtClean="0"/>
              <a:t> </a:t>
            </a:r>
            <a:r>
              <a:rPr lang="cs-CZ" sz="1100" dirty="0" err="1" smtClean="0"/>
              <a:t>researching</a:t>
            </a:r>
            <a:r>
              <a:rPr lang="cs-CZ" sz="1100" dirty="0" smtClean="0"/>
              <a:t> </a:t>
            </a:r>
            <a:r>
              <a:rPr lang="cs-CZ" sz="1100" dirty="0" err="1" smtClean="0"/>
              <a:t>Global</a:t>
            </a:r>
            <a:r>
              <a:rPr lang="cs-CZ" sz="1100" dirty="0" smtClean="0"/>
              <a:t> </a:t>
            </a:r>
            <a:r>
              <a:rPr lang="cs-CZ" sz="1100" dirty="0" err="1" smtClean="0"/>
              <a:t>Kids</a:t>
            </a:r>
            <a:r>
              <a:rPr lang="cs-CZ" sz="1100" dirty="0" smtClean="0"/>
              <a:t> Online: </a:t>
            </a:r>
            <a:r>
              <a:rPr lang="cs-CZ" sz="1100" dirty="0" err="1" smtClean="0"/>
              <a:t>Understanding</a:t>
            </a:r>
            <a:r>
              <a:rPr lang="cs-CZ" sz="1100" dirty="0" smtClean="0"/>
              <a:t> </a:t>
            </a:r>
            <a:r>
              <a:rPr lang="cs-CZ" sz="1100" dirty="0" err="1" smtClean="0"/>
              <a:t>children’s</a:t>
            </a:r>
            <a:r>
              <a:rPr lang="cs-CZ" sz="1100" dirty="0" smtClean="0"/>
              <a:t> </a:t>
            </a:r>
            <a:r>
              <a:rPr lang="cs-CZ" sz="1100" dirty="0" err="1" smtClean="0"/>
              <a:t>well</a:t>
            </a:r>
            <a:r>
              <a:rPr lang="cs-CZ" sz="1100" dirty="0" smtClean="0"/>
              <a:t> -</a:t>
            </a:r>
            <a:r>
              <a:rPr lang="cs-CZ" sz="1100" dirty="0" err="1" smtClean="0"/>
              <a:t>being</a:t>
            </a:r>
            <a:r>
              <a:rPr lang="cs-CZ" sz="1100" dirty="0" smtClean="0"/>
              <a:t> and </a:t>
            </a:r>
            <a:r>
              <a:rPr lang="cs-CZ" sz="1100" dirty="0" err="1" smtClean="0"/>
              <a:t>rights</a:t>
            </a:r>
            <a:r>
              <a:rPr lang="cs-CZ" sz="1100" dirty="0" smtClean="0"/>
              <a:t> in </a:t>
            </a:r>
            <a:r>
              <a:rPr lang="cs-CZ" sz="1100" dirty="0" err="1" smtClean="0"/>
              <a:t>the</a:t>
            </a:r>
            <a:r>
              <a:rPr lang="cs-CZ" sz="1100" dirty="0" smtClean="0"/>
              <a:t> </a:t>
            </a:r>
            <a:r>
              <a:rPr lang="cs-CZ" sz="1100" dirty="0" err="1" smtClean="0"/>
              <a:t>digital</a:t>
            </a:r>
            <a:r>
              <a:rPr lang="cs-CZ" sz="1100" dirty="0" smtClean="0"/>
              <a:t> </a:t>
            </a:r>
            <a:r>
              <a:rPr lang="cs-CZ" sz="1100" dirty="0" err="1" smtClean="0"/>
              <a:t>age.London</a:t>
            </a:r>
            <a:r>
              <a:rPr lang="cs-CZ" sz="1100" dirty="0" smtClean="0"/>
              <a:t>: </a:t>
            </a:r>
            <a:r>
              <a:rPr lang="cs-CZ" sz="1100" dirty="0" err="1" smtClean="0"/>
              <a:t>Global</a:t>
            </a:r>
            <a:r>
              <a:rPr lang="cs-CZ" sz="1100" dirty="0" smtClean="0"/>
              <a:t> </a:t>
            </a:r>
            <a:r>
              <a:rPr lang="cs-CZ" sz="1100" dirty="0" err="1" smtClean="0"/>
              <a:t>Kids</a:t>
            </a:r>
            <a:r>
              <a:rPr lang="cs-CZ" sz="1100" dirty="0" smtClean="0"/>
              <a:t> Online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234481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daty EUKO 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 </a:t>
            </a:r>
            <a:r>
              <a:rPr lang="cs-CZ" dirty="0" err="1" smtClean="0"/>
              <a:t>the</a:t>
            </a:r>
            <a:r>
              <a:rPr lang="cs-CZ" dirty="0" smtClean="0"/>
              <a:t> „t</a:t>
            </a:r>
            <a:r>
              <a:rPr lang="en-US" dirty="0" err="1" smtClean="0"/>
              <a:t>hird</a:t>
            </a:r>
            <a:r>
              <a:rPr lang="en-US" dirty="0" smtClean="0"/>
              <a:t> </a:t>
            </a:r>
            <a:r>
              <a:rPr lang="en-US" dirty="0"/>
              <a:t>phase </a:t>
            </a:r>
            <a:r>
              <a:rPr lang="en-US" dirty="0" smtClean="0"/>
              <a:t>(</a:t>
            </a:r>
            <a:r>
              <a:rPr lang="en-US" dirty="0"/>
              <a:t>2011-14), the EU Kids Online network has provided a focal point for timely </a:t>
            </a:r>
            <a:r>
              <a:rPr lang="en-US" dirty="0" smtClean="0"/>
              <a:t>findings </a:t>
            </a:r>
            <a:r>
              <a:rPr lang="en-US" dirty="0"/>
              <a:t>and critical analyses of new media uses </a:t>
            </a:r>
            <a:r>
              <a:rPr lang="en-US" dirty="0" smtClean="0"/>
              <a:t>and </a:t>
            </a:r>
            <a:r>
              <a:rPr lang="en-US" dirty="0"/>
              <a:t>associated risks among children across Europe, </a:t>
            </a:r>
            <a:r>
              <a:rPr lang="en-US" dirty="0" smtClean="0"/>
              <a:t>drawing </a:t>
            </a:r>
            <a:r>
              <a:rPr lang="en-US" dirty="0"/>
              <a:t>on these to sustain an active dialogue </a:t>
            </a:r>
            <a:r>
              <a:rPr lang="en-US" dirty="0" smtClean="0"/>
              <a:t>with</a:t>
            </a:r>
            <a:r>
              <a:rPr lang="cs-CZ" dirty="0" smtClean="0"/>
              <a:t> </a:t>
            </a:r>
            <a:r>
              <a:rPr lang="en-US" dirty="0" smtClean="0"/>
              <a:t>stakeholders </a:t>
            </a:r>
            <a:r>
              <a:rPr lang="en-US" dirty="0"/>
              <a:t>about priority areas of concern for </a:t>
            </a:r>
            <a:r>
              <a:rPr lang="en-US" dirty="0" smtClean="0"/>
              <a:t>children’s </a:t>
            </a:r>
            <a:r>
              <a:rPr lang="en-US" dirty="0"/>
              <a:t>online </a:t>
            </a:r>
            <a:r>
              <a:rPr lang="en-US" dirty="0" smtClean="0"/>
              <a:t>safety</a:t>
            </a:r>
            <a:r>
              <a:rPr lang="cs-CZ" dirty="0" smtClean="0"/>
              <a:t>“</a:t>
            </a:r>
            <a:endParaRPr lang="en-US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7001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1043</Words>
  <Application>Microsoft Office PowerPoint</Application>
  <PresentationFormat>Širokoúhlá obrazovka</PresentationFormat>
  <Paragraphs>133</Paragraphs>
  <Slides>35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Motiv Office</vt:lpstr>
      <vt:lpstr>EU Kids Online (IV)</vt:lpstr>
      <vt:lpstr>Prezentace aplikace PowerPoint</vt:lpstr>
      <vt:lpstr>Prezentace aplikace PowerPoint</vt:lpstr>
      <vt:lpstr>Prezentace aplikace PowerPoint</vt:lpstr>
      <vt:lpstr>EU Kids Online I (2006-09)</vt:lpstr>
      <vt:lpstr>EU Kids Online II (2009-11)</vt:lpstr>
      <vt:lpstr>EU Kids Online II</vt:lpstr>
      <vt:lpstr>Prezentace aplikace PowerPoint</vt:lpstr>
      <vt:lpstr>Práce s daty EUKO II</vt:lpstr>
      <vt:lpstr>Práce s daty EUKO II</vt:lpstr>
      <vt:lpstr>Net children go mobile (2012-14)</vt:lpstr>
      <vt:lpstr>Prezentace aplikace PowerPoint</vt:lpstr>
      <vt:lpstr>Prezentace aplikace PowerPoint</vt:lpstr>
      <vt:lpstr>EU Kids Online III</vt:lpstr>
      <vt:lpstr>EU Kids Online IV</vt:lpstr>
      <vt:lpstr>Meanwhile: Global Kids Online</vt:lpstr>
      <vt:lpstr>Prezentace aplikace PowerPoint</vt:lpstr>
      <vt:lpstr>Global Kids Online</vt:lpstr>
      <vt:lpstr>EU Kids Online IV</vt:lpstr>
      <vt:lpstr>Challenges</vt:lpstr>
      <vt:lpstr>Kognitivní testování</vt:lpstr>
      <vt:lpstr>EUKO II</vt:lpstr>
      <vt:lpstr>Prezentace aplikace PowerPoint</vt:lpstr>
      <vt:lpstr>Exposure to SEM – EUKO II</vt:lpstr>
      <vt:lpstr>Exposure to SEM</vt:lpstr>
      <vt:lpstr>Exposure to SEM</vt:lpstr>
      <vt:lpstr>Prezentace aplikace PowerPoint</vt:lpstr>
      <vt:lpstr>EUKO II a IV</vt:lpstr>
      <vt:lpstr>Prezentace aplikace PowerPoint</vt:lpstr>
      <vt:lpstr>Prezentace aplikace PowerPoint</vt:lpstr>
      <vt:lpstr>EUKO IV</vt:lpstr>
      <vt:lpstr>EUKO IV - Moduly</vt:lpstr>
      <vt:lpstr>Internet of things</vt:lpstr>
      <vt:lpstr>Internet of things</vt:lpstr>
      <vt:lpstr>EUKO IV - metodologie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 Kids Online</dc:title>
  <dc:creator>Hana Macháčková</dc:creator>
  <cp:lastModifiedBy>Windows User</cp:lastModifiedBy>
  <cp:revision>116</cp:revision>
  <dcterms:created xsi:type="dcterms:W3CDTF">2018-04-23T07:56:54Z</dcterms:created>
  <dcterms:modified xsi:type="dcterms:W3CDTF">2020-05-13T07:22:52Z</dcterms:modified>
</cp:coreProperties>
</file>