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1"/>
  </p:notesMasterIdLst>
  <p:sldIdLst>
    <p:sldId id="256" r:id="rId2"/>
    <p:sldId id="316" r:id="rId3"/>
    <p:sldId id="317" r:id="rId4"/>
    <p:sldId id="413" r:id="rId5"/>
    <p:sldId id="414" r:id="rId6"/>
    <p:sldId id="415" r:id="rId7"/>
    <p:sldId id="416" r:id="rId8"/>
    <p:sldId id="417" r:id="rId9"/>
    <p:sldId id="322" r:id="rId10"/>
    <p:sldId id="383" r:id="rId11"/>
    <p:sldId id="349" r:id="rId12"/>
    <p:sldId id="426" r:id="rId13"/>
    <p:sldId id="348" r:id="rId14"/>
    <p:sldId id="409" r:id="rId15"/>
    <p:sldId id="424" r:id="rId16"/>
    <p:sldId id="425" r:id="rId17"/>
    <p:sldId id="418" r:id="rId18"/>
    <p:sldId id="427" r:id="rId19"/>
    <p:sldId id="356" r:id="rId20"/>
    <p:sldId id="405" r:id="rId21"/>
    <p:sldId id="359" r:id="rId22"/>
    <p:sldId id="363" r:id="rId23"/>
    <p:sldId id="422" r:id="rId24"/>
    <p:sldId id="367" r:id="rId25"/>
    <p:sldId id="420" r:id="rId26"/>
    <p:sldId id="406" r:id="rId27"/>
    <p:sldId id="421" r:id="rId28"/>
    <p:sldId id="364" r:id="rId29"/>
    <p:sldId id="38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F4B2-EDD7-4342-8987-BB03D3AC7960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A1E6-11F8-4955-A0F1-C0139F8A8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309-5EFF-446D-AD17-B2428CF8A1B1}" type="datetime1">
              <a:rPr lang="cs-CZ" smtClean="0"/>
              <a:t>18.04.2019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BEF1-33DE-4624-A80E-0AFEF02531F8}" type="datetime1">
              <a:rPr lang="cs-CZ" smtClean="0"/>
              <a:t>18.04.2019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06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00C7-827C-465F-82F0-D77E09D85E79}" type="datetime1">
              <a:rPr lang="cs-CZ" smtClean="0"/>
              <a:t>18.04.2019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36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7D1E-1CA0-4C9A-A3F1-68775EB9B64F}" type="datetime1">
              <a:rPr lang="cs-CZ" smtClean="0"/>
              <a:t>18.04.2019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02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F56F-18C8-4F40-B579-5C84933C4543}" type="datetime1">
              <a:rPr lang="cs-CZ" smtClean="0"/>
              <a:t>18.04.2019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5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DEC3-8F7A-42F4-8E81-76B731A7409C}" type="datetime1">
              <a:rPr lang="cs-CZ" smtClean="0"/>
              <a:t>18.04.2019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6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2340-66BA-4B81-94AD-6291971C7A64}" type="datetime1">
              <a:rPr lang="cs-CZ" smtClean="0"/>
              <a:t>18.04.2019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80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A579-5D77-432F-984B-4D9B4067E038}" type="datetime1">
              <a:rPr lang="cs-CZ" smtClean="0"/>
              <a:t>18.04.2019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5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0DE2-2FA0-4649-A249-7A1D375C5D17}" type="datetime1">
              <a:rPr lang="cs-CZ" smtClean="0"/>
              <a:t>18.04.2019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BA2F-4365-4D72-8CBD-EE247CA4C35E}" type="datetime1">
              <a:rPr lang="cs-CZ" smtClean="0"/>
              <a:t>18.04.2019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62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B6D0-D7D0-4CCD-8FF6-965C2C108E02}" type="datetime1">
              <a:rPr lang="cs-CZ" smtClean="0"/>
              <a:t>18.04.2019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8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1B38-07C2-4373-A06B-2CB0FB904CB9}" type="datetime1">
              <a:rPr lang="cs-CZ" smtClean="0"/>
              <a:t>18.04.2019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wp-content/uploads/2013/06/COST_CZ_report_II_CJ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psychology.eu/about/editorialTeamBioFullProfile/4020" TargetMode="Externa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5817/CP2018-4-1" TargetMode="External"/><Relationship Id="rId5" Type="http://schemas.openxmlformats.org/officeDocument/2006/relationships/hyperlink" Target="https://cyberpsychology.eu/about/editorialTeamBioFullProfile/4022" TargetMode="External"/><Relationship Id="rId4" Type="http://schemas.openxmlformats.org/officeDocument/2006/relationships/hyperlink" Target="https://cyberpsychology.eu/about/editorialTeamBioFullProfile/402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psychology.eu/about/editorialTeamBioFullProfile/4020" TargetMode="External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5817/CP2018-4-1" TargetMode="External"/><Relationship Id="rId5" Type="http://schemas.openxmlformats.org/officeDocument/2006/relationships/hyperlink" Target="https://cyberpsychology.eu/about/editorialTeamBioFullProfile/4022" TargetMode="External"/><Relationship Id="rId4" Type="http://schemas.openxmlformats.org/officeDocument/2006/relationships/hyperlink" Target="https://cyberpsychology.eu/about/editorialTeamBioFullProfile/402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Agrese online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200" dirty="0"/>
          </a:p>
          <a:p>
            <a:r>
              <a:rPr lang="cs-CZ" sz="3200" dirty="0"/>
              <a:t>Hana Macháčková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80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84" y="2274945"/>
            <a:ext cx="4059366" cy="2851621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461225" y="2898890"/>
            <a:ext cx="3374266" cy="1501291"/>
          </a:xfrm>
          <a:prstGeom prst="wedgeRoundRectCallout">
            <a:avLst>
              <a:gd name="adj1" fmla="val -11923"/>
              <a:gd name="adj2" fmla="val -458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Kowalski</a:t>
            </a:r>
            <a:r>
              <a:rPr lang="cs-CZ" sz="2400" dirty="0">
                <a:solidFill>
                  <a:schemeClr val="tx1"/>
                </a:solidFill>
              </a:rPr>
              <a:t> et al. (2014): 10% - 40%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Also</a:t>
            </a:r>
            <a:r>
              <a:rPr lang="cs-CZ" sz="2400" dirty="0">
                <a:solidFill>
                  <a:schemeClr val="tx1"/>
                </a:solidFill>
              </a:rPr>
              <a:t> 3% - 70% </a:t>
            </a:r>
          </a:p>
        </p:txBody>
      </p:sp>
      <p:sp>
        <p:nvSpPr>
          <p:cNvPr id="6" name="Ovál 5"/>
          <p:cNvSpPr/>
          <p:nvPr/>
        </p:nvSpPr>
        <p:spPr>
          <a:xfrm>
            <a:off x="7783296" y="3288785"/>
            <a:ext cx="655854" cy="1231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08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„I</a:t>
            </a:r>
            <a:r>
              <a:rPr lang="en-US" dirty="0" err="1"/>
              <a:t>ntentional</a:t>
            </a:r>
            <a:r>
              <a:rPr lang="en-US" dirty="0"/>
              <a:t> and aggressive act carried out through electronic media, which may be repetitive in nature</a:t>
            </a:r>
            <a:r>
              <a:rPr lang="cs-CZ" dirty="0"/>
              <a:t>“</a:t>
            </a:r>
            <a:r>
              <a:rPr lang="en-US" dirty="0"/>
              <a:t> (</a:t>
            </a:r>
            <a:r>
              <a:rPr lang="en-US" dirty="0" err="1"/>
              <a:t>Nocentini</a:t>
            </a:r>
            <a:r>
              <a:rPr lang="en-US" dirty="0"/>
              <a:t> et al., 2010</a:t>
            </a:r>
            <a:r>
              <a:rPr lang="cs-CZ" dirty="0"/>
              <a:t>; </a:t>
            </a:r>
            <a:r>
              <a:rPr lang="en-US" dirty="0"/>
              <a:t>Tokunaga, 2010)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Různé formy(obdobně jako </a:t>
            </a:r>
            <a:r>
              <a:rPr lang="cs-CZ" dirty="0" err="1"/>
              <a:t>offline</a:t>
            </a:r>
            <a:r>
              <a:rPr lang="cs-CZ" dirty="0"/>
              <a:t>)</a:t>
            </a:r>
          </a:p>
          <a:p>
            <a:r>
              <a:rPr lang="cs-CZ" dirty="0"/>
              <a:t>Verbální útoky, nadávky, vyhrůžky</a:t>
            </a:r>
          </a:p>
          <a:p>
            <a:r>
              <a:rPr lang="cs-CZ" dirty="0"/>
              <a:t>Šíření osobních informací (nechtěné), publikování ubližujících materiálů</a:t>
            </a:r>
          </a:p>
          <a:p>
            <a:r>
              <a:rPr lang="cs-CZ" dirty="0"/>
              <a:t>Krádež identity</a:t>
            </a:r>
          </a:p>
          <a:p>
            <a:r>
              <a:rPr lang="cs-CZ" dirty="0"/>
              <a:t>Sociální exkluze</a:t>
            </a:r>
          </a:p>
          <a:p>
            <a:r>
              <a:rPr lang="cs-CZ" dirty="0"/>
              <a:t>...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6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„New </a:t>
            </a:r>
            <a:r>
              <a:rPr lang="cs-CZ" dirty="0" err="1"/>
              <a:t>bottle</a:t>
            </a:r>
            <a:r>
              <a:rPr lang="cs-CZ" dirty="0"/>
              <a:t>,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wine</a:t>
            </a:r>
            <a:r>
              <a:rPr lang="cs-CZ" dirty="0"/>
              <a:t>“?</a:t>
            </a:r>
          </a:p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„</a:t>
            </a:r>
            <a:r>
              <a:rPr lang="cs-CZ" dirty="0" err="1"/>
              <a:t>new</a:t>
            </a:r>
            <a:r>
              <a:rPr lang="cs-CZ" dirty="0"/>
              <a:t>“?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Časoprostorová neomezenost – nemožnost utéct</a:t>
            </a:r>
          </a:p>
          <a:p>
            <a:pPr marL="0" indent="0">
              <a:buNone/>
            </a:pPr>
            <a:r>
              <a:rPr lang="cs-CZ" dirty="0"/>
              <a:t>Distance </a:t>
            </a:r>
          </a:p>
          <a:p>
            <a:pPr marL="0" indent="0">
              <a:buNone/>
            </a:pPr>
            <a:r>
              <a:rPr lang="cs-CZ" dirty="0"/>
              <a:t>Široké publikum (potenciálně)</a:t>
            </a:r>
          </a:p>
          <a:p>
            <a:pPr marL="0" indent="0">
              <a:buNone/>
            </a:pPr>
            <a:r>
              <a:rPr lang="cs-CZ" dirty="0"/>
              <a:t>Šíření materiálů, dostupnost, trvanlivost</a:t>
            </a:r>
          </a:p>
          <a:p>
            <a:pPr marL="0" indent="0">
              <a:buNone/>
            </a:pPr>
            <a:r>
              <a:rPr lang="cs-CZ" dirty="0"/>
              <a:t> - často není účinná kontrola</a:t>
            </a:r>
          </a:p>
          <a:p>
            <a:pPr marL="0" indent="0">
              <a:buNone/>
            </a:pPr>
            <a:r>
              <a:rPr lang="cs-CZ" dirty="0"/>
              <a:t>Může být skrytá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60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Definice odvozena ze školní šikany (</a:t>
            </a:r>
            <a:r>
              <a:rPr lang="cs-CZ" dirty="0" err="1"/>
              <a:t>Olweus</a:t>
            </a:r>
            <a:r>
              <a:rPr lang="cs-CZ" dirty="0"/>
              <a:t>, 1991)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 </a:t>
            </a:r>
            <a:r>
              <a:rPr lang="cs-CZ" dirty="0" err="1"/>
              <a:t>kyberšikaně</a:t>
            </a:r>
            <a:r>
              <a:rPr lang="cs-CZ" dirty="0"/>
              <a:t> mluvíme pokud jsou útoky:</a:t>
            </a:r>
          </a:p>
          <a:p>
            <a:r>
              <a:rPr lang="cs-CZ" b="1" dirty="0"/>
              <a:t>Prováděny skrze internet či mobil</a:t>
            </a:r>
          </a:p>
          <a:p>
            <a:r>
              <a:rPr lang="cs-CZ" dirty="0"/>
              <a:t>Jsou úmyslně zraňující</a:t>
            </a:r>
          </a:p>
          <a:p>
            <a:r>
              <a:rPr lang="cs-CZ" dirty="0"/>
              <a:t>Jsou opakované</a:t>
            </a:r>
          </a:p>
          <a:p>
            <a:r>
              <a:rPr lang="cs-CZ" dirty="0"/>
              <a:t>Mocenská nerovnováha – oběť se nemůže účinně bránit</a:t>
            </a:r>
          </a:p>
          <a:p>
            <a:endParaRPr lang="cs-CZ" dirty="0"/>
          </a:p>
          <a:p>
            <a:r>
              <a:rPr lang="cs-CZ" dirty="0"/>
              <a:t>….pokud tato kritéria nejsou naplněna – online obtěžování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Nutno rozlišovat </a:t>
            </a:r>
            <a:r>
              <a:rPr lang="cs-CZ" dirty="0" err="1"/>
              <a:t>kyberšikanu</a:t>
            </a:r>
            <a:r>
              <a:rPr lang="cs-CZ" dirty="0"/>
              <a:t> a online obtěžování!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3079646"/>
            <a:ext cx="7086446" cy="1069022"/>
          </a:xfrm>
          <a:prstGeom prst="wedgeRoundRectCallout">
            <a:avLst>
              <a:gd name="adj1" fmla="val 23031"/>
              <a:gd name="adj2" fmla="val -973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Rozdíly v prevalenci a důsledcích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Kyberšikana</a:t>
            </a:r>
            <a:r>
              <a:rPr lang="cs-CZ" sz="2400" dirty="0">
                <a:solidFill>
                  <a:schemeClr val="tx1"/>
                </a:solidFill>
              </a:rPr>
              <a:t>: </a:t>
            </a:r>
            <a:r>
              <a:rPr lang="cs-CZ" sz="2400" b="1" dirty="0">
                <a:solidFill>
                  <a:schemeClr val="tx1"/>
                </a:solidFill>
              </a:rPr>
              <a:t>méně častá, více závažná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86" y="4605374"/>
            <a:ext cx="4609910" cy="21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ový bublinový popisek 6"/>
          <p:cNvSpPr/>
          <p:nvPr/>
        </p:nvSpPr>
        <p:spPr>
          <a:xfrm>
            <a:off x="797985" y="4624573"/>
            <a:ext cx="3613149" cy="844894"/>
          </a:xfrm>
          <a:prstGeom prst="wedgeRoundRectCallout">
            <a:avLst>
              <a:gd name="adj1" fmla="val 66705"/>
              <a:gd name="adj2" fmla="val -89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JMK: 79% bez viktimizace</a:t>
            </a: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6250540" y="4994598"/>
            <a:ext cx="1864683" cy="856755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21% obtěžování</a:t>
            </a: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6250541" y="5937323"/>
            <a:ext cx="1464556" cy="777641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6% oběti CB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05863" y="59842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hlinkClick r:id="rId3"/>
              </a:rPr>
              <a:t>http://irtis.fss.muni.cz/wp-content/uploads/2013/06/COST_CZ_report_II_CJ.pdf</a:t>
            </a:r>
            <a:r>
              <a:rPr lang="cs-CZ" altLang="cs-CZ" dirty="0"/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90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dirty="0" err="1"/>
              <a:t>Bedrošová</a:t>
            </a:r>
            <a:r>
              <a:rPr lang="cs-CZ" sz="1800" dirty="0"/>
              <a:t>, M., Hlavová, R., Macháčková, H., Dědková, L., &amp; Šmahel, D. (2018). České děti a dospívající na internetu: Zpráva z výzkumu na základních a středních školách. Projekt EU </a:t>
            </a:r>
            <a:r>
              <a:rPr lang="cs-CZ" sz="1800" dirty="0" err="1"/>
              <a:t>Kids</a:t>
            </a:r>
            <a:r>
              <a:rPr lang="cs-CZ" sz="1800" dirty="0"/>
              <a:t> Online IV–Česká republika. Brno: Masarykova univerzita.</a:t>
            </a:r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6" y="1825625"/>
            <a:ext cx="7687827" cy="435133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81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Jen 2 % dětí mělo tuto zkušenost každý den nebo skoro </a:t>
            </a:r>
            <a:r>
              <a:rPr lang="cs-CZ" sz="1600" dirty="0" smtClean="0"/>
              <a:t>každý den a </a:t>
            </a:r>
            <a:r>
              <a:rPr lang="cs-CZ" sz="1600" dirty="0"/>
              <a:t>celkem 8 % jedenkrát za měsíc a častěji –právě </a:t>
            </a:r>
            <a:r>
              <a:rPr lang="cs-CZ" sz="1600" dirty="0" smtClean="0"/>
              <a:t>tyto děti </a:t>
            </a:r>
            <a:r>
              <a:rPr lang="cs-CZ" sz="1600" dirty="0"/>
              <a:t>a dospívající se pravděpodobněji stali obětmi </a:t>
            </a:r>
            <a:r>
              <a:rPr lang="cs-CZ" sz="1600" dirty="0" err="1" smtClean="0"/>
              <a:t>kyberšikany</a:t>
            </a:r>
            <a:r>
              <a:rPr lang="cs-CZ" sz="1600" dirty="0" smtClean="0"/>
              <a:t> a </a:t>
            </a:r>
            <a:r>
              <a:rPr lang="cs-CZ" sz="1600" dirty="0"/>
              <a:t>nejen ojedinělé agrese. </a:t>
            </a:r>
            <a:r>
              <a:rPr lang="cs-CZ" sz="1600" b="1" dirty="0"/>
              <a:t>92 % dětí a dospívajících </a:t>
            </a:r>
            <a:r>
              <a:rPr lang="cs-CZ" sz="1600" b="1" dirty="0" smtClean="0"/>
              <a:t>s </a:t>
            </a:r>
            <a:r>
              <a:rPr lang="cs-CZ" sz="1600" b="1" dirty="0" err="1" smtClean="0"/>
              <a:t>kyberšikanou</a:t>
            </a:r>
            <a:r>
              <a:rPr lang="cs-CZ" sz="1600" b="1" dirty="0" smtClean="0"/>
              <a:t> </a:t>
            </a:r>
            <a:r>
              <a:rPr lang="cs-CZ" sz="1600" b="1" dirty="0"/>
              <a:t>nemá žádnou zkušenost nebo se jim něco takového stalo jen párkrát. </a:t>
            </a:r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10576"/>
            <a:ext cx="7269040" cy="521090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56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Definice ale může být také problematická</a:t>
            </a:r>
          </a:p>
          <a:p>
            <a:r>
              <a:rPr lang="cs-CZ" dirty="0" smtClean="0"/>
              <a:t>Jaké problémy napadají Vás?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48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„New </a:t>
            </a:r>
            <a:r>
              <a:rPr lang="cs-CZ" dirty="0" err="1"/>
              <a:t>bottle</a:t>
            </a:r>
            <a:r>
              <a:rPr lang="cs-CZ" dirty="0"/>
              <a:t>,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wine</a:t>
            </a:r>
            <a:r>
              <a:rPr lang="cs-CZ" dirty="0"/>
              <a:t>“?</a:t>
            </a:r>
          </a:p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„</a:t>
            </a:r>
            <a:r>
              <a:rPr lang="cs-CZ" dirty="0" err="1"/>
              <a:t>new</a:t>
            </a:r>
            <a:r>
              <a:rPr lang="cs-CZ" dirty="0"/>
              <a:t>“?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Časoprostorová neomezenost – nemožnost </a:t>
            </a:r>
            <a:r>
              <a:rPr lang="cs-CZ" b="1" dirty="0" smtClean="0"/>
              <a:t>utéct (nebo se schovat)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Distance </a:t>
            </a:r>
          </a:p>
          <a:p>
            <a:pPr marL="0" indent="0">
              <a:buNone/>
            </a:pPr>
            <a:r>
              <a:rPr lang="cs-CZ" b="1" dirty="0"/>
              <a:t>Široké publikum (potenciálně)</a:t>
            </a:r>
          </a:p>
          <a:p>
            <a:pPr marL="0" indent="0">
              <a:buNone/>
            </a:pPr>
            <a:r>
              <a:rPr lang="cs-CZ" b="1" dirty="0"/>
              <a:t>Šíření materiálů, dostupnost, trvanlivost</a:t>
            </a:r>
          </a:p>
          <a:p>
            <a:pPr marL="0" indent="0">
              <a:buNone/>
            </a:pPr>
            <a:r>
              <a:rPr lang="cs-CZ" b="1" dirty="0"/>
              <a:t> - často není účinná kontrola</a:t>
            </a:r>
          </a:p>
          <a:p>
            <a:pPr marL="0" indent="0">
              <a:buNone/>
            </a:pPr>
            <a:r>
              <a:rPr lang="cs-CZ" dirty="0"/>
              <a:t>Může být skrytá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25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Důsledky – podobné jako u </a:t>
            </a:r>
            <a:r>
              <a:rPr lang="cs-CZ" dirty="0" err="1"/>
              <a:t>offline</a:t>
            </a:r>
            <a:r>
              <a:rPr lang="cs-CZ" dirty="0"/>
              <a:t> šikany</a:t>
            </a:r>
          </a:p>
          <a:p>
            <a:r>
              <a:rPr lang="cs-CZ" dirty="0"/>
              <a:t>Internalizace, </a:t>
            </a:r>
            <a:r>
              <a:rPr lang="cs-CZ" dirty="0" err="1"/>
              <a:t>externalizace</a:t>
            </a:r>
            <a:endParaRPr lang="cs-CZ" dirty="0"/>
          </a:p>
          <a:p>
            <a:r>
              <a:rPr lang="cs-CZ" dirty="0"/>
              <a:t>Deprese, úzkostnost, sebevražedně myšlenky, bezmocnost</a:t>
            </a:r>
          </a:p>
          <a:p>
            <a:r>
              <a:rPr lang="cs-CZ" dirty="0"/>
              <a:t>Sociální problémy</a:t>
            </a:r>
          </a:p>
          <a:p>
            <a:r>
              <a:rPr lang="cs-CZ" dirty="0"/>
              <a:t>Problémy ve škole</a:t>
            </a:r>
          </a:p>
          <a:p>
            <a:r>
              <a:rPr lang="cs-CZ" dirty="0"/>
              <a:t>Atd.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5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Zdánlivě všude</a:t>
            </a:r>
          </a:p>
          <a:p>
            <a:r>
              <a:rPr lang="cs-CZ" dirty="0"/>
              <a:t>Běžná zkušenost uživatelů</a:t>
            </a:r>
          </a:p>
          <a:p>
            <a:endParaRPr lang="cs-CZ" dirty="0"/>
          </a:p>
          <a:p>
            <a:r>
              <a:rPr lang="cs-CZ" dirty="0"/>
              <a:t>Vzájemné útoky (např. SNS)</a:t>
            </a:r>
          </a:p>
          <a:p>
            <a:r>
              <a:rPr lang="cs-CZ" dirty="0"/>
              <a:t>Informace a materiály podněcující agresi</a:t>
            </a:r>
          </a:p>
          <a:p>
            <a:endParaRPr lang="cs-CZ" dirty="0"/>
          </a:p>
          <a:p>
            <a:endParaRPr lang="cs-CZ" dirty="0"/>
          </a:p>
          <a:p>
            <a:pPr marL="342900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409" y="4013859"/>
            <a:ext cx="28575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5" y="4301012"/>
            <a:ext cx="3513130" cy="22379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009" y="1015315"/>
            <a:ext cx="2628900" cy="1743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573" y="4830052"/>
            <a:ext cx="2854212" cy="18753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573" y="1886852"/>
            <a:ext cx="2602979" cy="1900274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39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Důsledky závisí na závažnosti</a:t>
            </a:r>
          </a:p>
          <a:p>
            <a:pPr marL="0" indent="0">
              <a:buNone/>
            </a:pPr>
            <a:r>
              <a:rPr lang="cs-CZ" dirty="0"/>
              <a:t>Nutno rozlišovat </a:t>
            </a:r>
            <a:r>
              <a:rPr lang="cs-CZ" dirty="0" err="1"/>
              <a:t>kyberšikanu</a:t>
            </a:r>
            <a:r>
              <a:rPr lang="cs-CZ" dirty="0"/>
              <a:t> a online obtěžování!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Obdobně závažná jako </a:t>
            </a:r>
            <a:r>
              <a:rPr lang="cs-CZ" dirty="0" err="1"/>
              <a:t>offline</a:t>
            </a:r>
            <a:r>
              <a:rPr lang="cs-CZ" dirty="0"/>
              <a:t> – někdy i horší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Zvláště pokud jsou použity audio/vizuální materiály (</a:t>
            </a:r>
            <a:r>
              <a:rPr lang="cs-CZ" dirty="0" err="1"/>
              <a:t>Sticca</a:t>
            </a:r>
            <a:r>
              <a:rPr lang="cs-CZ" dirty="0"/>
              <a:t> &amp; </a:t>
            </a:r>
            <a:r>
              <a:rPr lang="cs-CZ" dirty="0" err="1"/>
              <a:t>Perren</a:t>
            </a:r>
            <a:r>
              <a:rPr lang="cs-CZ" dirty="0"/>
              <a:t>, 2013)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Propojenost online a </a:t>
            </a:r>
            <a:r>
              <a:rPr lang="cs-CZ" dirty="0" err="1"/>
              <a:t>offline</a:t>
            </a:r>
            <a:r>
              <a:rPr lang="cs-CZ" dirty="0"/>
              <a:t> šikany</a:t>
            </a:r>
          </a:p>
          <a:p>
            <a:pPr marL="0" indent="0">
              <a:buNone/>
            </a:pPr>
            <a:r>
              <a:rPr lang="cs-CZ" dirty="0"/>
              <a:t>Oběti a agresoři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Záleží i na zvládání - </a:t>
            </a:r>
            <a:r>
              <a:rPr lang="cs-CZ" b="1" dirty="0" err="1"/>
              <a:t>copingu</a:t>
            </a:r>
            <a:endParaRPr lang="cs-CZ" b="1" dirty="0"/>
          </a:p>
          <a:p>
            <a:pPr marL="0" indent="0">
              <a:buNone/>
            </a:pPr>
            <a:r>
              <a:rPr lang="en-US" sz="1600" dirty="0" err="1"/>
              <a:t>Machackova</a:t>
            </a:r>
            <a:r>
              <a:rPr lang="en-US" sz="1600" dirty="0"/>
              <a:t>, H., </a:t>
            </a:r>
            <a:r>
              <a:rPr lang="en-US" sz="1600" dirty="0" err="1"/>
              <a:t>Cerna</a:t>
            </a:r>
            <a:r>
              <a:rPr lang="en-US" sz="1600" dirty="0"/>
              <a:t>, A., </a:t>
            </a:r>
            <a:r>
              <a:rPr lang="en-US" sz="1600" dirty="0" err="1"/>
              <a:t>Sevcikova</a:t>
            </a:r>
            <a:r>
              <a:rPr lang="en-US" sz="1600" dirty="0"/>
              <a:t>, A., </a:t>
            </a:r>
            <a:r>
              <a:rPr lang="en-US" sz="1600" dirty="0" err="1"/>
              <a:t>Dedkova</a:t>
            </a:r>
            <a:r>
              <a:rPr lang="en-US" sz="1600" dirty="0"/>
              <a:t>, L., &amp; </a:t>
            </a:r>
            <a:r>
              <a:rPr lang="en-US" sz="1600" dirty="0" err="1"/>
              <a:t>Daneback</a:t>
            </a:r>
            <a:r>
              <a:rPr lang="en-US" sz="1600" dirty="0"/>
              <a:t>, K. (2013). Effectiveness of coping strategies for victims of cyberbullying. </a:t>
            </a:r>
            <a:r>
              <a:rPr lang="en-US" sz="1600" dirty="0" err="1"/>
              <a:t>Cyberpsychology</a:t>
            </a:r>
            <a:r>
              <a:rPr lang="en-US" sz="1600" dirty="0"/>
              <a:t>: Journal of Psychosocial Research on Cyberspace, 7(3), article 5. </a:t>
            </a:r>
            <a:r>
              <a:rPr lang="en-US" sz="1600" dirty="0" err="1"/>
              <a:t>doi</a:t>
            </a:r>
            <a:r>
              <a:rPr lang="en-US" sz="1600" dirty="0"/>
              <a:t>: 10.5817/CP2013-3-5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614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Záleží na kontextu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Včetně reakcí ostatních – publika, přihlížejících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Zkušenost přihlížejících </a:t>
            </a:r>
            <a:r>
              <a:rPr lang="cs-CZ" dirty="0" smtClean="0"/>
              <a:t>častější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EU </a:t>
            </a:r>
            <a:r>
              <a:rPr lang="cs-CZ" dirty="0" err="1" smtClean="0"/>
              <a:t>Kids</a:t>
            </a:r>
            <a:r>
              <a:rPr lang="cs-CZ" dirty="0" smtClean="0"/>
              <a:t> Online IV (2017/2018): 47% dětí 11-17 let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508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Co mohou dělat (online i </a:t>
            </a:r>
            <a:r>
              <a:rPr lang="cs-CZ" dirty="0" err="1"/>
              <a:t>offline</a:t>
            </a:r>
            <a:r>
              <a:rPr lang="cs-CZ" dirty="0"/>
              <a:t>)?</a:t>
            </a:r>
          </a:p>
          <a:p>
            <a:r>
              <a:rPr lang="cs-CZ" dirty="0"/>
              <a:t>Pomoci oběti: emočně, poradit jak se zachovat, konfrontovat agresora…</a:t>
            </a:r>
          </a:p>
          <a:p>
            <a:r>
              <a:rPr lang="cs-CZ" dirty="0"/>
              <a:t>Podpořit agresora: přidat se, re-</a:t>
            </a:r>
            <a:r>
              <a:rPr lang="cs-CZ" dirty="0" err="1"/>
              <a:t>postovat</a:t>
            </a:r>
            <a:r>
              <a:rPr lang="cs-CZ" dirty="0"/>
              <a:t>, </a:t>
            </a:r>
            <a:r>
              <a:rPr lang="cs-CZ" dirty="0" err="1"/>
              <a:t>shareovat</a:t>
            </a:r>
            <a:r>
              <a:rPr lang="cs-CZ" dirty="0"/>
              <a:t>, </a:t>
            </a:r>
            <a:r>
              <a:rPr lang="cs-CZ" dirty="0" err="1"/>
              <a:t>lajkovat</a:t>
            </a:r>
            <a:r>
              <a:rPr lang="cs-CZ" dirty="0"/>
              <a:t>, komentovat…</a:t>
            </a:r>
          </a:p>
          <a:p>
            <a:r>
              <a:rPr lang="cs-CZ" dirty="0"/>
              <a:t>Zůstat „pasivní“ - nejčastější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Proč zůstáváme pasivní?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57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23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23" y="756194"/>
            <a:ext cx="8091354" cy="48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59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Reakce – role osobnostních charakteristik</a:t>
            </a:r>
          </a:p>
          <a:p>
            <a:r>
              <a:rPr lang="cs-CZ" dirty="0"/>
              <a:t>Empatie, prosociální tendence, vztah k aktérům, sebe-účinnost, pojímání agrese – a šikany a </a:t>
            </a:r>
            <a:r>
              <a:rPr lang="cs-CZ" dirty="0" err="1"/>
              <a:t>kyberšikany</a:t>
            </a:r>
            <a:r>
              <a:rPr lang="cs-CZ" dirty="0"/>
              <a:t>, sociální status…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Role kontextu – online prostředí</a:t>
            </a:r>
          </a:p>
          <a:p>
            <a:pPr marL="0" indent="0">
              <a:buNone/>
            </a:pPr>
            <a:r>
              <a:rPr lang="cs-CZ" dirty="0"/>
              <a:t>Co se může podílet na vnímání situace?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8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1" y="365126"/>
            <a:ext cx="8447555" cy="6313714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25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80041" y="5338584"/>
            <a:ext cx="3368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hlinkClick r:id="rId3"/>
              </a:rPr>
              <a:t>Domínguez-Hernández</a:t>
            </a:r>
            <a:r>
              <a:rPr lang="cs-CZ" sz="1200" dirty="0">
                <a:hlinkClick r:id="rId3"/>
              </a:rPr>
              <a:t>, F.</a:t>
            </a:r>
            <a:r>
              <a:rPr lang="cs-CZ" sz="1200" dirty="0"/>
              <a:t>, </a:t>
            </a:r>
            <a:r>
              <a:rPr lang="cs-CZ" sz="1200" dirty="0" err="1">
                <a:hlinkClick r:id="rId4"/>
              </a:rPr>
              <a:t>Bonell</a:t>
            </a:r>
            <a:r>
              <a:rPr lang="cs-CZ" sz="1200" dirty="0">
                <a:hlinkClick r:id="rId4"/>
              </a:rPr>
              <a:t>, L.</a:t>
            </a:r>
            <a:r>
              <a:rPr lang="cs-CZ" sz="1200" dirty="0"/>
              <a:t>, &amp; </a:t>
            </a:r>
            <a:r>
              <a:rPr lang="cs-CZ" sz="1200" dirty="0" err="1">
                <a:hlinkClick r:id="rId5"/>
              </a:rPr>
              <a:t>Martínez-González</a:t>
            </a:r>
            <a:r>
              <a:rPr lang="cs-CZ" sz="1200" dirty="0">
                <a:hlinkClick r:id="rId5"/>
              </a:rPr>
              <a:t>, A.</a:t>
            </a:r>
            <a:r>
              <a:rPr lang="cs-CZ" sz="1200" dirty="0"/>
              <a:t> (2018). A </a:t>
            </a:r>
            <a:r>
              <a:rPr lang="cs-CZ" sz="1200" dirty="0" err="1"/>
              <a:t>systematic</a:t>
            </a:r>
            <a:r>
              <a:rPr lang="cs-CZ" sz="1200" dirty="0"/>
              <a:t> </a:t>
            </a:r>
            <a:r>
              <a:rPr lang="cs-CZ" sz="1200" dirty="0" err="1"/>
              <a:t>literature</a:t>
            </a:r>
            <a:r>
              <a:rPr lang="cs-CZ" sz="1200" dirty="0"/>
              <a:t> </a:t>
            </a:r>
            <a:r>
              <a:rPr lang="cs-CZ" sz="1200" dirty="0" err="1"/>
              <a:t>review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factors</a:t>
            </a:r>
            <a:r>
              <a:rPr lang="cs-CZ" sz="1200" dirty="0"/>
              <a:t> </a:t>
            </a:r>
            <a:r>
              <a:rPr lang="cs-CZ" sz="1200" dirty="0" err="1"/>
              <a:t>that</a:t>
            </a:r>
            <a:r>
              <a:rPr lang="cs-CZ" sz="1200" dirty="0"/>
              <a:t> </a:t>
            </a:r>
            <a:r>
              <a:rPr lang="cs-CZ" sz="1200" dirty="0" err="1"/>
              <a:t>moderate</a:t>
            </a:r>
            <a:r>
              <a:rPr lang="cs-CZ" sz="1200" dirty="0"/>
              <a:t> </a:t>
            </a:r>
            <a:r>
              <a:rPr lang="cs-CZ" sz="1200" dirty="0" err="1"/>
              <a:t>bystanders</a:t>
            </a:r>
            <a:r>
              <a:rPr lang="cs-CZ" sz="1200" dirty="0"/>
              <a:t>’ </a:t>
            </a:r>
            <a:r>
              <a:rPr lang="cs-CZ" sz="1200" dirty="0" err="1"/>
              <a:t>actions</a:t>
            </a:r>
            <a:r>
              <a:rPr lang="cs-CZ" sz="1200" dirty="0"/>
              <a:t> in </a:t>
            </a:r>
            <a:r>
              <a:rPr lang="cs-CZ" sz="1200" dirty="0" err="1"/>
              <a:t>cyberbullying</a:t>
            </a:r>
            <a:r>
              <a:rPr lang="cs-CZ" sz="1200" dirty="0"/>
              <a:t>. </a:t>
            </a:r>
            <a:r>
              <a:rPr lang="cs-CZ" sz="1200" i="1" dirty="0" err="1"/>
              <a:t>Cyberpsychology</a:t>
            </a:r>
            <a:r>
              <a:rPr lang="cs-CZ" sz="1200" i="1" dirty="0"/>
              <a:t>: </a:t>
            </a:r>
            <a:r>
              <a:rPr lang="cs-CZ" sz="1200" i="1" dirty="0" err="1"/>
              <a:t>Journal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Psychosocial</a:t>
            </a:r>
            <a:r>
              <a:rPr lang="cs-CZ" sz="1200" i="1" dirty="0"/>
              <a:t> </a:t>
            </a:r>
            <a:r>
              <a:rPr lang="cs-CZ" sz="1200" i="1" dirty="0" err="1"/>
              <a:t>Research</a:t>
            </a:r>
            <a:r>
              <a:rPr lang="cs-CZ" sz="1200" i="1" dirty="0"/>
              <a:t> on </a:t>
            </a:r>
            <a:r>
              <a:rPr lang="cs-CZ" sz="1200" i="1" dirty="0" err="1"/>
              <a:t>Cyberspace</a:t>
            </a:r>
            <a:r>
              <a:rPr lang="cs-CZ" sz="1200" i="1" dirty="0"/>
              <a:t>, 12</a:t>
            </a:r>
            <a:r>
              <a:rPr lang="cs-CZ" sz="1200" dirty="0"/>
              <a:t>(4), </a:t>
            </a:r>
            <a:r>
              <a:rPr lang="cs-CZ" sz="1200" dirty="0" err="1"/>
              <a:t>article</a:t>
            </a:r>
            <a:r>
              <a:rPr lang="cs-CZ" sz="1200" dirty="0"/>
              <a:t> 1. </a:t>
            </a:r>
            <a:r>
              <a:rPr lang="cs-CZ" sz="1200" dirty="0">
                <a:hlinkClick r:id="rId6"/>
              </a:rPr>
              <a:t>http://dx.doi.org/10.5817/CP2018-4-1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29588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online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Asynchronní komunikace</a:t>
            </a:r>
          </a:p>
          <a:p>
            <a:r>
              <a:rPr lang="cs-CZ" dirty="0"/>
              <a:t>Chybí mnoho vodítek</a:t>
            </a:r>
          </a:p>
          <a:p>
            <a:pPr marL="171450" lvl="1">
              <a:spcBef>
                <a:spcPts val="750"/>
              </a:spcBef>
            </a:pPr>
            <a:endParaRPr lang="cs-CZ" dirty="0"/>
          </a:p>
          <a:p>
            <a:pPr marL="171450" lvl="1">
              <a:spcBef>
                <a:spcPts val="750"/>
              </a:spcBef>
            </a:pPr>
            <a:r>
              <a:rPr lang="cs-CZ" sz="2200" dirty="0"/>
              <a:t>Distance, anonymita, neviditelnost….</a:t>
            </a:r>
          </a:p>
          <a:p>
            <a:pPr marL="171450" lvl="1">
              <a:spcBef>
                <a:spcPts val="750"/>
              </a:spcBef>
            </a:pPr>
            <a:endParaRPr lang="cs-CZ" sz="2200" dirty="0"/>
          </a:p>
          <a:p>
            <a:pPr marL="171450" lvl="1">
              <a:spcBef>
                <a:spcPts val="750"/>
              </a:spcBef>
            </a:pPr>
            <a:r>
              <a:rPr lang="cs-CZ" sz="2200" dirty="0"/>
              <a:t>Široké publikum</a:t>
            </a:r>
          </a:p>
          <a:p>
            <a:endParaRPr lang="cs-CZ" dirty="0"/>
          </a:p>
          <a:p>
            <a:r>
              <a:rPr lang="cs-CZ" dirty="0"/>
              <a:t>Materiály a informace – sdílení, </a:t>
            </a:r>
            <a:r>
              <a:rPr lang="cs-CZ" dirty="0" err="1"/>
              <a:t>lajkování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Metadata</a:t>
            </a:r>
            <a:r>
              <a:rPr lang="cs-CZ" dirty="0"/>
              <a:t> – „</a:t>
            </a:r>
            <a:r>
              <a:rPr lang="cs-CZ" dirty="0" err="1"/>
              <a:t>views</a:t>
            </a:r>
            <a:r>
              <a:rPr lang="cs-CZ" dirty="0"/>
              <a:t>“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123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27</a:t>
            </a:fld>
            <a:endParaRPr lang="cs-CZ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7" y="223248"/>
            <a:ext cx="7891310" cy="6503262"/>
          </a:xfrm>
        </p:spPr>
      </p:pic>
      <p:sp>
        <p:nvSpPr>
          <p:cNvPr id="8" name="Obdélník 7"/>
          <p:cNvSpPr/>
          <p:nvPr/>
        </p:nvSpPr>
        <p:spPr>
          <a:xfrm>
            <a:off x="288749" y="1027907"/>
            <a:ext cx="3368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hlinkClick r:id="rId3"/>
              </a:rPr>
              <a:t>Domínguez-Hernández</a:t>
            </a:r>
            <a:r>
              <a:rPr lang="cs-CZ" sz="1200" dirty="0">
                <a:hlinkClick r:id="rId3"/>
              </a:rPr>
              <a:t>, F.</a:t>
            </a:r>
            <a:r>
              <a:rPr lang="cs-CZ" sz="1200" dirty="0"/>
              <a:t>, </a:t>
            </a:r>
            <a:r>
              <a:rPr lang="cs-CZ" sz="1200" dirty="0" err="1">
                <a:hlinkClick r:id="rId4"/>
              </a:rPr>
              <a:t>Bonell</a:t>
            </a:r>
            <a:r>
              <a:rPr lang="cs-CZ" sz="1200" dirty="0">
                <a:hlinkClick r:id="rId4"/>
              </a:rPr>
              <a:t>, L.</a:t>
            </a:r>
            <a:r>
              <a:rPr lang="cs-CZ" sz="1200" dirty="0"/>
              <a:t>, &amp; </a:t>
            </a:r>
            <a:r>
              <a:rPr lang="cs-CZ" sz="1200" dirty="0" err="1">
                <a:hlinkClick r:id="rId5"/>
              </a:rPr>
              <a:t>Martínez-González</a:t>
            </a:r>
            <a:r>
              <a:rPr lang="cs-CZ" sz="1200" dirty="0">
                <a:hlinkClick r:id="rId5"/>
              </a:rPr>
              <a:t>, A.</a:t>
            </a:r>
            <a:r>
              <a:rPr lang="cs-CZ" sz="1200" dirty="0"/>
              <a:t> (2018). A </a:t>
            </a:r>
            <a:r>
              <a:rPr lang="cs-CZ" sz="1200" dirty="0" err="1"/>
              <a:t>systematic</a:t>
            </a:r>
            <a:r>
              <a:rPr lang="cs-CZ" sz="1200" dirty="0"/>
              <a:t> </a:t>
            </a:r>
            <a:r>
              <a:rPr lang="cs-CZ" sz="1200" dirty="0" err="1"/>
              <a:t>literature</a:t>
            </a:r>
            <a:r>
              <a:rPr lang="cs-CZ" sz="1200" dirty="0"/>
              <a:t> </a:t>
            </a:r>
            <a:r>
              <a:rPr lang="cs-CZ" sz="1200" dirty="0" err="1"/>
              <a:t>review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factors</a:t>
            </a:r>
            <a:r>
              <a:rPr lang="cs-CZ" sz="1200" dirty="0"/>
              <a:t> </a:t>
            </a:r>
            <a:r>
              <a:rPr lang="cs-CZ" sz="1200" dirty="0" err="1"/>
              <a:t>that</a:t>
            </a:r>
            <a:r>
              <a:rPr lang="cs-CZ" sz="1200" dirty="0"/>
              <a:t> </a:t>
            </a:r>
            <a:r>
              <a:rPr lang="cs-CZ" sz="1200" dirty="0" err="1"/>
              <a:t>moderate</a:t>
            </a:r>
            <a:r>
              <a:rPr lang="cs-CZ" sz="1200" dirty="0"/>
              <a:t> </a:t>
            </a:r>
            <a:r>
              <a:rPr lang="cs-CZ" sz="1200" dirty="0" err="1"/>
              <a:t>bystanders</a:t>
            </a:r>
            <a:r>
              <a:rPr lang="cs-CZ" sz="1200" dirty="0"/>
              <a:t>’ </a:t>
            </a:r>
            <a:r>
              <a:rPr lang="cs-CZ" sz="1200" dirty="0" err="1"/>
              <a:t>actions</a:t>
            </a:r>
            <a:r>
              <a:rPr lang="cs-CZ" sz="1200" dirty="0"/>
              <a:t> in </a:t>
            </a:r>
            <a:r>
              <a:rPr lang="cs-CZ" sz="1200" dirty="0" err="1"/>
              <a:t>cyberbullying</a:t>
            </a:r>
            <a:r>
              <a:rPr lang="cs-CZ" sz="1200" dirty="0"/>
              <a:t>. </a:t>
            </a:r>
            <a:r>
              <a:rPr lang="cs-CZ" sz="1200" i="1" dirty="0" err="1"/>
              <a:t>Cyberpsychology</a:t>
            </a:r>
            <a:r>
              <a:rPr lang="cs-CZ" sz="1200" i="1" dirty="0"/>
              <a:t>: </a:t>
            </a:r>
            <a:r>
              <a:rPr lang="cs-CZ" sz="1200" i="1" dirty="0" err="1"/>
              <a:t>Journal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Psychosocial</a:t>
            </a:r>
            <a:r>
              <a:rPr lang="cs-CZ" sz="1200" i="1" dirty="0"/>
              <a:t> </a:t>
            </a:r>
            <a:r>
              <a:rPr lang="cs-CZ" sz="1200" i="1" dirty="0" err="1"/>
              <a:t>Research</a:t>
            </a:r>
            <a:r>
              <a:rPr lang="cs-CZ" sz="1200" i="1" dirty="0"/>
              <a:t> on </a:t>
            </a:r>
            <a:r>
              <a:rPr lang="cs-CZ" sz="1200" i="1" dirty="0" err="1"/>
              <a:t>Cyberspace</a:t>
            </a:r>
            <a:r>
              <a:rPr lang="cs-CZ" sz="1200" i="1" dirty="0"/>
              <a:t>, 12</a:t>
            </a:r>
            <a:r>
              <a:rPr lang="cs-CZ" sz="1200" dirty="0"/>
              <a:t>(4), </a:t>
            </a:r>
            <a:r>
              <a:rPr lang="cs-CZ" sz="1200" dirty="0" err="1"/>
              <a:t>article</a:t>
            </a:r>
            <a:r>
              <a:rPr lang="cs-CZ" sz="1200" dirty="0"/>
              <a:t> 1. </a:t>
            </a:r>
            <a:r>
              <a:rPr lang="cs-CZ" sz="1200" dirty="0">
                <a:hlinkClick r:id="rId6"/>
              </a:rPr>
              <a:t>http://dx.doi.org/10.5817/CP2018-4-1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26688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538498" y="1911245"/>
            <a:ext cx="2719857" cy="767561"/>
          </a:xfrm>
          <a:prstGeom prst="wedgeRoundRectCallout">
            <a:avLst>
              <a:gd name="adj1" fmla="val 21011"/>
              <a:gd name="adj2" fmla="val 459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Latané</a:t>
            </a:r>
            <a:r>
              <a:rPr lang="cs-CZ" sz="2400" dirty="0">
                <a:solidFill>
                  <a:schemeClr val="tx1"/>
                </a:solidFill>
              </a:rPr>
              <a:t> &amp; </a:t>
            </a:r>
            <a:r>
              <a:rPr lang="cs-CZ" sz="2400" dirty="0" err="1">
                <a:solidFill>
                  <a:schemeClr val="tx1"/>
                </a:solidFill>
              </a:rPr>
              <a:t>Darley</a:t>
            </a:r>
            <a:r>
              <a:rPr lang="cs-CZ" sz="2400" dirty="0">
                <a:solidFill>
                  <a:schemeClr val="tx1"/>
                </a:solidFill>
              </a:rPr>
              <a:t> (1970)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49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Cyberhate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Jiný typ agrese online</a:t>
            </a:r>
          </a:p>
          <a:p>
            <a:endParaRPr lang="cs-CZ" dirty="0"/>
          </a:p>
          <a:p>
            <a:r>
              <a:rPr lang="cs-CZ" u="sng" dirty="0" smtClean="0"/>
              <a:t>Zaměřena na skupinovou příslušnost (kolektivní identitu)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Viz další hodina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Široký pojem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….“</a:t>
            </a:r>
            <a:r>
              <a:rPr lang="cs-CZ" i="1" dirty="0" err="1"/>
              <a:t>any</a:t>
            </a:r>
            <a:r>
              <a:rPr lang="cs-CZ" i="1" dirty="0"/>
              <a:t> </a:t>
            </a:r>
            <a:r>
              <a:rPr lang="cs-CZ" i="1" dirty="0" err="1"/>
              <a:t>form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behavior</a:t>
            </a:r>
            <a:r>
              <a:rPr lang="cs-CZ" i="1" dirty="0"/>
              <a:t> </a:t>
            </a:r>
            <a:r>
              <a:rPr lang="cs-CZ" i="1" dirty="0" err="1"/>
              <a:t>directed</a:t>
            </a:r>
            <a:r>
              <a:rPr lang="cs-CZ" i="1" dirty="0"/>
              <a:t> </a:t>
            </a:r>
            <a:r>
              <a:rPr lang="cs-CZ" i="1" dirty="0" err="1"/>
              <a:t>toward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goal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b="1" i="1" dirty="0" err="1"/>
              <a:t>harming</a:t>
            </a:r>
            <a:r>
              <a:rPr lang="cs-CZ" b="1" i="1" dirty="0"/>
              <a:t> </a:t>
            </a:r>
            <a:r>
              <a:rPr lang="cs-CZ" b="1" i="1" dirty="0" err="1"/>
              <a:t>or</a:t>
            </a:r>
            <a:r>
              <a:rPr lang="cs-CZ" b="1" i="1" dirty="0"/>
              <a:t> </a:t>
            </a:r>
            <a:r>
              <a:rPr lang="cs-CZ" b="1" i="1" dirty="0" err="1"/>
              <a:t>injuring</a:t>
            </a:r>
            <a:r>
              <a:rPr lang="cs-CZ" i="1" dirty="0"/>
              <a:t> </a:t>
            </a:r>
            <a:r>
              <a:rPr lang="cs-CZ" i="1" dirty="0" err="1"/>
              <a:t>another</a:t>
            </a:r>
            <a:r>
              <a:rPr lang="cs-CZ" i="1" dirty="0"/>
              <a:t> </a:t>
            </a:r>
            <a:r>
              <a:rPr lang="cs-CZ" i="1" dirty="0" err="1"/>
              <a:t>living</a:t>
            </a:r>
            <a:r>
              <a:rPr lang="cs-CZ" i="1" dirty="0"/>
              <a:t> </a:t>
            </a:r>
            <a:r>
              <a:rPr lang="cs-CZ" i="1" dirty="0" err="1"/>
              <a:t>being</a:t>
            </a:r>
            <a:r>
              <a:rPr lang="cs-CZ" i="1" dirty="0"/>
              <a:t> </a:t>
            </a:r>
            <a:r>
              <a:rPr lang="cs-CZ" i="1" dirty="0" err="1"/>
              <a:t>who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motivated</a:t>
            </a:r>
            <a:r>
              <a:rPr lang="cs-CZ" i="1" dirty="0"/>
              <a:t> to </a:t>
            </a:r>
            <a:r>
              <a:rPr lang="cs-CZ" i="1" dirty="0" err="1"/>
              <a:t>avoid</a:t>
            </a:r>
            <a:r>
              <a:rPr lang="cs-CZ" i="1" dirty="0"/>
              <a:t> such </a:t>
            </a:r>
            <a:r>
              <a:rPr lang="cs-CZ" i="1" dirty="0" err="1"/>
              <a:t>treatment</a:t>
            </a:r>
            <a:r>
              <a:rPr lang="cs-CZ" dirty="0"/>
              <a:t>“ (Baron &amp; </a:t>
            </a:r>
            <a:r>
              <a:rPr lang="cs-CZ" dirty="0" err="1"/>
              <a:t>Richardson</a:t>
            </a:r>
            <a:r>
              <a:rPr lang="cs-CZ" dirty="0"/>
              <a:t>, 2004, p.7)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Můžeme rozlišit více podob</a:t>
            </a:r>
          </a:p>
          <a:p>
            <a:r>
              <a:rPr lang="cs-CZ" dirty="0"/>
              <a:t>Přímá/nepřímá</a:t>
            </a:r>
          </a:p>
          <a:p>
            <a:r>
              <a:rPr lang="cs-CZ" dirty="0"/>
              <a:t>Verbální/fyzická/sexuální---</a:t>
            </a:r>
          </a:p>
          <a:p>
            <a:r>
              <a:rPr lang="cs-CZ" dirty="0" smtClean="0"/>
              <a:t>Interpersonální/skupinová</a:t>
            </a:r>
            <a:endParaRPr lang="cs-CZ" dirty="0"/>
          </a:p>
          <a:p>
            <a:r>
              <a:rPr lang="cs-CZ" dirty="0"/>
              <a:t>Atd.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Online/</a:t>
            </a:r>
            <a:r>
              <a:rPr lang="cs-CZ" b="1" dirty="0" err="1"/>
              <a:t>offline</a:t>
            </a:r>
            <a:r>
              <a:rPr lang="cs-CZ" b="1" dirty="0"/>
              <a:t> - </a:t>
            </a:r>
            <a:r>
              <a:rPr lang="cs-CZ" dirty="0"/>
              <a:t>Online prostředí: může ovlivňovat průběh agresivních útoků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36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2F55F-ACDD-4A4D-9883-9C1EBB55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 online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FAD228-CDD5-40D3-B34B-E2DF8216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Také různé typy</a:t>
            </a:r>
          </a:p>
          <a:p>
            <a:pPr lvl="1"/>
            <a:r>
              <a:rPr lang="cs-CZ" dirty="0"/>
              <a:t>Podobně jako u </a:t>
            </a:r>
            <a:r>
              <a:rPr lang="cs-CZ" dirty="0" err="1"/>
              <a:t>offline</a:t>
            </a:r>
            <a:r>
              <a:rPr lang="cs-CZ" dirty="0"/>
              <a:t> agrese</a:t>
            </a:r>
          </a:p>
          <a:p>
            <a:r>
              <a:rPr lang="cs-CZ" dirty="0"/>
              <a:t>V mnoha případech spojená s </a:t>
            </a:r>
            <a:r>
              <a:rPr lang="cs-CZ" dirty="0" err="1"/>
              <a:t>offline</a:t>
            </a:r>
            <a:r>
              <a:rPr lang="cs-CZ" dirty="0"/>
              <a:t> situací</a:t>
            </a:r>
          </a:p>
          <a:p>
            <a:pPr lvl="1"/>
            <a:r>
              <a:rPr lang="cs-CZ" dirty="0"/>
              <a:t>Prolínání online a </a:t>
            </a:r>
            <a:r>
              <a:rPr lang="cs-CZ" dirty="0" err="1"/>
              <a:t>offline</a:t>
            </a:r>
            <a:r>
              <a:rPr lang="cs-CZ" dirty="0"/>
              <a:t> života</a:t>
            </a:r>
          </a:p>
          <a:p>
            <a:pPr marL="342900" lvl="1" indent="0">
              <a:buNone/>
            </a:pPr>
            <a:endParaRPr lang="cs-CZ" dirty="0"/>
          </a:p>
          <a:p>
            <a:pPr marL="342900" lvl="1" indent="0">
              <a:buNone/>
            </a:pPr>
            <a:r>
              <a:rPr lang="cs-CZ" dirty="0"/>
              <a:t>Jacek </a:t>
            </a:r>
            <a:r>
              <a:rPr lang="cs-CZ" dirty="0" err="1"/>
              <a:t>Pyzalski</a:t>
            </a:r>
            <a:r>
              <a:rPr lang="cs-CZ" dirty="0"/>
              <a:t> (2012):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Electronic peer aggression (possible cyberbullying)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Electronic aggression against school staff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Electronic aggression against the vulnerable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Electronic aggression against random victims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Electronic aggression against groups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Electronic aggression against celebrities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2A883C-BECE-4D5D-B67E-EB58AE1C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48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182FBC-7E67-42C6-B0C0-7B028158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</a:t>
            </a:r>
            <a:r>
              <a:rPr lang="cs-CZ" dirty="0" err="1"/>
              <a:t>cyberthreads</a:t>
            </a:r>
            <a:r>
              <a:rPr lang="cs-CZ" dirty="0"/>
              <a:t> (</a:t>
            </a:r>
            <a:r>
              <a:rPr lang="cs-CZ" dirty="0" err="1"/>
              <a:t>Willard</a:t>
            </a:r>
            <a:r>
              <a:rPr lang="cs-CZ" dirty="0"/>
              <a:t>, 2007)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12AF11-D6D6-4FFB-A03D-778E26EF7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/>
              <a:t>Flaming</a:t>
            </a:r>
            <a:r>
              <a:rPr lang="cs-CZ" dirty="0"/>
              <a:t> – „</a:t>
            </a:r>
            <a:r>
              <a:rPr lang="cs-CZ" dirty="0" err="1"/>
              <a:t>heated</a:t>
            </a:r>
            <a:r>
              <a:rPr lang="cs-CZ" dirty="0"/>
              <a:t>,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lived</a:t>
            </a:r>
            <a:r>
              <a:rPr lang="cs-CZ" dirty="0"/>
              <a:t> argument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occurs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more </a:t>
            </a:r>
            <a:r>
              <a:rPr lang="cs-CZ" dirty="0" err="1"/>
              <a:t>protagonists</a:t>
            </a:r>
            <a:r>
              <a:rPr lang="cs-CZ" dirty="0"/>
              <a:t> (….),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offensive</a:t>
            </a:r>
            <a:r>
              <a:rPr lang="cs-CZ" dirty="0"/>
              <a:t>, </a:t>
            </a:r>
            <a:r>
              <a:rPr lang="cs-CZ" dirty="0" err="1"/>
              <a:t>rude</a:t>
            </a:r>
            <a:r>
              <a:rPr lang="cs-CZ" dirty="0"/>
              <a:t>, </a:t>
            </a:r>
            <a:r>
              <a:rPr lang="cs-CZ" dirty="0" err="1"/>
              <a:t>vulgar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, </a:t>
            </a:r>
            <a:r>
              <a:rPr lang="cs-CZ" dirty="0" err="1"/>
              <a:t>insults</a:t>
            </a:r>
            <a:r>
              <a:rPr lang="cs-CZ" dirty="0"/>
              <a:t>, </a:t>
            </a:r>
            <a:r>
              <a:rPr lang="cs-CZ" dirty="0" err="1"/>
              <a:t>threats</a:t>
            </a:r>
            <a:r>
              <a:rPr lang="cs-CZ" dirty="0"/>
              <a:t> (p.5)</a:t>
            </a:r>
          </a:p>
          <a:p>
            <a:r>
              <a:rPr lang="cs-CZ" b="1" dirty="0" err="1"/>
              <a:t>Harrassement</a:t>
            </a:r>
            <a:r>
              <a:rPr lang="cs-CZ" dirty="0"/>
              <a:t> – </a:t>
            </a:r>
            <a:r>
              <a:rPr lang="cs-CZ" dirty="0" err="1"/>
              <a:t>includes</a:t>
            </a:r>
            <a:r>
              <a:rPr lang="cs-CZ" dirty="0"/>
              <a:t> </a:t>
            </a:r>
            <a:r>
              <a:rPr lang="cs-CZ" dirty="0" err="1"/>
              <a:t>repetititon</a:t>
            </a:r>
            <a:endParaRPr lang="cs-CZ" dirty="0"/>
          </a:p>
          <a:p>
            <a:r>
              <a:rPr lang="cs-CZ" b="1" dirty="0" err="1"/>
              <a:t>Denigration</a:t>
            </a:r>
            <a:r>
              <a:rPr lang="cs-CZ" dirty="0"/>
              <a:t> – </a:t>
            </a:r>
            <a:r>
              <a:rPr lang="cs-CZ" dirty="0" err="1"/>
              <a:t>harmful</a:t>
            </a:r>
            <a:r>
              <a:rPr lang="cs-CZ" dirty="0"/>
              <a:t>, </a:t>
            </a:r>
            <a:r>
              <a:rPr lang="cs-CZ" dirty="0" err="1"/>
              <a:t>untrue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crue</a:t>
            </a:r>
            <a:r>
              <a:rPr lang="cs-CZ" dirty="0"/>
              <a:t> </a:t>
            </a:r>
            <a:r>
              <a:rPr lang="cs-CZ" dirty="0" err="1"/>
              <a:t>speach</a:t>
            </a:r>
            <a:r>
              <a:rPr lang="cs-CZ" dirty="0"/>
              <a:t> </a:t>
            </a:r>
            <a:r>
              <a:rPr lang="cs-CZ" dirty="0" err="1"/>
              <a:t>bout</a:t>
            </a:r>
            <a:r>
              <a:rPr lang="cs-CZ" dirty="0"/>
              <a:t> </a:t>
            </a:r>
            <a:r>
              <a:rPr lang="cs-CZ" dirty="0" err="1"/>
              <a:t>target</a:t>
            </a:r>
            <a:r>
              <a:rPr lang="cs-CZ" dirty="0"/>
              <a:t>, </a:t>
            </a:r>
            <a:r>
              <a:rPr lang="cs-CZ" dirty="0" err="1"/>
              <a:t>indirect</a:t>
            </a:r>
            <a:r>
              <a:rPr lang="cs-CZ" dirty="0"/>
              <a:t>, </a:t>
            </a:r>
            <a:r>
              <a:rPr lang="cs-CZ" dirty="0" err="1"/>
              <a:t>directed</a:t>
            </a:r>
            <a:r>
              <a:rPr lang="cs-CZ" dirty="0"/>
              <a:t> to </a:t>
            </a:r>
            <a:r>
              <a:rPr lang="cs-CZ" dirty="0" err="1"/>
              <a:t>others</a:t>
            </a:r>
            <a:endParaRPr lang="cs-CZ" dirty="0"/>
          </a:p>
          <a:p>
            <a:r>
              <a:rPr lang="cs-CZ" b="1" dirty="0" err="1"/>
              <a:t>Impersonation</a:t>
            </a:r>
            <a:r>
              <a:rPr lang="cs-CZ" dirty="0"/>
              <a:t> </a:t>
            </a:r>
          </a:p>
          <a:p>
            <a:r>
              <a:rPr lang="cs-CZ" b="1" dirty="0" err="1"/>
              <a:t>Outing</a:t>
            </a:r>
            <a:r>
              <a:rPr lang="cs-CZ" b="1" dirty="0"/>
              <a:t> and </a:t>
            </a:r>
            <a:r>
              <a:rPr lang="cs-CZ" b="1" dirty="0" err="1"/>
              <a:t>trickery</a:t>
            </a:r>
            <a:r>
              <a:rPr lang="cs-CZ" b="1" dirty="0"/>
              <a:t> </a:t>
            </a:r>
            <a:r>
              <a:rPr lang="cs-CZ" dirty="0"/>
              <a:t>– „</a:t>
            </a:r>
            <a:r>
              <a:rPr lang="cs-CZ" dirty="0" err="1"/>
              <a:t>publicly</a:t>
            </a:r>
            <a:r>
              <a:rPr lang="cs-CZ" dirty="0"/>
              <a:t> </a:t>
            </a:r>
            <a:r>
              <a:rPr lang="cs-CZ" dirty="0" err="1"/>
              <a:t>posting</a:t>
            </a:r>
            <a:r>
              <a:rPr lang="cs-CZ" dirty="0"/>
              <a:t>, </a:t>
            </a:r>
            <a:r>
              <a:rPr lang="cs-CZ" dirty="0" err="1"/>
              <a:t>sending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forwarding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images</a:t>
            </a:r>
            <a:r>
              <a:rPr lang="cs-CZ" dirty="0"/>
              <a:t>“ (p.9.);,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and </a:t>
            </a:r>
            <a:r>
              <a:rPr lang="cs-CZ" dirty="0" err="1"/>
              <a:t>embarassing</a:t>
            </a:r>
            <a:r>
              <a:rPr lang="cs-CZ" dirty="0"/>
              <a:t>; </a:t>
            </a:r>
            <a:r>
              <a:rPr lang="cs-CZ" dirty="0" err="1"/>
              <a:t>trickery</a:t>
            </a:r>
            <a:r>
              <a:rPr lang="cs-CZ" dirty="0"/>
              <a:t> jakou součást </a:t>
            </a:r>
            <a:r>
              <a:rPr lang="cs-CZ" dirty="0" err="1"/>
              <a:t>outing</a:t>
            </a:r>
            <a:endParaRPr lang="cs-CZ" dirty="0"/>
          </a:p>
          <a:p>
            <a:r>
              <a:rPr lang="cs-CZ" b="1" dirty="0" err="1"/>
              <a:t>Exclusion</a:t>
            </a:r>
            <a:r>
              <a:rPr lang="cs-CZ" dirty="0"/>
              <a:t> </a:t>
            </a:r>
          </a:p>
          <a:p>
            <a:r>
              <a:rPr lang="cs-CZ" b="1" dirty="0"/>
              <a:t>Cyberstalking</a:t>
            </a:r>
            <a:r>
              <a:rPr lang="cs-CZ" dirty="0"/>
              <a:t> – </a:t>
            </a:r>
            <a:r>
              <a:rPr lang="cs-CZ" dirty="0" err="1"/>
              <a:t>repeatedly</a:t>
            </a:r>
            <a:r>
              <a:rPr lang="cs-CZ" dirty="0"/>
              <a:t> </a:t>
            </a:r>
            <a:r>
              <a:rPr lang="cs-CZ" dirty="0" err="1"/>
              <a:t>sending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harmful</a:t>
            </a:r>
            <a:r>
              <a:rPr lang="cs-CZ" dirty="0"/>
              <a:t> </a:t>
            </a:r>
            <a:r>
              <a:rPr lang="cs-CZ" dirty="0" err="1"/>
              <a:t>messages</a:t>
            </a:r>
            <a:r>
              <a:rPr lang="cs-CZ" dirty="0"/>
              <a:t>, </a:t>
            </a:r>
            <a:r>
              <a:rPr lang="cs-CZ" dirty="0" err="1"/>
              <a:t>threats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harm</a:t>
            </a:r>
            <a:r>
              <a:rPr lang="cs-CZ" dirty="0"/>
              <a:t>, </a:t>
            </a:r>
            <a:r>
              <a:rPr lang="cs-CZ" dirty="0" err="1"/>
              <a:t>intimidating</a:t>
            </a:r>
            <a:r>
              <a:rPr lang="cs-CZ" dirty="0"/>
              <a:t> and </a:t>
            </a:r>
            <a:r>
              <a:rPr lang="cs-CZ" dirty="0" err="1"/>
              <a:t>offensive</a:t>
            </a:r>
            <a:r>
              <a:rPr lang="cs-CZ" dirty="0"/>
              <a:t>, </a:t>
            </a:r>
            <a:r>
              <a:rPr lang="cs-CZ" dirty="0" err="1"/>
              <a:t>extortion</a:t>
            </a:r>
            <a:r>
              <a:rPr lang="cs-CZ" dirty="0"/>
              <a:t>; </a:t>
            </a:r>
            <a:r>
              <a:rPr lang="cs-CZ" dirty="0" err="1"/>
              <a:t>tries</a:t>
            </a:r>
            <a:r>
              <a:rPr lang="cs-CZ" dirty="0"/>
              <a:t> to </a:t>
            </a:r>
            <a:r>
              <a:rPr lang="cs-CZ" dirty="0" err="1"/>
              <a:t>denigrate</a:t>
            </a:r>
            <a:r>
              <a:rPr lang="cs-CZ" dirty="0"/>
              <a:t>, to </a:t>
            </a:r>
            <a:r>
              <a:rPr lang="cs-CZ" dirty="0" err="1"/>
              <a:t>destroy</a:t>
            </a:r>
            <a:r>
              <a:rPr lang="cs-CZ" dirty="0"/>
              <a:t> </a:t>
            </a:r>
            <a:r>
              <a:rPr lang="cs-CZ" dirty="0" err="1"/>
              <a:t>reputation</a:t>
            </a:r>
            <a:r>
              <a:rPr lang="cs-CZ" dirty="0"/>
              <a:t>;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linked</a:t>
            </a:r>
            <a:r>
              <a:rPr lang="cs-CZ" dirty="0"/>
              <a:t> to (</a:t>
            </a:r>
            <a:r>
              <a:rPr lang="cs-CZ" dirty="0" err="1"/>
              <a:t>onlin</a:t>
            </a:r>
            <a:r>
              <a:rPr lang="cs-CZ" dirty="0"/>
              <a:t>/</a:t>
            </a:r>
            <a:r>
              <a:rPr lang="cs-CZ" dirty="0" err="1"/>
              <a:t>offline</a:t>
            </a:r>
            <a:r>
              <a:rPr lang="cs-CZ" dirty="0"/>
              <a:t>)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relationshisp</a:t>
            </a:r>
            <a:endParaRPr lang="cs-CZ" dirty="0"/>
          </a:p>
          <a:p>
            <a:r>
              <a:rPr lang="cs-CZ" b="1" dirty="0" err="1"/>
              <a:t>Cyberthreads</a:t>
            </a:r>
            <a:r>
              <a:rPr lang="cs-CZ" dirty="0"/>
              <a:t> – direct </a:t>
            </a:r>
            <a:r>
              <a:rPr lang="cs-CZ" dirty="0" err="1"/>
              <a:t>threats</a:t>
            </a:r>
            <a:r>
              <a:rPr lang="cs-CZ" dirty="0"/>
              <a:t> and </a:t>
            </a:r>
            <a:r>
              <a:rPr lang="cs-CZ" dirty="0" err="1"/>
              <a:t>distressing</a:t>
            </a:r>
            <a:r>
              <a:rPr lang="cs-CZ" dirty="0"/>
              <a:t> </a:t>
            </a:r>
            <a:r>
              <a:rPr lang="cs-CZ" dirty="0" smtClean="0"/>
              <a:t>materiál</a:t>
            </a:r>
          </a:p>
          <a:p>
            <a:endParaRPr lang="cs-CZ" dirty="0"/>
          </a:p>
          <a:p>
            <a:r>
              <a:rPr lang="cs-CZ" dirty="0"/>
              <a:t>A další: </a:t>
            </a:r>
            <a:r>
              <a:rPr lang="cs-CZ" dirty="0" err="1"/>
              <a:t>revenge</a:t>
            </a:r>
            <a:r>
              <a:rPr lang="cs-CZ" dirty="0"/>
              <a:t> </a:t>
            </a:r>
            <a:r>
              <a:rPr lang="cs-CZ" dirty="0" err="1"/>
              <a:t>porn</a:t>
            </a:r>
            <a:r>
              <a:rPr lang="cs-CZ" dirty="0"/>
              <a:t>, </a:t>
            </a:r>
            <a:r>
              <a:rPr lang="cs-CZ" dirty="0" err="1"/>
              <a:t>trolling</a:t>
            </a:r>
            <a:r>
              <a:rPr lang="cs-CZ" dirty="0"/>
              <a:t>, </a:t>
            </a:r>
            <a:r>
              <a:rPr lang="cs-CZ" dirty="0" err="1"/>
              <a:t>cyberterrorism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FA59A3-9B6C-4E5C-95F6-8A1BD102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28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FF9CC-92A6-4F6D-BC79-94E99F22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agrese - dimenze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475504-3FBD-428C-82A7-AFD327DF3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Přímá </a:t>
            </a:r>
            <a:r>
              <a:rPr lang="cs-CZ" dirty="0" err="1"/>
              <a:t>vs</a:t>
            </a:r>
            <a:r>
              <a:rPr lang="cs-CZ" dirty="0"/>
              <a:t> nepřímá</a:t>
            </a:r>
          </a:p>
          <a:p>
            <a:r>
              <a:rPr lang="cs-CZ" dirty="0"/>
              <a:t>Soukromá </a:t>
            </a:r>
            <a:r>
              <a:rPr lang="cs-CZ" dirty="0" err="1"/>
              <a:t>vs</a:t>
            </a:r>
            <a:r>
              <a:rPr lang="cs-CZ" dirty="0"/>
              <a:t> veřejná</a:t>
            </a:r>
          </a:p>
          <a:p>
            <a:r>
              <a:rPr lang="cs-CZ" dirty="0"/>
              <a:t>Komunikována oběti </a:t>
            </a:r>
            <a:r>
              <a:rPr lang="cs-CZ" dirty="0" err="1"/>
              <a:t>vs</a:t>
            </a:r>
            <a:r>
              <a:rPr lang="cs-CZ" dirty="0"/>
              <a:t> ostatním</a:t>
            </a:r>
          </a:p>
          <a:p>
            <a:endParaRPr lang="cs-CZ" dirty="0"/>
          </a:p>
          <a:p>
            <a:r>
              <a:rPr lang="cs-CZ" dirty="0"/>
              <a:t>Aspekty vázané na </a:t>
            </a:r>
            <a:r>
              <a:rPr lang="cs-CZ" dirty="0" smtClean="0"/>
              <a:t>technologie?</a:t>
            </a:r>
            <a:endParaRPr lang="cs-CZ" dirty="0"/>
          </a:p>
          <a:p>
            <a:r>
              <a:rPr lang="cs-CZ" dirty="0"/>
              <a:t>Dříve – přes </a:t>
            </a:r>
            <a:r>
              <a:rPr lang="cs-CZ" dirty="0" smtClean="0"/>
              <a:t>internet, poté i </a:t>
            </a:r>
            <a:r>
              <a:rPr lang="cs-CZ" dirty="0"/>
              <a:t>mobilní </a:t>
            </a:r>
            <a:r>
              <a:rPr lang="cs-CZ" dirty="0" smtClean="0"/>
              <a:t>telefon, poté </a:t>
            </a:r>
            <a:r>
              <a:rPr lang="cs-CZ" dirty="0" err="1" smtClean="0"/>
              <a:t>smartphone</a:t>
            </a:r>
            <a:r>
              <a:rPr lang="cs-CZ" dirty="0" smtClean="0"/>
              <a:t> </a:t>
            </a:r>
            <a:r>
              <a:rPr lang="cs-CZ" dirty="0"/>
              <a:t>(dnes?)</a:t>
            </a:r>
          </a:p>
          <a:p>
            <a:r>
              <a:rPr lang="cs-CZ" dirty="0"/>
              <a:t>Jeden kanál a multiplicitní útoky</a:t>
            </a:r>
          </a:p>
          <a:p>
            <a:r>
              <a:rPr lang="cs-CZ" dirty="0"/>
              <a:t>Specifické prostředí (komunity, hry) a sociální média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1B5ED1-E156-4E57-8314-CD187761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online </a:t>
            </a:r>
            <a:r>
              <a:rPr lang="cs-CZ" dirty="0" smtClean="0"/>
              <a:t>agrese – s ohledem na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Online </a:t>
            </a:r>
            <a:r>
              <a:rPr lang="cs-CZ" sz="2800" dirty="0" err="1" smtClean="0"/>
              <a:t>disinhibice</a:t>
            </a:r>
            <a:r>
              <a:rPr lang="cs-CZ" sz="2800" dirty="0" smtClean="0"/>
              <a:t> (</a:t>
            </a:r>
            <a:r>
              <a:rPr lang="cs-CZ" sz="2800" dirty="0" err="1" smtClean="0"/>
              <a:t>Suler</a:t>
            </a:r>
            <a:r>
              <a:rPr lang="cs-CZ" sz="2800" dirty="0" smtClean="0"/>
              <a:t>, 2004)</a:t>
            </a:r>
            <a:endParaRPr lang="cs-CZ" sz="2800" dirty="0"/>
          </a:p>
          <a:p>
            <a:pPr lvl="1"/>
            <a:r>
              <a:rPr lang="cs-CZ" sz="2400" dirty="0" err="1"/>
              <a:t>Hostilita</a:t>
            </a:r>
            <a:endParaRPr lang="cs-CZ" sz="2400" dirty="0"/>
          </a:p>
          <a:p>
            <a:pPr lvl="1"/>
            <a:r>
              <a:rPr lang="cs-CZ" sz="2400" dirty="0"/>
              <a:t>Anonymity, </a:t>
            </a:r>
            <a:r>
              <a:rPr lang="cs-CZ" sz="2400" dirty="0" err="1"/>
              <a:t>invisibility</a:t>
            </a:r>
            <a:r>
              <a:rPr lang="cs-CZ" sz="2400" dirty="0"/>
              <a:t>, </a:t>
            </a:r>
            <a:r>
              <a:rPr lang="cs-CZ" sz="2400" dirty="0" err="1"/>
              <a:t>asynchronicity</a:t>
            </a:r>
            <a:r>
              <a:rPr lang="cs-CZ" sz="2400" dirty="0"/>
              <a:t>, </a:t>
            </a:r>
            <a:r>
              <a:rPr lang="cs-CZ" sz="2400" dirty="0" err="1"/>
              <a:t>solipstic</a:t>
            </a:r>
            <a:r>
              <a:rPr lang="cs-CZ" sz="2400" dirty="0"/>
              <a:t> </a:t>
            </a:r>
            <a:r>
              <a:rPr lang="cs-CZ" sz="2400" dirty="0" err="1"/>
              <a:t>introjection</a:t>
            </a:r>
            <a:r>
              <a:rPr lang="cs-CZ" sz="2400" dirty="0"/>
              <a:t>, </a:t>
            </a:r>
            <a:r>
              <a:rPr lang="cs-CZ" sz="2400" dirty="0" err="1"/>
              <a:t>dissociative</a:t>
            </a:r>
            <a:r>
              <a:rPr lang="cs-CZ" sz="2400" dirty="0"/>
              <a:t> </a:t>
            </a:r>
            <a:r>
              <a:rPr lang="cs-CZ" sz="2400" dirty="0" err="1"/>
              <a:t>imagination</a:t>
            </a:r>
            <a:r>
              <a:rPr lang="cs-CZ" sz="2400" dirty="0"/>
              <a:t>, </a:t>
            </a:r>
            <a:r>
              <a:rPr lang="cs-CZ" sz="2400" dirty="0" err="1"/>
              <a:t>minimization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status and </a:t>
            </a:r>
            <a:r>
              <a:rPr lang="cs-CZ" sz="2400" dirty="0" err="1"/>
              <a:t>authority</a:t>
            </a:r>
            <a:endParaRPr lang="cs-CZ" sz="2400" dirty="0"/>
          </a:p>
          <a:p>
            <a:pPr lvl="1"/>
            <a:endParaRPr lang="cs-CZ" sz="2400" dirty="0"/>
          </a:p>
          <a:p>
            <a:r>
              <a:rPr lang="cs-CZ" sz="2800" dirty="0" smtClean="0"/>
              <a:t>Např. jedinci s </a:t>
            </a:r>
            <a:r>
              <a:rPr lang="cs-CZ" sz="2800" dirty="0" err="1" smtClean="0"/>
              <a:t>low</a:t>
            </a:r>
            <a:r>
              <a:rPr lang="cs-CZ" sz="2800" dirty="0" smtClean="0"/>
              <a:t> </a:t>
            </a:r>
            <a:r>
              <a:rPr lang="cs-CZ" sz="2800" dirty="0" err="1" smtClean="0"/>
              <a:t>self-control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18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online </a:t>
            </a:r>
            <a:r>
              <a:rPr lang="cs-CZ" dirty="0" smtClean="0"/>
              <a:t>agrese – </a:t>
            </a:r>
            <a:r>
              <a:rPr lang="cs-CZ" dirty="0"/>
              <a:t>s ohledem na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SIDE model</a:t>
            </a:r>
          </a:p>
          <a:p>
            <a:pPr lvl="1"/>
            <a:r>
              <a:rPr lang="cs-CZ" sz="2400" dirty="0"/>
              <a:t>Role sociální identity (</a:t>
            </a:r>
            <a:r>
              <a:rPr lang="cs-CZ" sz="2400" dirty="0" err="1"/>
              <a:t>Tajfel</a:t>
            </a:r>
            <a:r>
              <a:rPr lang="cs-CZ" sz="2400" dirty="0"/>
              <a:t>, Turner)</a:t>
            </a:r>
          </a:p>
          <a:p>
            <a:pPr lvl="1"/>
            <a:endParaRPr lang="cs-CZ" sz="2400" dirty="0"/>
          </a:p>
          <a:p>
            <a:r>
              <a:rPr lang="cs-CZ" sz="2800" dirty="0"/>
              <a:t>Vnímaná anonymita vs. Identifikovatelnost</a:t>
            </a:r>
          </a:p>
          <a:p>
            <a:r>
              <a:rPr lang="cs-CZ" sz="2000" dirty="0"/>
              <a:t>Menší anonymita – snížení agresivních komentářů v diskusích (</a:t>
            </a:r>
            <a:r>
              <a:rPr lang="cs-CZ" sz="2000" dirty="0" err="1"/>
              <a:t>Cho</a:t>
            </a:r>
            <a:r>
              <a:rPr lang="cs-CZ" sz="2000" dirty="0"/>
              <a:t> &amp; </a:t>
            </a:r>
            <a:r>
              <a:rPr lang="cs-CZ" sz="2000" dirty="0" err="1"/>
              <a:t>Kwon</a:t>
            </a:r>
            <a:r>
              <a:rPr lang="cs-CZ" sz="2000" dirty="0"/>
              <a:t>, 2015)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49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Kyberšikana</a:t>
            </a:r>
            <a:r>
              <a:rPr lang="cs-CZ" dirty="0"/>
              <a:t> – znáte termín?</a:t>
            </a:r>
          </a:p>
          <a:p>
            <a:endParaRPr lang="cs-CZ" dirty="0"/>
          </a:p>
          <a:p>
            <a:r>
              <a:rPr lang="cs-CZ" dirty="0"/>
              <a:t>Hodně medializována</a:t>
            </a:r>
          </a:p>
          <a:p>
            <a:r>
              <a:rPr lang="cs-CZ" dirty="0"/>
              <a:t>Často v rozporu s empirickými daty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0125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62" y="4022848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2" y="1209676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9" y="3796812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2874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1208</Words>
  <Application>Microsoft Office PowerPoint</Application>
  <PresentationFormat>Předvádění na obrazovce (4:3)</PresentationFormat>
  <Paragraphs>259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Motiv Office</vt:lpstr>
      <vt:lpstr>Agrese online</vt:lpstr>
      <vt:lpstr>Agrese online</vt:lpstr>
      <vt:lpstr>Agrese</vt:lpstr>
      <vt:lpstr>Agrese online</vt:lpstr>
      <vt:lpstr>Cyberbullying and cyberthreads (Willard, 2007)</vt:lpstr>
      <vt:lpstr>Online agrese - dimenze</vt:lpstr>
      <vt:lpstr>Vysvětlení online agrese – s ohledem na prostředí</vt:lpstr>
      <vt:lpstr>Vysvětlení online agrese – s ohledem na prostředí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Bedrošová, M., Hlavová, R., Macháčková, H., Dědková, L., &amp; Šmahel, D. (2018). České děti a dospívající na internetu: Zpráva z výzkumu na základních a středních školách. Projekt EU Kids Online IV–Česká republika. Brno: Masarykova univerzita.</vt:lpstr>
      <vt:lpstr>Jen 2 % dětí mělo tuto zkušenost každý den nebo skoro každý den a celkem 8 % jedenkrát za měsíc a častěji –právě tyto děti a dospívající se pravděpodobněji stali obětmi kyberšikany a nejen ojedinělé agrese. 92 % dětí a dospívajících s kyberšikanou nemá žádnou zkušenost nebo se jim něco takového stalo jen párkrát. 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Prezentace aplikace PowerPoint</vt:lpstr>
      <vt:lpstr>Kyberšikana a online obtěžování</vt:lpstr>
      <vt:lpstr>Prezentace aplikace PowerPoint</vt:lpstr>
      <vt:lpstr>Specifika online prostředí</vt:lpstr>
      <vt:lpstr>Prezentace aplikace PowerPoint</vt:lpstr>
      <vt:lpstr>Kyberšikana a online obtěžování</vt:lpstr>
      <vt:lpstr>Cyberhate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life and intolerance online</dc:title>
  <dc:creator>Hana M</dc:creator>
  <cp:lastModifiedBy>Hana Macháčková</cp:lastModifiedBy>
  <cp:revision>642</cp:revision>
  <dcterms:created xsi:type="dcterms:W3CDTF">2014-11-27T05:54:34Z</dcterms:created>
  <dcterms:modified xsi:type="dcterms:W3CDTF">2019-04-18T09:56:19Z</dcterms:modified>
</cp:coreProperties>
</file>