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2"/>
  </p:notesMasterIdLst>
  <p:handoutMasterIdLst>
    <p:handoutMasterId r:id="rId63"/>
  </p:handoutMasterIdLst>
  <p:sldIdLst>
    <p:sldId id="281" r:id="rId2"/>
    <p:sldId id="334" r:id="rId3"/>
    <p:sldId id="347" r:id="rId4"/>
    <p:sldId id="348" r:id="rId5"/>
    <p:sldId id="349" r:id="rId6"/>
    <p:sldId id="364" r:id="rId7"/>
    <p:sldId id="306" r:id="rId8"/>
    <p:sldId id="318" r:id="rId9"/>
    <p:sldId id="317" r:id="rId10"/>
    <p:sldId id="304" r:id="rId11"/>
    <p:sldId id="315" r:id="rId12"/>
    <p:sldId id="309" r:id="rId13"/>
    <p:sldId id="316" r:id="rId14"/>
    <p:sldId id="310" r:id="rId15"/>
    <p:sldId id="311" r:id="rId16"/>
    <p:sldId id="314" r:id="rId17"/>
    <p:sldId id="319" r:id="rId18"/>
    <p:sldId id="320" r:id="rId19"/>
    <p:sldId id="322" r:id="rId20"/>
    <p:sldId id="307" r:id="rId21"/>
    <p:sldId id="325" r:id="rId22"/>
    <p:sldId id="324" r:id="rId23"/>
    <p:sldId id="326" r:id="rId24"/>
    <p:sldId id="327" r:id="rId25"/>
    <p:sldId id="328" r:id="rId26"/>
    <p:sldId id="333" r:id="rId27"/>
    <p:sldId id="369" r:id="rId28"/>
    <p:sldId id="287" r:id="rId29"/>
    <p:sldId id="292" r:id="rId30"/>
    <p:sldId id="293" r:id="rId31"/>
    <p:sldId id="295" r:id="rId32"/>
    <p:sldId id="296" r:id="rId33"/>
    <p:sldId id="282" r:id="rId34"/>
    <p:sldId id="289" r:id="rId35"/>
    <p:sldId id="290" r:id="rId36"/>
    <p:sldId id="291" r:id="rId37"/>
    <p:sldId id="278" r:id="rId38"/>
    <p:sldId id="261" r:id="rId39"/>
    <p:sldId id="297" r:id="rId40"/>
    <p:sldId id="298" r:id="rId41"/>
    <p:sldId id="362" r:id="rId42"/>
    <p:sldId id="339" r:id="rId43"/>
    <p:sldId id="346" r:id="rId44"/>
    <p:sldId id="336" r:id="rId45"/>
    <p:sldId id="340" r:id="rId46"/>
    <p:sldId id="356" r:id="rId47"/>
    <p:sldId id="357" r:id="rId48"/>
    <p:sldId id="358" r:id="rId49"/>
    <p:sldId id="359" r:id="rId50"/>
    <p:sldId id="351" r:id="rId51"/>
    <p:sldId id="266" r:id="rId52"/>
    <p:sldId id="267" r:id="rId53"/>
    <p:sldId id="268" r:id="rId54"/>
    <p:sldId id="360" r:id="rId55"/>
    <p:sldId id="303" r:id="rId56"/>
    <p:sldId id="365" r:id="rId57"/>
    <p:sldId id="366" r:id="rId58"/>
    <p:sldId id="367" r:id="rId59"/>
    <p:sldId id="368" r:id="rId60"/>
    <p:sldId id="279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DF146C-3E44-455A-9236-8B07E3AF74A0}">
          <p14:sldIdLst>
            <p14:sldId id="281"/>
            <p14:sldId id="334"/>
            <p14:sldId id="347"/>
            <p14:sldId id="348"/>
            <p14:sldId id="349"/>
            <p14:sldId id="364"/>
            <p14:sldId id="306"/>
            <p14:sldId id="318"/>
            <p14:sldId id="317"/>
            <p14:sldId id="304"/>
            <p14:sldId id="315"/>
            <p14:sldId id="309"/>
            <p14:sldId id="316"/>
            <p14:sldId id="310"/>
            <p14:sldId id="311"/>
            <p14:sldId id="314"/>
            <p14:sldId id="319"/>
            <p14:sldId id="320"/>
            <p14:sldId id="322"/>
            <p14:sldId id="307"/>
            <p14:sldId id="325"/>
            <p14:sldId id="324"/>
            <p14:sldId id="326"/>
            <p14:sldId id="327"/>
            <p14:sldId id="328"/>
            <p14:sldId id="333"/>
            <p14:sldId id="369"/>
            <p14:sldId id="287"/>
            <p14:sldId id="292"/>
            <p14:sldId id="293"/>
            <p14:sldId id="295"/>
            <p14:sldId id="296"/>
            <p14:sldId id="282"/>
            <p14:sldId id="289"/>
            <p14:sldId id="290"/>
            <p14:sldId id="291"/>
            <p14:sldId id="278"/>
            <p14:sldId id="261"/>
            <p14:sldId id="297"/>
            <p14:sldId id="298"/>
            <p14:sldId id="362"/>
            <p14:sldId id="339"/>
            <p14:sldId id="346"/>
            <p14:sldId id="336"/>
            <p14:sldId id="340"/>
            <p14:sldId id="356"/>
            <p14:sldId id="357"/>
            <p14:sldId id="358"/>
            <p14:sldId id="359"/>
            <p14:sldId id="351"/>
            <p14:sldId id="266"/>
            <p14:sldId id="267"/>
            <p14:sldId id="268"/>
            <p14:sldId id="360"/>
            <p14:sldId id="303"/>
            <p14:sldId id="365"/>
            <p14:sldId id="366"/>
            <p14:sldId id="367"/>
            <p14:sldId id="36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Šmahelová" initials="MŠ" lastIdx="1" clrIdx="0">
    <p:extLst>
      <p:ext uri="{19B8F6BF-5375-455C-9EA6-DF929625EA0E}">
        <p15:presenceInfo xmlns:p15="http://schemas.microsoft.com/office/powerpoint/2012/main" userId="Martina Šmahel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25"/>
    <a:srgbClr val="FF5D5D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1" autoAdjust="0"/>
    <p:restoredTop sz="87179" autoAdjust="0"/>
  </p:normalViewPr>
  <p:slideViewPr>
    <p:cSldViewPr snapToGrid="0">
      <p:cViewPr varScale="1">
        <p:scale>
          <a:sx n="115" d="100"/>
          <a:sy n="115" d="100"/>
        </p:scale>
        <p:origin x="154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694E998-6BD7-4ECD-BC3E-1C8DE88229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128A0BBF-BE7C-4A89-8190-E6BFDFBAF0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přidat příklady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6665904-8F5E-40EC-AE86-24ECDC922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6D5F30-DE64-4E63-BAC7-C7548D01D2C2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10343276-0440-491B-9A1C-BDA9BD5F3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FAFB5C-A26F-4989-9A27-2E6C419CF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VÍCE NASTUDOVAT JEDNOTLIVÉ TEORIE</a:t>
            </a:r>
          </a:p>
          <a:p>
            <a:pPr marL="171450" indent="-171450">
              <a:buFontTx/>
              <a:buChar char="-"/>
              <a:defRPr/>
            </a:pPr>
            <a:r>
              <a:rPr lang="cs-CZ" dirty="0"/>
              <a:t>doplnit autory studie</a:t>
            </a:r>
          </a:p>
          <a:p>
            <a:pPr marL="171450" indent="-171450">
              <a:buFontTx/>
              <a:buChar char="-"/>
              <a:defRPr/>
            </a:pPr>
            <a:r>
              <a:rPr lang="cs-CZ" dirty="0"/>
              <a:t>vypíchnout rozdíly mezi teoriemi SIT a IMT</a:t>
            </a:r>
          </a:p>
          <a:p>
            <a:pPr marL="171450" indent="-171450">
              <a:buFontTx/>
              <a:buChar char="-"/>
              <a:defRPr/>
            </a:pPr>
            <a:r>
              <a:rPr lang="cs-CZ" dirty="0"/>
              <a:t>SIT mluví také o </a:t>
            </a:r>
            <a:r>
              <a:rPr lang="cs-CZ" dirty="0" err="1"/>
              <a:t>ingroup</a:t>
            </a:r>
            <a:r>
              <a:rPr lang="cs-CZ" dirty="0"/>
              <a:t> a </a:t>
            </a:r>
            <a:r>
              <a:rPr lang="cs-CZ" dirty="0" err="1"/>
              <a:t>outgroup</a:t>
            </a:r>
            <a:r>
              <a:rPr lang="cs-CZ" dirty="0"/>
              <a:t> -&gt; fokus je skupinová dynamika </a:t>
            </a:r>
            <a:r>
              <a:rPr lang="cs-CZ" dirty="0" err="1"/>
              <a:t>ingroup</a:t>
            </a:r>
            <a:r>
              <a:rPr lang="cs-CZ" dirty="0"/>
              <a:t> a ignorace </a:t>
            </a:r>
            <a:r>
              <a:rPr lang="cs-CZ" dirty="0" err="1"/>
              <a:t>outgoup</a:t>
            </a:r>
            <a:endParaRPr lang="cs-CZ" dirty="0"/>
          </a:p>
          <a:p>
            <a:pPr marL="171450" indent="-171450">
              <a:buFontTx/>
              <a:buChar char="-"/>
              <a:defRPr/>
            </a:pPr>
            <a:r>
              <a:rPr lang="cs-CZ" dirty="0"/>
              <a:t>IMT se zaměřuje spíše na jednotlivce  a jeho identitu -&gt; symptomy jsou důsledkem porouchané identity</a:t>
            </a:r>
          </a:p>
          <a:p>
            <a:pPr marL="171450" indent="-171450">
              <a:buFontTx/>
              <a:buChar char="-"/>
              <a:defRPr/>
            </a:pPr>
            <a:r>
              <a:rPr lang="cs-CZ" b="1" dirty="0"/>
              <a:t>cílem je zopakovat teorie, které se naučili v sociální psychologii a ukázat, jak je možné je aplikovat na reálný svět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A7A7C1-33AF-4DA6-9C67-13E0F458E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CE0A8-8E6C-4A5D-B0C1-51FD235299BD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en-GB" altLang="cs-CZ" noProof="0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 err="1"/>
              <a:t>Sfsfd</a:t>
            </a:r>
            <a:endParaRPr lang="cs-CZ" noProof="0" dirty="0"/>
          </a:p>
          <a:p>
            <a:pPr lvl="3"/>
            <a:r>
              <a:rPr lang="cs-CZ" noProof="0" dirty="0" err="1"/>
              <a:t>asdasdad</a:t>
            </a:r>
            <a:endParaRPr lang="cs-CZ" noProof="0" dirty="0"/>
          </a:p>
          <a:p>
            <a:pPr lvl="2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sf2014.esfcr.cz/dap/LW/Views/Core/Detail?action=get&amp;id=8A000000-0000-0000-0000-000000009376&amp;idForm=72365cd6-f664-4c8f-8b75-c637c9bfc32b&amp;idbo=f42266a2-71fa-4be1-8242-eda4dd92cb4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oradna.adiktologie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.org/helpcenter/online-therapy.asp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pdf/10.1080/15228830802094429?needAccess=tru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oradna.fss.muni.c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vk.fss.muni.cz/ikapsy/uploads/Uskali-internetoveho-poradenstvi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9/01/30/health/facebook-psychology-health.html" TargetMode="External"/><Relationship Id="rId2" Type="http://schemas.openxmlformats.org/officeDocument/2006/relationships/hyperlink" Target="https://www.theguardian.com/technology/2019/feb/01/facebook-mental-health-study-happiness-delete-account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eb.stanford.edu/~gentzkow/research/facebook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rooftops.blog.cz/rubrika/thinspiration" TargetMode="External"/><Relationship Id="rId2" Type="http://schemas.openxmlformats.org/officeDocument/2006/relationships/hyperlink" Target="http://jenny-ana.blog.cz/0806/real-gir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kinnyme4ever.wordpress.com/tag/skinny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erv.523" TargetMode="External"/><Relationship Id="rId3" Type="http://schemas.openxmlformats.org/officeDocument/2006/relationships/hyperlink" Target="https://doi.org/10.1080/10640266.2011.551629" TargetMode="External"/><Relationship Id="rId7" Type="http://schemas.openxmlformats.org/officeDocument/2006/relationships/hyperlink" Target="https://doi.org/10.1002/erv.2390" TargetMode="External"/><Relationship Id="rId2" Type="http://schemas.openxmlformats.org/officeDocument/2006/relationships/hyperlink" Target="https://doi.org/10.1080/10640266.2015.10340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40894-015-0016-6" TargetMode="External"/><Relationship Id="rId5" Type="http://schemas.openxmlformats.org/officeDocument/2006/relationships/hyperlink" Target="https://doi.org/10.1016/j.cpr.2012.10.011" TargetMode="External"/><Relationship Id="rId4" Type="http://schemas.openxmlformats.org/officeDocument/2006/relationships/hyperlink" Target="https://doi.org/10.1007/s40519-015-0242-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4387" y="1943609"/>
            <a:ext cx="7518400" cy="4228591"/>
          </a:xfrm>
        </p:spPr>
        <p:txBody>
          <a:bodyPr/>
          <a:lstStyle/>
          <a:p>
            <a:br>
              <a:rPr lang="cs-CZ" dirty="0"/>
            </a:br>
            <a:r>
              <a:rPr lang="cs-CZ" sz="4400" dirty="0"/>
              <a:t>Zdraví a internet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000" dirty="0">
                <a:solidFill>
                  <a:schemeClr val="tx1"/>
                </a:solidFill>
              </a:rPr>
              <a:t>Mgr. Michal Čevelíček, Ph.D.</a:t>
            </a:r>
            <a:br>
              <a:rPr lang="cs-CZ" sz="2000" dirty="0">
                <a:solidFill>
                  <a:srgbClr val="969696"/>
                </a:solidFill>
              </a:rPr>
            </a:br>
            <a:br>
              <a:rPr lang="cs-CZ" sz="2000" dirty="0">
                <a:solidFill>
                  <a:srgbClr val="969696"/>
                </a:solidFill>
              </a:rPr>
            </a:br>
            <a:br>
              <a:rPr lang="cs-CZ" sz="2000" dirty="0">
                <a:solidFill>
                  <a:srgbClr val="969696"/>
                </a:solidFill>
              </a:rPr>
            </a:br>
            <a:br>
              <a:rPr lang="cs-CZ" sz="2000" dirty="0"/>
            </a:br>
            <a:r>
              <a:rPr lang="cs-CZ" sz="2000" b="0" dirty="0">
                <a:solidFill>
                  <a:schemeClr val="tx1"/>
                </a:solidFill>
              </a:rPr>
              <a:t>PSY174 Psychologie a Internet</a:t>
            </a:r>
            <a:br>
              <a:rPr lang="cs-CZ" sz="2000" b="0" dirty="0">
                <a:solidFill>
                  <a:schemeClr val="tx1"/>
                </a:solidFill>
              </a:rPr>
            </a:br>
            <a:r>
              <a:rPr lang="cs-CZ" sz="2000" b="0" dirty="0">
                <a:solidFill>
                  <a:schemeClr val="tx1"/>
                </a:solidFill>
              </a:rPr>
              <a:t>Jaro 2019</a:t>
            </a:r>
            <a:endParaRPr lang="cs-CZ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6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Spektrum intervencí (v péči o duševní zdraví)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6113420"/>
            <a:ext cx="8326403" cy="450136"/>
          </a:xfrm>
        </p:spPr>
        <p:txBody>
          <a:bodyPr/>
          <a:lstStyle/>
          <a:p>
            <a:pPr lvl="0"/>
            <a:r>
              <a:rPr lang="en-US" sz="1100" dirty="0"/>
              <a:t>Austin, S. B. (2016). Accelerating Progress in Eating Disorders Prevention: A Call for Policy Translation Research and Training. Eating Disorders, 24(1), 6–19. https://doi.org/10.1080/10640266.2015.1034056</a:t>
            </a:r>
            <a:endParaRPr lang="cs-CZ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3DED0-2AC4-45E7-8566-1A5E7D068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" y="1567656"/>
            <a:ext cx="8086635" cy="42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1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Výhody online intervencí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r>
              <a:rPr lang="cs-CZ" sz="1800" b="1" dirty="0"/>
              <a:t>potenciál redukovat bariéry k profesionální pomoci</a:t>
            </a:r>
          </a:p>
          <a:p>
            <a:pPr lvl="1"/>
            <a:r>
              <a:rPr lang="cs-CZ" sz="1800" dirty="0"/>
              <a:t>s</a:t>
            </a:r>
            <a:r>
              <a:rPr lang="en-US" sz="1800" dirty="0"/>
              <a:t>tigma</a:t>
            </a:r>
            <a:r>
              <a:rPr lang="cs-CZ" sz="1800" dirty="0"/>
              <a:t>, stud</a:t>
            </a:r>
          </a:p>
          <a:p>
            <a:pPr lvl="1"/>
            <a:r>
              <a:rPr lang="cs-CZ" sz="1800" dirty="0"/>
              <a:t>praktické problémy (cena</a:t>
            </a:r>
            <a:r>
              <a:rPr lang="en-US" sz="1800" dirty="0"/>
              <a:t> a </a:t>
            </a:r>
            <a:r>
              <a:rPr lang="cs-CZ" sz="1800" dirty="0"/>
              <a:t>dostupnost)</a:t>
            </a:r>
          </a:p>
          <a:p>
            <a:pPr lvl="1"/>
            <a:r>
              <a:rPr lang="cs-CZ" sz="1800" dirty="0"/>
              <a:t>nedostatečný přehled o možnostech pomoci</a:t>
            </a:r>
          </a:p>
          <a:p>
            <a:pPr lvl="1"/>
            <a:r>
              <a:rPr lang="cs-CZ" sz="1800" dirty="0"/>
              <a:t>negativní postoje k profesionální léčbě (léky, diagnózy…)</a:t>
            </a:r>
          </a:p>
          <a:p>
            <a:pPr lvl="1"/>
            <a:r>
              <a:rPr lang="cs-CZ" sz="1800" dirty="0"/>
              <a:t>nedostatek podpory od ostatních lidí k vyhledání léčby</a:t>
            </a:r>
          </a:p>
          <a:p>
            <a:pPr marL="457200" lvl="1" indent="0">
              <a:buNone/>
            </a:pPr>
            <a:endParaRPr lang="cs-CZ" sz="1800" dirty="0"/>
          </a:p>
          <a:p>
            <a:r>
              <a:rPr lang="cs-CZ" sz="1800" b="1" dirty="0"/>
              <a:t>anonymita a dostupnost technologií</a:t>
            </a:r>
          </a:p>
          <a:p>
            <a:pPr lvl="1"/>
            <a:r>
              <a:rPr lang="cs-CZ" sz="1800" dirty="0"/>
              <a:t>oslovení populace, jejíž většina není přístupná tradičními způsoby</a:t>
            </a:r>
          </a:p>
          <a:p>
            <a:pPr lvl="1"/>
            <a:r>
              <a:rPr lang="cs-CZ" sz="1800" dirty="0"/>
              <a:t>(např. méně než 20 % lidí s PPP se kdykoliv profesionálně léčí)</a:t>
            </a:r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r>
              <a:rPr lang="en-US" sz="1800" dirty="0"/>
              <a:t>(Ali et al., 2017</a:t>
            </a:r>
            <a:r>
              <a:rPr lang="cs-CZ" sz="1800" dirty="0"/>
              <a:t>; </a:t>
            </a:r>
            <a:r>
              <a:rPr lang="en-US" sz="1800" dirty="0"/>
              <a:t>Hart, Granillo, Jorm, &amp; Paxton, 2011)</a:t>
            </a:r>
          </a:p>
        </p:txBody>
      </p:sp>
    </p:spTree>
    <p:extLst>
      <p:ext uri="{BB962C8B-B14F-4D97-AF65-F5344CB8AC3E}">
        <p14:creationId xmlns:p14="http://schemas.microsoft.com/office/powerpoint/2010/main" val="254333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Vývoj pohledu na prevenci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852938"/>
          </a:xfrm>
        </p:spPr>
        <p:txBody>
          <a:bodyPr/>
          <a:lstStyle/>
          <a:p>
            <a:r>
              <a:rPr lang="cs-CZ" sz="1800" b="1" dirty="0"/>
              <a:t>1. Vzdělávání, předávání informací</a:t>
            </a:r>
          </a:p>
          <a:p>
            <a:pPr lvl="1"/>
            <a:r>
              <a:rPr lang="cs-CZ" sz="1600" dirty="0"/>
              <a:t>jednorázové nebo kontinuální, systematické</a:t>
            </a:r>
          </a:p>
          <a:p>
            <a:pPr lvl="2"/>
            <a:r>
              <a:rPr lang="cs-CZ" sz="1600" dirty="0"/>
              <a:t>informační letáky a prezentace, využití edukačních filmů, webové stránky</a:t>
            </a:r>
          </a:p>
          <a:p>
            <a:pPr marL="914400" lvl="2" indent="0">
              <a:buNone/>
            </a:pPr>
            <a:r>
              <a:rPr lang="cs-CZ" sz="1600" dirty="0">
                <a:solidFill>
                  <a:srgbClr val="002060"/>
                </a:solidFill>
              </a:rPr>
              <a:t>= ve výzkumu prevence kontrolní skupiny</a:t>
            </a:r>
            <a:endParaRPr lang="en-US" sz="1600" dirty="0">
              <a:solidFill>
                <a:srgbClr val="002060"/>
              </a:solidFill>
            </a:endParaRPr>
          </a:p>
          <a:p>
            <a:pPr lvl="0"/>
            <a:endParaRPr lang="en-US" sz="700" dirty="0"/>
          </a:p>
          <a:p>
            <a:r>
              <a:rPr lang="cs-CZ" sz="1800" b="1" dirty="0"/>
              <a:t>2. Redukce rizikových faktorů</a:t>
            </a:r>
          </a:p>
          <a:p>
            <a:pPr lvl="1"/>
            <a:r>
              <a:rPr lang="cs-CZ" sz="1600" dirty="0"/>
              <a:t>perfekcionismus</a:t>
            </a:r>
          </a:p>
          <a:p>
            <a:pPr lvl="1"/>
            <a:r>
              <a:rPr lang="cs-CZ" sz="1600" dirty="0"/>
              <a:t>negativní afekt, sebevědomí</a:t>
            </a:r>
            <a:br>
              <a:rPr lang="cs-CZ" sz="1600" dirty="0"/>
            </a:br>
            <a:endParaRPr lang="en-US" sz="700" dirty="0"/>
          </a:p>
          <a:p>
            <a:r>
              <a:rPr lang="cs-CZ" sz="1800" b="1" dirty="0"/>
              <a:t>3. Podpora protektivních faktorů a chování vedoucího ke zdraví</a:t>
            </a:r>
          </a:p>
          <a:p>
            <a:pPr lvl="1"/>
            <a:r>
              <a:rPr lang="cs-CZ" sz="1600" dirty="0"/>
              <a:t>mediální gramotnost</a:t>
            </a:r>
          </a:p>
          <a:p>
            <a:pPr lvl="1"/>
            <a:r>
              <a:rPr lang="cs-CZ" sz="1600" dirty="0"/>
              <a:t>fyzická aktivita</a:t>
            </a:r>
          </a:p>
          <a:p>
            <a:pPr lvl="1"/>
            <a:r>
              <a:rPr lang="cs-CZ" sz="1600" dirty="0"/>
              <a:t>sociální vztahy</a:t>
            </a:r>
          </a:p>
          <a:p>
            <a:pPr marL="457200" lvl="1" indent="0">
              <a:buNone/>
            </a:pPr>
            <a:endParaRPr lang="cs-CZ" sz="1400" dirty="0"/>
          </a:p>
          <a:p>
            <a:r>
              <a:rPr lang="cs-CZ" sz="1600" dirty="0">
                <a:solidFill>
                  <a:srgbClr val="002060"/>
                </a:solidFill>
              </a:rPr>
              <a:t>Přístupy je možné kombinovat a mířit na různě velké sociální skupiny</a:t>
            </a:r>
          </a:p>
          <a:p>
            <a:pPr marL="0" indent="0">
              <a:buNone/>
            </a:pPr>
            <a:endParaRPr lang="cs-CZ" sz="600" dirty="0"/>
          </a:p>
          <a:p>
            <a:pPr marL="0" indent="0">
              <a:buNone/>
            </a:pPr>
            <a:endParaRPr lang="cs-CZ" sz="600" dirty="0"/>
          </a:p>
          <a:p>
            <a:pPr marL="0" indent="0">
              <a:buNone/>
            </a:pPr>
            <a:r>
              <a:rPr lang="en-US" sz="1400" dirty="0"/>
              <a:t>(</a:t>
            </a:r>
            <a:r>
              <a:rPr lang="cs-CZ" sz="1400" dirty="0"/>
              <a:t>Le, Barendregt, Hay, &amp; Mihalopoulos, 2017; Rodgers &amp; Paxton, 2014; Watson et al., 2016</a:t>
            </a:r>
            <a:r>
              <a:rPr lang="en-US" sz="1400" dirty="0"/>
              <a:t>)</a:t>
            </a:r>
            <a:endParaRPr lang="en-US" sz="1100" dirty="0"/>
          </a:p>
          <a:p>
            <a:pPr marL="0" lvl="0" indent="0">
              <a:buNone/>
            </a:pPr>
            <a:endParaRPr lang="cs-CZ" sz="1500" b="1" dirty="0"/>
          </a:p>
        </p:txBody>
      </p:sp>
    </p:spTree>
    <p:extLst>
      <p:ext uri="{BB962C8B-B14F-4D97-AF65-F5344CB8AC3E}">
        <p14:creationId xmlns:p14="http://schemas.microsoft.com/office/powerpoint/2010/main" val="426600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 (příklad PPP)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endParaRPr lang="cs-CZ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42023-F425-4CA0-9470-5D376D234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20" y="1543923"/>
            <a:ext cx="2949804" cy="44213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E5F497-B659-4DB0-AC32-401B8CFD019D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6763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 (příklad PPP)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endParaRPr lang="cs-CZ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71B2110-354A-4D21-B126-C1145550A787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64E95-381D-4347-80A5-2177AD4FE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97" y="2598706"/>
            <a:ext cx="4704086" cy="3528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46E074-A149-49C0-9D04-9FBE513C60FE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533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 (příklad PPP)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endParaRPr lang="cs-CZ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E640B45-0167-4412-85CD-557CBD3B2576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C76B3AE-E7EF-4DBB-AAD7-D37786EF3A38}"/>
              </a:ext>
            </a:extLst>
          </p:cNvPr>
          <p:cNvSpPr/>
          <p:nvPr/>
        </p:nvSpPr>
        <p:spPr bwMode="auto">
          <a:xfrm flipH="1">
            <a:off x="4772362" y="5445735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indikovaná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02827-5DE1-423A-9E1D-6DAC714712EA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7962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 (příklad PPP)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endParaRPr lang="cs-CZ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95C1BC7-6808-4339-A558-D4815C5A788C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EBF7343-B2D1-4603-B686-E7DEDCCB6216}"/>
              </a:ext>
            </a:extLst>
          </p:cNvPr>
          <p:cNvSpPr/>
          <p:nvPr/>
        </p:nvSpPr>
        <p:spPr bwMode="auto">
          <a:xfrm flipH="1">
            <a:off x="4772362" y="5445735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indikovaná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0D64697-88CF-4F37-903D-F2A4331EF446}"/>
              </a:ext>
            </a:extLst>
          </p:cNvPr>
          <p:cNvSpPr/>
          <p:nvPr/>
        </p:nvSpPr>
        <p:spPr bwMode="auto">
          <a:xfrm flipH="1">
            <a:off x="4971393" y="2992042"/>
            <a:ext cx="3038751" cy="187889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cs-CZ" dirty="0"/>
              <a:t>selektivní prevence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8C340-72A8-4F71-A70E-27FF8230146A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3597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 (příklad PPP)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endParaRPr lang="cs-CZ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95C1BC7-6808-4339-A558-D4815C5A788C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rgbClr val="FF5D5D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EBF7343-B2D1-4603-B686-E7DEDCCB6216}"/>
              </a:ext>
            </a:extLst>
          </p:cNvPr>
          <p:cNvSpPr/>
          <p:nvPr/>
        </p:nvSpPr>
        <p:spPr bwMode="auto">
          <a:xfrm flipH="1">
            <a:off x="4772362" y="5445735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indikovaná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0D64697-88CF-4F37-903D-F2A4331EF446}"/>
              </a:ext>
            </a:extLst>
          </p:cNvPr>
          <p:cNvSpPr/>
          <p:nvPr/>
        </p:nvSpPr>
        <p:spPr bwMode="auto">
          <a:xfrm flipH="1">
            <a:off x="4971393" y="2992042"/>
            <a:ext cx="3038751" cy="187889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cs-CZ" dirty="0"/>
              <a:t>selektivní prevence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5DBAE-5E6B-4BB2-9488-499307F2520E}"/>
              </a:ext>
            </a:extLst>
          </p:cNvPr>
          <p:cNvSpPr txBox="1"/>
          <p:nvPr/>
        </p:nvSpPr>
        <p:spPr>
          <a:xfrm>
            <a:off x="6159064" y="1380221"/>
            <a:ext cx="196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zanedbávaná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7D1D6B-5AEF-46D4-8C10-83D16F051151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960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 (příklad PPP)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endParaRPr lang="cs-CZ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95C1BC7-6808-4339-A558-D4815C5A788C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rgbClr val="FF5D5D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EBF7343-B2D1-4603-B686-E7DEDCCB6216}"/>
              </a:ext>
            </a:extLst>
          </p:cNvPr>
          <p:cNvSpPr/>
          <p:nvPr/>
        </p:nvSpPr>
        <p:spPr bwMode="auto">
          <a:xfrm flipH="1">
            <a:off x="4772362" y="5445735"/>
            <a:ext cx="3237782" cy="475488"/>
          </a:xfrm>
          <a:prstGeom prst="homePlate">
            <a:avLst/>
          </a:prstGeom>
          <a:solidFill>
            <a:srgbClr val="FF9725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indikovaná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0D64697-88CF-4F37-903D-F2A4331EF446}"/>
              </a:ext>
            </a:extLst>
          </p:cNvPr>
          <p:cNvSpPr/>
          <p:nvPr/>
        </p:nvSpPr>
        <p:spPr bwMode="auto">
          <a:xfrm flipH="1">
            <a:off x="4971393" y="2992042"/>
            <a:ext cx="3038751" cy="187889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cs-CZ" dirty="0"/>
              <a:t>selektivní prevence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FA7A7-54E1-4306-9E71-0E2724C416C3}"/>
              </a:ext>
            </a:extLst>
          </p:cNvPr>
          <p:cNvSpPr txBox="1"/>
          <p:nvPr/>
        </p:nvSpPr>
        <p:spPr>
          <a:xfrm>
            <a:off x="6159064" y="1380221"/>
            <a:ext cx="196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zanedbávaná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51862-4C44-4835-8F2E-CAAE42CCB151}"/>
              </a:ext>
            </a:extLst>
          </p:cNvPr>
          <p:cNvSpPr txBox="1"/>
          <p:nvPr/>
        </p:nvSpPr>
        <p:spPr>
          <a:xfrm>
            <a:off x="4943697" y="5931733"/>
            <a:ext cx="322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nedostatečné rozšíření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9A877C-1666-4CDA-8F43-CCDE105E5158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09307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Nedostatek společenské a univerzální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marL="457200" lvl="1" indent="0">
              <a:buNone/>
            </a:pPr>
            <a:endParaRPr lang="cs-CZ" sz="700" dirty="0"/>
          </a:p>
          <a:p>
            <a:pPr lvl="1"/>
            <a:r>
              <a:rPr lang="cs-CZ" sz="2000" b="1" dirty="0">
                <a:solidFill>
                  <a:srgbClr val="7030A0"/>
                </a:solidFill>
              </a:rPr>
              <a:t>Kritika prevence</a:t>
            </a:r>
          </a:p>
          <a:p>
            <a:pPr marL="457200" lvl="1" indent="0">
              <a:buNone/>
            </a:pPr>
            <a:r>
              <a:rPr lang="cs-CZ" sz="2000" b="1" dirty="0">
                <a:solidFill>
                  <a:srgbClr val="7030A0"/>
                </a:solidFill>
              </a:rPr>
              <a:t>na úrovni společnosti</a:t>
            </a:r>
          </a:p>
          <a:p>
            <a:pPr lvl="1"/>
            <a:endParaRPr lang="cs-CZ" sz="1500" dirty="0"/>
          </a:p>
          <a:p>
            <a:pPr lvl="1"/>
            <a:endParaRPr lang="cs-CZ" sz="1500" dirty="0"/>
          </a:p>
          <a:p>
            <a:pPr lvl="1"/>
            <a:r>
              <a:rPr lang="cs-CZ" sz="1800" dirty="0"/>
              <a:t>absence většího důrazu prevence na úroveň společnosti je překvapivá</a:t>
            </a:r>
          </a:p>
          <a:p>
            <a:pPr marL="457200" lvl="1" indent="0">
              <a:buNone/>
            </a:pPr>
            <a:r>
              <a:rPr lang="cs-CZ" sz="1600" dirty="0"/>
              <a:t>	                                                                                                 (Wilksch, 2014)</a:t>
            </a:r>
            <a:endParaRPr lang="cs-CZ" sz="1800" dirty="0"/>
          </a:p>
          <a:p>
            <a:pPr lvl="1"/>
            <a:r>
              <a:rPr lang="cs-CZ" sz="1800" dirty="0"/>
              <a:t>symptomatologie je spojena s</a:t>
            </a:r>
          </a:p>
          <a:p>
            <a:pPr lvl="2"/>
            <a:r>
              <a:rPr lang="cs-CZ" sz="1600" dirty="0">
                <a:solidFill>
                  <a:srgbClr val="002060"/>
                </a:solidFill>
              </a:rPr>
              <a:t>postoji, percepcemi, čekáváními, modelovým učením</a:t>
            </a:r>
          </a:p>
          <a:p>
            <a:pPr marL="914400" lvl="2" indent="0">
              <a:buNone/>
            </a:pPr>
            <a:r>
              <a:rPr lang="cs-CZ" sz="1600" dirty="0">
                <a:solidFill>
                  <a:srgbClr val="002060"/>
                </a:solidFill>
              </a:rPr>
              <a:t>v rodinách, mezi vrstevníky, a ve společnosti obecně</a:t>
            </a:r>
          </a:p>
          <a:p>
            <a:pPr marL="914400" lvl="2" indent="0">
              <a:buNone/>
            </a:pPr>
            <a:r>
              <a:rPr lang="cs-CZ" sz="1600" dirty="0"/>
              <a:t>	</a:t>
            </a:r>
            <a:r>
              <a:rPr lang="de-DE" sz="1600" dirty="0"/>
              <a:t>(Wang, Peterson, McCormick, &amp; Austin, 2014</a:t>
            </a:r>
            <a:r>
              <a:rPr lang="cs-CZ" sz="1600" dirty="0"/>
              <a:t>)</a:t>
            </a:r>
          </a:p>
          <a:p>
            <a:pPr lvl="1"/>
            <a:endParaRPr lang="cs-CZ" sz="1500" dirty="0"/>
          </a:p>
          <a:p>
            <a:pPr lvl="1"/>
            <a:r>
              <a:rPr lang="cs-CZ" sz="2000" dirty="0"/>
              <a:t>Namísto těchto sociálních sil jsou cíli intervencí zranitelní lidé</a:t>
            </a:r>
          </a:p>
          <a:p>
            <a:pPr lvl="1"/>
            <a:r>
              <a:rPr lang="cs-CZ" sz="2000" dirty="0"/>
              <a:t>Navíc většinou až poté, kdy společenským tlakům podlehnou</a:t>
            </a:r>
          </a:p>
          <a:p>
            <a:pPr lvl="2"/>
            <a:r>
              <a:rPr lang="cs-CZ" sz="1600" dirty="0"/>
              <a:t>potíže lze chápat jako revoltu vůči těmto silám (agency, empowerment)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95C1BC7-6808-4339-A558-D4815C5A788C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rgbClr val="FF5D5D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FA7A7-54E1-4306-9E71-0E2724C416C3}"/>
              </a:ext>
            </a:extLst>
          </p:cNvPr>
          <p:cNvSpPr txBox="1"/>
          <p:nvPr/>
        </p:nvSpPr>
        <p:spPr>
          <a:xfrm>
            <a:off x="6159064" y="1380221"/>
            <a:ext cx="196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zanedbávaná</a:t>
            </a:r>
          </a:p>
        </p:txBody>
      </p:sp>
    </p:spTree>
    <p:extLst>
      <p:ext uri="{BB962C8B-B14F-4D97-AF65-F5344CB8AC3E}">
        <p14:creationId xmlns:p14="http://schemas.microsoft.com/office/powerpoint/2010/main" val="45970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sz="3200" dirty="0"/>
              <a:t>Používání internetu a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800" dirty="0"/>
              <a:t>Jak může být internet využíván k podpoře zdraví?</a:t>
            </a:r>
          </a:p>
          <a:p>
            <a:r>
              <a:rPr lang="cs-CZ" sz="2800" dirty="0"/>
              <a:t>Jak může internet přispívat ke zhoršování zdraví?</a:t>
            </a:r>
          </a:p>
        </p:txBody>
      </p:sp>
    </p:spTree>
    <p:extLst>
      <p:ext uri="{BB962C8B-B14F-4D97-AF65-F5344CB8AC3E}">
        <p14:creationId xmlns:p14="http://schemas.microsoft.com/office/powerpoint/2010/main" val="3555565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Úspěšnost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3"/>
            <a:ext cx="8326403" cy="4885383"/>
          </a:xfrm>
        </p:spPr>
        <p:txBody>
          <a:bodyPr/>
          <a:lstStyle/>
          <a:p>
            <a:pPr lvl="0"/>
            <a:r>
              <a:rPr lang="cs-CZ" sz="1800" b="1" dirty="0"/>
              <a:t>Preventivní intervence u PPP jsou účinné, pokud</a:t>
            </a:r>
          </a:p>
          <a:p>
            <a:pPr lvl="1"/>
            <a:r>
              <a:rPr lang="cs-CZ" sz="1500" dirty="0"/>
              <a:t>cílí na relevantní proměnné (vs. univerzální prevence)</a:t>
            </a:r>
          </a:p>
          <a:p>
            <a:pPr lvl="1"/>
            <a:r>
              <a:rPr lang="cs-CZ" sz="1500" dirty="0"/>
              <a:t>sestávají z více sezení/lekcí (jsou systematické)</a:t>
            </a:r>
          </a:p>
          <a:p>
            <a:pPr lvl="1"/>
            <a:r>
              <a:rPr lang="cs-CZ" sz="1500" dirty="0"/>
              <a:t>jsou využity v rámci indikované prevence</a:t>
            </a:r>
          </a:p>
          <a:p>
            <a:pPr lvl="1"/>
            <a:r>
              <a:rPr lang="cs-CZ" sz="1500" dirty="0"/>
              <a:t>jsou interaktivní (versus pasivní)</a:t>
            </a:r>
          </a:p>
          <a:p>
            <a:endParaRPr lang="cs-CZ" sz="1500" dirty="0"/>
          </a:p>
          <a:p>
            <a:r>
              <a:rPr lang="cs-CZ" sz="1800" b="1" dirty="0"/>
              <a:t>Účinnost online prevence</a:t>
            </a:r>
          </a:p>
          <a:p>
            <a:pPr lvl="1"/>
            <a:r>
              <a:rPr lang="cs-CZ" sz="1500" dirty="0"/>
              <a:t>Online prevence u 4 z 5 dostupných studií v roce 2014 měla středně velký efekt</a:t>
            </a:r>
          </a:p>
          <a:p>
            <a:pPr lvl="1"/>
            <a:r>
              <a:rPr lang="cs-CZ" sz="1500" dirty="0"/>
              <a:t>Prevence je účinná také v přirozených podmínkách</a:t>
            </a:r>
          </a:p>
          <a:p>
            <a:pPr marL="457200" lvl="1" indent="0">
              <a:buNone/>
            </a:pPr>
            <a:r>
              <a:rPr lang="cs-CZ" sz="1500" dirty="0"/>
              <a:t>				  (Rodgers &amp; Paxton, 2014; Stice et al., 2013)</a:t>
            </a:r>
          </a:p>
          <a:p>
            <a:pPr lvl="1"/>
            <a:endParaRPr lang="cs-CZ" sz="1500" dirty="0"/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! malá nebo neprokázaná účinnost univerzální prevence může být způsobena</a:t>
            </a:r>
          </a:p>
          <a:p>
            <a:pPr lvl="2"/>
            <a:r>
              <a:rPr lang="cs-CZ" sz="1500" dirty="0"/>
              <a:t>malými počátečními hodnotami proměnných v obecné populaci</a:t>
            </a:r>
          </a:p>
          <a:p>
            <a:pPr lvl="2"/>
            <a:r>
              <a:rPr lang="cs-CZ" sz="1500" dirty="0"/>
              <a:t>nedostatečným zacílením na relevantní proměnné</a:t>
            </a:r>
          </a:p>
          <a:p>
            <a:pPr lvl="2"/>
            <a:r>
              <a:rPr lang="cs-CZ" sz="1500" dirty="0"/>
              <a:t>potížemi se staršími studiemi univerzální prevence</a:t>
            </a:r>
          </a:p>
          <a:p>
            <a:pPr lvl="2"/>
            <a:r>
              <a:rPr lang="cs-CZ" sz="1500" dirty="0"/>
              <a:t>snížením zájmu o studium univerzální prevence</a:t>
            </a:r>
          </a:p>
        </p:txBody>
      </p:sp>
    </p:spTree>
    <p:extLst>
      <p:ext uri="{BB962C8B-B14F-4D97-AF65-F5344CB8AC3E}">
        <p14:creationId xmlns:p14="http://schemas.microsoft.com/office/powerpoint/2010/main" val="2669649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Online prevence PPP: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r>
              <a:rPr lang="cs-CZ" sz="1800" b="1" dirty="0"/>
              <a:t>Saekow et al. (2015): 10 týdenní program indikované prevence</a:t>
            </a:r>
          </a:p>
          <a:p>
            <a:pPr lvl="1"/>
            <a:endParaRPr lang="cs-CZ" sz="700" b="1" dirty="0"/>
          </a:p>
          <a:p>
            <a:r>
              <a:rPr lang="cs-CZ" sz="1800" b="1" dirty="0"/>
              <a:t>Součásti programu</a:t>
            </a:r>
          </a:p>
          <a:p>
            <a:pPr lvl="1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kognitivně-behaviorální terapie</a:t>
            </a:r>
          </a:p>
          <a:p>
            <a:pPr lvl="1"/>
            <a:r>
              <a:rPr lang="cs-CZ" sz="1600" dirty="0"/>
              <a:t>anonymní moderované diskusní skupiny (zvyšují efektivitu)</a:t>
            </a:r>
          </a:p>
          <a:p>
            <a:pPr lvl="1"/>
            <a:r>
              <a:rPr lang="cs-CZ" sz="1600" dirty="0"/>
              <a:t>textový coaching Ph.D. studentem v klinické psychologii</a:t>
            </a:r>
          </a:p>
          <a:p>
            <a:pPr lvl="2"/>
            <a:endParaRPr lang="cs-CZ" sz="700" dirty="0"/>
          </a:p>
          <a:p>
            <a:r>
              <a:rPr lang="cs-CZ" sz="1800" b="1" dirty="0"/>
              <a:t>Náplň programu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čtení relevantních zdrojů/informací, každý týden jiné téma</a:t>
            </a:r>
          </a:p>
          <a:p>
            <a:pPr lvl="2"/>
            <a:r>
              <a:rPr lang="cs-CZ" sz="1400" dirty="0"/>
              <a:t>nárazové a restriktivní stravování, nálada a jídlo</a:t>
            </a:r>
          </a:p>
          <a:p>
            <a:pPr lvl="2"/>
            <a:r>
              <a:rPr lang="cs-CZ" sz="1400" dirty="0"/>
              <a:t>výživa, sebevědomí a osobnost, a další…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zaznamenávání denního příjmu potravy, váhy, cvičení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kognitivní sebemonitorování</a:t>
            </a:r>
          </a:p>
          <a:p>
            <a:pPr lvl="2"/>
            <a:r>
              <a:rPr lang="cs-CZ" sz="1400" dirty="0"/>
              <a:t>identifikace a modifikace automatických myšlenek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deníkové záznamy, které by měly vést k vyššímu sebeuvědomění</a:t>
            </a:r>
          </a:p>
          <a:p>
            <a:pPr lvl="1"/>
            <a:endParaRPr lang="cs-CZ" sz="1050" dirty="0">
              <a:solidFill>
                <a:srgbClr val="002060"/>
              </a:solidFill>
            </a:endParaRPr>
          </a:p>
          <a:p>
            <a:pPr lvl="1"/>
            <a:r>
              <a:rPr lang="cs-CZ" sz="1600" dirty="0">
                <a:solidFill>
                  <a:srgbClr val="7030A0"/>
                </a:solidFill>
              </a:rPr>
              <a:t>aktivity byly každý týden procházeny spolu s klinickými pracovníky</a:t>
            </a:r>
          </a:p>
          <a:p>
            <a:pPr lvl="2"/>
            <a:r>
              <a:rPr lang="cs-CZ" sz="1600" dirty="0"/>
              <a:t>revize záznamů byla vedena algoritmy a individualizována</a:t>
            </a:r>
          </a:p>
          <a:p>
            <a:pPr marL="914400" lvl="2" indent="0">
              <a:buNone/>
            </a:pPr>
            <a:r>
              <a:rPr lang="cs-CZ" sz="1600" dirty="0"/>
              <a:t>      =&gt; adherence, prevence deteriorace, řešení problémů s programem</a:t>
            </a:r>
          </a:p>
          <a:p>
            <a:pPr marL="0" lvl="0" indent="0"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26591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Online prevence PPP: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r>
              <a:rPr lang="cs-CZ" sz="1800" b="1" dirty="0"/>
              <a:t>Saekow et al. (2015): 10 týdenní program indikované prevence</a:t>
            </a:r>
          </a:p>
          <a:p>
            <a:pPr lvl="1"/>
            <a:endParaRPr lang="cs-CZ" sz="1800" b="1" dirty="0"/>
          </a:p>
          <a:p>
            <a:pPr lvl="1"/>
            <a:r>
              <a:rPr lang="cs-CZ" sz="1800" b="1" dirty="0"/>
              <a:t>Cílí na proměnné</a:t>
            </a:r>
          </a:p>
          <a:p>
            <a:pPr lvl="2"/>
            <a:r>
              <a:rPr lang="cs-CZ" sz="1600" dirty="0"/>
              <a:t>redukce symptomů PPP</a:t>
            </a:r>
          </a:p>
          <a:p>
            <a:pPr lvl="2"/>
            <a:r>
              <a:rPr lang="cs-CZ" sz="1600" dirty="0"/>
              <a:t>obavy z váhy a tvaru vlastního těla</a:t>
            </a:r>
          </a:p>
          <a:p>
            <a:pPr lvl="2"/>
            <a:r>
              <a:rPr lang="cs-CZ" sz="1600" dirty="0"/>
              <a:t>psychopatologie spojená s PPP</a:t>
            </a:r>
          </a:p>
          <a:p>
            <a:pPr lvl="2"/>
            <a:endParaRPr lang="cs-CZ" sz="1600" dirty="0"/>
          </a:p>
          <a:p>
            <a:pPr lvl="1"/>
            <a:r>
              <a:rPr lang="cs-CZ" sz="1800" b="1" dirty="0"/>
              <a:t>Cílí na populaci</a:t>
            </a:r>
          </a:p>
          <a:p>
            <a:pPr lvl="2"/>
            <a:r>
              <a:rPr lang="cs-CZ" sz="1600" dirty="0"/>
              <a:t>mladé dospělé ženy</a:t>
            </a:r>
          </a:p>
          <a:p>
            <a:pPr lvl="2"/>
            <a:r>
              <a:rPr lang="cs-CZ" sz="1600" dirty="0"/>
              <a:t>vysoké obavy z váhy a tvaru vlastního těla</a:t>
            </a:r>
          </a:p>
          <a:p>
            <a:pPr lvl="2"/>
            <a:r>
              <a:rPr lang="cs-CZ" sz="1600" dirty="0"/>
              <a:t>symptomy PPP pod klinickou úrovní</a:t>
            </a:r>
          </a:p>
          <a:p>
            <a:pPr lvl="2"/>
            <a:endParaRPr lang="cs-CZ" sz="1600" dirty="0"/>
          </a:p>
          <a:p>
            <a:pPr lvl="1"/>
            <a:r>
              <a:rPr lang="cs-CZ" sz="1800" b="1" dirty="0"/>
              <a:t>Výsledky</a:t>
            </a:r>
          </a:p>
          <a:p>
            <a:pPr lvl="2"/>
            <a:r>
              <a:rPr lang="cs-CZ" sz="1600" dirty="0"/>
              <a:t>Velký efekt v redukci „</a:t>
            </a:r>
            <a:r>
              <a:rPr lang="en-US" sz="1600" i="1" dirty="0">
                <a:solidFill>
                  <a:srgbClr val="002060"/>
                </a:solidFill>
              </a:rPr>
              <a:t>eating concerns, weigh concerns, shape concerns, food intake restraint, loss of control over eating, and binge-eating episodes</a:t>
            </a:r>
            <a:r>
              <a:rPr lang="cs-CZ" sz="1600" i="1" dirty="0"/>
              <a:t>“</a:t>
            </a:r>
          </a:p>
          <a:p>
            <a:pPr lvl="2"/>
            <a:r>
              <a:rPr lang="cs-CZ" sz="1600" dirty="0"/>
              <a:t>Střední efekt v redukci „</a:t>
            </a:r>
            <a:r>
              <a:rPr lang="en-US" sz="1600" i="1" dirty="0">
                <a:solidFill>
                  <a:srgbClr val="002060"/>
                </a:solidFill>
              </a:rPr>
              <a:t>weight concerns and psychosocial impairment</a:t>
            </a:r>
            <a:r>
              <a:rPr lang="cs-CZ" sz="1600" dirty="0"/>
              <a:t>“</a:t>
            </a:r>
          </a:p>
          <a:p>
            <a:pPr marL="0" lvl="0" indent="0"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585056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Online prevence PPP: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r>
              <a:rPr lang="cs-CZ" sz="1800" b="1" dirty="0"/>
              <a:t>Saekow et al. (2015)</a:t>
            </a:r>
          </a:p>
          <a:p>
            <a:pPr marL="914400" lvl="2" indent="0">
              <a:buNone/>
            </a:pPr>
            <a:endParaRPr lang="cs-CZ" sz="700" dirty="0"/>
          </a:p>
          <a:p>
            <a:r>
              <a:rPr lang="cs-CZ" sz="1800" b="1" dirty="0">
                <a:solidFill>
                  <a:srgbClr val="002060"/>
                </a:solidFill>
              </a:rPr>
              <a:t>Náplň programu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6180D-7D0F-4572-9B4B-4F8F7F8D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" y="1330356"/>
            <a:ext cx="5554980" cy="55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61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Online prevence PPP: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r>
              <a:rPr lang="cs-CZ" sz="1800" b="1" dirty="0"/>
              <a:t>Saekow et al. (2015)</a:t>
            </a:r>
          </a:p>
          <a:p>
            <a:pPr marL="914400" lvl="2" indent="0">
              <a:buNone/>
            </a:pPr>
            <a:endParaRPr lang="cs-CZ" sz="700" dirty="0"/>
          </a:p>
          <a:p>
            <a:r>
              <a:rPr lang="cs-CZ" sz="1800" b="1" dirty="0">
                <a:solidFill>
                  <a:srgbClr val="002060"/>
                </a:solidFill>
              </a:rPr>
              <a:t>Čtení zdrojů</a:t>
            </a:r>
            <a:endParaRPr lang="cs-CZ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BC894-1378-43AE-8EB6-9EEDD341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62289"/>
            <a:ext cx="5943600" cy="54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3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Online prevence PPP: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endParaRPr lang="cs-CZ" sz="2800" b="1" dirty="0"/>
          </a:p>
          <a:p>
            <a:pPr lvl="0"/>
            <a:r>
              <a:rPr lang="cs-CZ" sz="2800" b="1" dirty="0" err="1"/>
              <a:t>Saekow</a:t>
            </a:r>
            <a:r>
              <a:rPr lang="cs-CZ" sz="2800" b="1" dirty="0"/>
              <a:t> et al. (2015) = příklad</a:t>
            </a:r>
          </a:p>
          <a:p>
            <a:pPr lvl="1"/>
            <a:r>
              <a:rPr lang="cs-CZ" sz="2800" dirty="0"/>
              <a:t>kognitivně behaviorální intervence</a:t>
            </a:r>
          </a:p>
          <a:p>
            <a:pPr lvl="1"/>
            <a:r>
              <a:rPr lang="cs-CZ" sz="2800" dirty="0"/>
              <a:t>indikované prevence</a:t>
            </a:r>
          </a:p>
          <a:p>
            <a:pPr lvl="1"/>
            <a:r>
              <a:rPr lang="cs-CZ" sz="2800" dirty="0"/>
              <a:t>úroveň jedince</a:t>
            </a:r>
          </a:p>
          <a:p>
            <a:pPr lvl="1"/>
            <a:endParaRPr lang="cs-CZ" sz="2800" dirty="0"/>
          </a:p>
          <a:p>
            <a:pPr marL="457200" lvl="1" indent="0">
              <a:buNone/>
            </a:pPr>
            <a:r>
              <a:rPr lang="cs-CZ" sz="2800" dirty="0">
                <a:solidFill>
                  <a:srgbClr val="7030A0"/>
                </a:solidFill>
              </a:rPr>
              <a:t>! nejasné nebo neprokázané snížení incidence poruch příjmu potravy</a:t>
            </a:r>
          </a:p>
        </p:txBody>
      </p:sp>
    </p:spTree>
    <p:extLst>
      <p:ext uri="{BB962C8B-B14F-4D97-AF65-F5344CB8AC3E}">
        <p14:creationId xmlns:p14="http://schemas.microsoft.com/office/powerpoint/2010/main" val="206963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Inovativní preventivní strategie: přechod k léčbě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69368" cy="5042256"/>
          </a:xfrm>
        </p:spPr>
        <p:txBody>
          <a:bodyPr/>
          <a:lstStyle/>
          <a:p>
            <a:pPr lvl="0"/>
            <a:r>
              <a:rPr lang="cs-CZ" sz="2000" b="1" dirty="0"/>
              <a:t>Netstreetworking</a:t>
            </a:r>
          </a:p>
          <a:p>
            <a:pPr lvl="1"/>
            <a:r>
              <a:rPr lang="cs-CZ" sz="2000" dirty="0"/>
              <a:t>2012: metodika programu 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Netstreetwork</a:t>
            </a:r>
            <a:endParaRPr lang="cs-CZ" sz="2000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cs-CZ" sz="2000" dirty="0"/>
              <a:t>(Anabell, o.s.; ESF)</a:t>
            </a:r>
          </a:p>
          <a:p>
            <a:pPr lvl="2"/>
            <a:endParaRPr lang="cs-CZ" sz="2000" dirty="0"/>
          </a:p>
          <a:p>
            <a:pPr lvl="1"/>
            <a:r>
              <a:rPr lang="cs-CZ" sz="1800" dirty="0"/>
              <a:t>Netstreetworking je sociální práce s klienty s poruchou příjmu potravy v prostředí internetu.</a:t>
            </a:r>
          </a:p>
          <a:p>
            <a:pPr lvl="1"/>
            <a:endParaRPr lang="cs-CZ" sz="900" dirty="0"/>
          </a:p>
          <a:p>
            <a:pPr lvl="1"/>
            <a:r>
              <a:rPr lang="cs-CZ" sz="1800" dirty="0"/>
              <a:t>Sociální pracovník sám aktivně vyhledává osoby s poruchou příjmu potravy či osoby tímto onemocněním ohrožené na chatech či diskuzních fórech.</a:t>
            </a:r>
          </a:p>
          <a:p>
            <a:pPr lvl="1"/>
            <a:endParaRPr lang="cs-CZ" sz="900" dirty="0"/>
          </a:p>
          <a:p>
            <a:pPr lvl="1"/>
            <a:r>
              <a:rPr lang="cs-CZ" sz="1800" dirty="0"/>
              <a:t>Cílem intervence je pomoc těmto osobám řešit jejich psychické a sociální obtíže v reálném světě – ne jen na internetu.</a:t>
            </a:r>
          </a:p>
          <a:p>
            <a:pPr lvl="1"/>
            <a:endParaRPr lang="cs-CZ" sz="900" dirty="0"/>
          </a:p>
          <a:p>
            <a:pPr lvl="1"/>
            <a:r>
              <a:rPr lang="cs-CZ" sz="1800" dirty="0"/>
              <a:t>Sociální pracovník nabízí možnosti a způsoby řešení, předává kontakty na konkrétní služby a v neposlední řadě poskytuje porozumění a podporu.</a:t>
            </a:r>
          </a:p>
        </p:txBody>
      </p:sp>
    </p:spTree>
    <p:extLst>
      <p:ext uri="{BB962C8B-B14F-4D97-AF65-F5344CB8AC3E}">
        <p14:creationId xmlns:p14="http://schemas.microsoft.com/office/powerpoint/2010/main" val="275065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4387" y="1943609"/>
            <a:ext cx="7518400" cy="4228591"/>
          </a:xfrm>
        </p:spPr>
        <p:txBody>
          <a:bodyPr/>
          <a:lstStyle/>
          <a:p>
            <a:r>
              <a:rPr lang="cs-CZ" dirty="0"/>
              <a:t>Online poradenství a psychoterapie</a:t>
            </a:r>
          </a:p>
        </p:txBody>
      </p:sp>
    </p:spTree>
    <p:extLst>
      <p:ext uri="{BB962C8B-B14F-4D97-AF65-F5344CB8AC3E}">
        <p14:creationId xmlns:p14="http://schemas.microsoft.com/office/powerpoint/2010/main" val="2887750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80935"/>
            <a:ext cx="8229600" cy="584673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Základní druhy online psychoterapie/poradenství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11523"/>
            <a:ext cx="8686800" cy="5481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100" dirty="0"/>
              <a:t>A) Otázka a odpověď</a:t>
            </a:r>
          </a:p>
          <a:p>
            <a:pPr>
              <a:defRPr/>
            </a:pPr>
            <a:r>
              <a:rPr lang="cs-CZ" altLang="cs-CZ" sz="2100" dirty="0"/>
              <a:t>B) E-mailová forma psychoterapie/poradenství</a:t>
            </a:r>
          </a:p>
          <a:p>
            <a:pPr lvl="1">
              <a:defRPr/>
            </a:pPr>
            <a:r>
              <a:rPr lang="cs-CZ" altLang="cs-CZ" sz="2100" dirty="0"/>
              <a:t>Historicky se uvádí jako nejrozšířenější </a:t>
            </a:r>
          </a:p>
          <a:p>
            <a:pPr>
              <a:defRPr/>
            </a:pPr>
            <a:r>
              <a:rPr lang="cs-CZ" altLang="cs-CZ" sz="2100" dirty="0"/>
              <a:t>C) Chatová forma psychoterapie/poradenství</a:t>
            </a:r>
          </a:p>
          <a:p>
            <a:pPr>
              <a:defRPr/>
            </a:pPr>
            <a:r>
              <a:rPr lang="cs-CZ" altLang="cs-CZ" sz="2100" dirty="0"/>
              <a:t>D) Videokonference</a:t>
            </a:r>
          </a:p>
          <a:p>
            <a:pPr>
              <a:defRPr/>
            </a:pPr>
            <a:r>
              <a:rPr lang="cs-CZ" altLang="cs-CZ" sz="2100" dirty="0"/>
              <a:t>E) Online skupiny</a:t>
            </a:r>
          </a:p>
          <a:p>
            <a:pPr lvl="1">
              <a:defRPr/>
            </a:pPr>
            <a:r>
              <a:rPr lang="cs-CZ" altLang="cs-CZ" sz="2100" dirty="0"/>
              <a:t>Svépomocné skupiny</a:t>
            </a:r>
          </a:p>
          <a:p>
            <a:pPr lvl="1">
              <a:defRPr/>
            </a:pPr>
            <a:r>
              <a:rPr lang="cs-CZ" altLang="cs-CZ" sz="2100" dirty="0"/>
              <a:t>Skupinová psychoterapie </a:t>
            </a:r>
          </a:p>
          <a:p>
            <a:pPr>
              <a:defRPr/>
            </a:pPr>
            <a:r>
              <a:rPr lang="cs-CZ" altLang="cs-CZ" sz="2100" dirty="0"/>
              <a:t>F) Online psychoterapeutické programy</a:t>
            </a:r>
          </a:p>
          <a:p>
            <a:pPr lvl="1">
              <a:defRPr/>
            </a:pPr>
            <a:r>
              <a:rPr lang="cs-CZ" altLang="cs-CZ" sz="2100" dirty="0"/>
              <a:t>Pro konkrétní problémy</a:t>
            </a:r>
          </a:p>
          <a:p>
            <a:pPr lvl="1">
              <a:defRPr/>
            </a:pPr>
            <a:r>
              <a:rPr lang="cs-CZ" altLang="cs-CZ" sz="2100" dirty="0"/>
              <a:t>Nejčastěji principy KBT </a:t>
            </a:r>
          </a:p>
          <a:p>
            <a:pPr lvl="1">
              <a:defRPr/>
            </a:pPr>
            <a:r>
              <a:rPr lang="cs-CZ" altLang="cs-CZ" sz="2100" dirty="0"/>
              <a:t>Online adiktologická ambulance </a:t>
            </a:r>
            <a:r>
              <a:rPr lang="cs-CZ" altLang="cs-CZ" sz="2100" dirty="0">
                <a:hlinkClick r:id="rId2"/>
              </a:rPr>
              <a:t>http://poradna.adiktologie.cz/</a:t>
            </a:r>
            <a:r>
              <a:rPr lang="cs-CZ" altLang="cs-CZ" sz="2100" dirty="0"/>
              <a:t> </a:t>
            </a:r>
          </a:p>
          <a:p>
            <a:pPr>
              <a:defRPr/>
            </a:pPr>
            <a:r>
              <a:rPr lang="cs-CZ" altLang="cs-CZ" sz="2100" dirty="0"/>
              <a:t>G) Pasivní poradenství </a:t>
            </a:r>
          </a:p>
          <a:p>
            <a:pPr lvl="1">
              <a:defRPr/>
            </a:pPr>
            <a:r>
              <a:rPr lang="cs-CZ" altLang="cs-CZ" sz="2100" dirty="0"/>
              <a:t>Informace na webech poraden, bez přímého kontaktu s klientem </a:t>
            </a:r>
          </a:p>
        </p:txBody>
      </p:sp>
    </p:spTree>
    <p:extLst>
      <p:ext uri="{BB962C8B-B14F-4D97-AF65-F5344CB8AC3E}">
        <p14:creationId xmlns:p14="http://schemas.microsoft.com/office/powerpoint/2010/main" val="1909145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7"/>
          <p:cNvSpPr txBox="1">
            <a:spLocks/>
          </p:cNvSpPr>
          <p:nvPr/>
        </p:nvSpPr>
        <p:spPr bwMode="auto">
          <a:xfrm>
            <a:off x="509588" y="1773238"/>
            <a:ext cx="8515142" cy="50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cs-CZ" altLang="cs-CZ" sz="20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Na základě kanálu, kterým jsou informace předávány, lze dělit digitální komunikaci na (Šmahel, 2003):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cs-CZ" altLang="cs-CZ" sz="2000" dirty="0">
              <a:latin typeface="+mn-lt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b="1" dirty="0">
                <a:latin typeface="+mn-lt"/>
                <a:ea typeface="MS PGothic" panose="020B0600070205080204" pitchFamily="34" charset="-128"/>
              </a:rPr>
              <a:t>text</a:t>
            </a:r>
            <a:r>
              <a:rPr lang="cs-CZ" altLang="cs-CZ" dirty="0">
                <a:latin typeface="+mn-lt"/>
                <a:ea typeface="MS PGothic" panose="020B0600070205080204" pitchFamily="34" charset="-128"/>
              </a:rPr>
              <a:t> – posílání zpráv online (WhatsApp, Messenger, SNS)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b="1" dirty="0">
                <a:latin typeface="+mn-lt"/>
                <a:ea typeface="MS PGothic" panose="020B0600070205080204" pitchFamily="34" charset="-128"/>
              </a:rPr>
              <a:t>zvuk   </a:t>
            </a:r>
            <a:r>
              <a:rPr lang="cs-CZ" altLang="cs-CZ" dirty="0">
                <a:latin typeface="+mn-lt"/>
                <a:ea typeface="MS PGothic" panose="020B0600070205080204" pitchFamily="34" charset="-128"/>
              </a:rPr>
              <a:t>– online telefonování (Skype, Viber, SNS…)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b="1" dirty="0">
                <a:latin typeface="+mn-lt"/>
                <a:ea typeface="MS PGothic" panose="020B0600070205080204" pitchFamily="34" charset="-128"/>
              </a:rPr>
              <a:t>obraz</a:t>
            </a:r>
            <a:r>
              <a:rPr lang="cs-CZ" altLang="cs-CZ" dirty="0">
                <a:latin typeface="+mn-lt"/>
                <a:ea typeface="MS PGothic" panose="020B0600070205080204" pitchFamily="34" charset="-128"/>
              </a:rPr>
              <a:t>  – posílání obrázků, fotek (e-mail, SNS…)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b="1" dirty="0">
                <a:latin typeface="+mn-lt"/>
                <a:ea typeface="MS PGothic" panose="020B0600070205080204" pitchFamily="34" charset="-128"/>
              </a:rPr>
              <a:t>video</a:t>
            </a:r>
            <a:r>
              <a:rPr lang="cs-CZ" altLang="cs-CZ" dirty="0">
                <a:latin typeface="+mn-lt"/>
                <a:ea typeface="MS PGothic" panose="020B0600070205080204" pitchFamily="34" charset="-128"/>
              </a:rPr>
              <a:t>  – komunikace přes video konference (Skype…)</a:t>
            </a:r>
            <a:endParaRPr lang="cs-CZ" altLang="cs-CZ" sz="1800" b="1" dirty="0">
              <a:latin typeface="+mn-lt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cs-CZ" altLang="cs-CZ" sz="2200" dirty="0">
              <a:latin typeface="+mn-lt"/>
              <a:ea typeface="MS PGothic" panose="020B0600070205080204" pitchFamily="34" charset="-128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9" y="971028"/>
            <a:ext cx="8086635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Online poradenství a specifika online komunikace</a:t>
            </a:r>
          </a:p>
        </p:txBody>
      </p:sp>
    </p:spTree>
    <p:extLst>
      <p:ext uri="{BB962C8B-B14F-4D97-AF65-F5344CB8AC3E}">
        <p14:creationId xmlns:p14="http://schemas.microsoft.com/office/powerpoint/2010/main" val="235582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sz="3200" dirty="0"/>
              <a:t>Používání internetu a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endParaRPr lang="cs-CZ" b="1" dirty="0"/>
          </a:p>
          <a:p>
            <a:r>
              <a:rPr lang="cs-CZ" b="1" dirty="0"/>
              <a:t>Jak může být internet využíván k podpoře zdraví?</a:t>
            </a:r>
          </a:p>
          <a:p>
            <a:pPr lvl="1"/>
            <a:endParaRPr lang="cs-CZ" sz="1400" dirty="0"/>
          </a:p>
          <a:p>
            <a:pPr lvl="1"/>
            <a:r>
              <a:rPr lang="cs-CZ" sz="2000" dirty="0"/>
              <a:t>Podpora sociálních interakcí, sdílení</a:t>
            </a:r>
          </a:p>
          <a:p>
            <a:pPr lvl="1"/>
            <a:r>
              <a:rPr lang="cs-CZ" sz="2000" dirty="0"/>
              <a:t>Zdroj informací týkajících se zdraví</a:t>
            </a:r>
          </a:p>
          <a:p>
            <a:pPr lvl="1"/>
            <a:r>
              <a:rPr lang="cs-CZ" sz="2000" dirty="0"/>
              <a:t>Monitorování zdravotních charakteristik</a:t>
            </a:r>
          </a:p>
          <a:p>
            <a:pPr lvl="1"/>
            <a:r>
              <a:rPr lang="cs-CZ" sz="2000" dirty="0"/>
              <a:t>Získávání dat pro výzkumné využití</a:t>
            </a:r>
          </a:p>
          <a:p>
            <a:pPr lvl="1"/>
            <a:r>
              <a:rPr lang="cs-CZ" sz="2000" dirty="0"/>
              <a:t>Online prevence duševních potíží</a:t>
            </a:r>
          </a:p>
          <a:p>
            <a:pPr lvl="1"/>
            <a:r>
              <a:rPr lang="cs-CZ" sz="2000" dirty="0"/>
              <a:t>Online poradenství a psychoterapie</a:t>
            </a:r>
          </a:p>
          <a:p>
            <a:pPr lvl="1"/>
            <a:r>
              <a:rPr lang="cs-CZ" sz="2000" dirty="0"/>
              <a:t>Poskytování odborné zdravotní péče</a:t>
            </a:r>
          </a:p>
          <a:p>
            <a:pPr lvl="2"/>
            <a:r>
              <a:rPr lang="cs-CZ" sz="1800" dirty="0"/>
              <a:t>E-</a:t>
            </a:r>
            <a:r>
              <a:rPr lang="cs-CZ" sz="1800" dirty="0" err="1"/>
              <a:t>health</a:t>
            </a:r>
            <a:r>
              <a:rPr lang="cs-CZ" sz="1800" dirty="0"/>
              <a:t>, telemedicine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336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7"/>
          <p:cNvSpPr txBox="1">
            <a:spLocks/>
          </p:cNvSpPr>
          <p:nvPr/>
        </p:nvSpPr>
        <p:spPr bwMode="auto">
          <a:xfrm>
            <a:off x="509589" y="1795499"/>
            <a:ext cx="843562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cs-CZ" altLang="cs-CZ" b="1" dirty="0">
              <a:latin typeface="+mn-lt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Další dělení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cs-CZ" altLang="cs-CZ" sz="2000" dirty="0">
              <a:latin typeface="+mn-lt"/>
              <a:ea typeface="MS PGothic" panose="020B0600070205080204" pitchFamily="34" charset="-128"/>
            </a:endParaRP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b="1" dirty="0">
                <a:latin typeface="+mn-lt"/>
                <a:ea typeface="MS PGothic" panose="020B0600070205080204" pitchFamily="34" charset="-128"/>
              </a:rPr>
              <a:t>synchronní komunikace </a:t>
            </a: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komunikující na sebe bezprostředně reagují, musí být současně přítomni u daného digitálního zařízení, např. chat či aplikace pro posílání zpráv 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b="1" dirty="0">
                <a:latin typeface="+mn-lt"/>
                <a:ea typeface="MS PGothic" panose="020B0600070205080204" pitchFamily="34" charset="-128"/>
              </a:rPr>
              <a:t>asynchronní komunikace </a:t>
            </a: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není současná přítomnost vyžadována a prodlevy v komunikaci jsou typicky delší, např. e-mail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cs-CZ" altLang="cs-CZ" sz="2000" dirty="0">
              <a:latin typeface="+mn-lt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V současnosti umožňují aplikace často více možností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b="1" dirty="0" err="1">
                <a:latin typeface="+mn-lt"/>
                <a:ea typeface="MS PGothic" panose="020B0600070205080204" pitchFamily="34" charset="-128"/>
              </a:rPr>
              <a:t>Facebook</a:t>
            </a: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 – umožňuje posílat text, obrázky, video i audio hovor, synchronní i asynchronní komunikaci 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cs-CZ" altLang="cs-CZ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14AF03B-AE35-488B-865F-650351AE5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589" y="971028"/>
            <a:ext cx="8086635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Online poradenství a specifika online komunikace</a:t>
            </a:r>
          </a:p>
        </p:txBody>
      </p:sp>
    </p:spTree>
    <p:extLst>
      <p:ext uri="{BB962C8B-B14F-4D97-AF65-F5344CB8AC3E}">
        <p14:creationId xmlns:p14="http://schemas.microsoft.com/office/powerpoint/2010/main" val="3390340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7"/>
          <p:cNvSpPr txBox="1">
            <a:spLocks/>
          </p:cNvSpPr>
          <p:nvPr/>
        </p:nvSpPr>
        <p:spPr bwMode="auto">
          <a:xfrm>
            <a:off x="509589" y="1795499"/>
            <a:ext cx="77454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b="1" dirty="0">
                <a:latin typeface="+mn-lt"/>
                <a:ea typeface="MS PGothic" panose="020B0600070205080204" pitchFamily="34" charset="-128"/>
              </a:rPr>
              <a:t>Doporučení APA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12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hlinkClick r:id="rId2"/>
              </a:rPr>
              <a:t>http://www.apa.org/helpcenter/online-therapy.aspx</a:t>
            </a:r>
            <a:endParaRPr lang="cs-CZ" altLang="cs-CZ" sz="1200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cs-CZ" altLang="cs-CZ" b="1" dirty="0">
              <a:latin typeface="+mn-lt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b="1" dirty="0">
                <a:latin typeface="+mn-lt"/>
                <a:ea typeface="MS PGothic" panose="020B0600070205080204" pitchFamily="34" charset="-128"/>
              </a:rPr>
              <a:t>Proč online poradenství?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Časové důvody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Finanční důvody – levnější?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V dnešní době lidem nevadí online komunikace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Dostupná i pro lidi, kteří běžně nemají přístup ke službám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cs-CZ" altLang="cs-CZ" sz="2000" b="1" dirty="0">
              <a:latin typeface="+mn-lt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b="1" dirty="0">
                <a:latin typeface="+mn-lt"/>
                <a:ea typeface="MS PGothic" panose="020B0600070205080204" pitchFamily="34" charset="-128"/>
              </a:rPr>
              <a:t>Co si přemyslet předem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Zvážit, jestli je online komunikace pro mě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Jaké má odborník vzdělání – kdo to je?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Jak je komunikace zabezpečená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Jak zaplatím za služby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9" y="911531"/>
            <a:ext cx="8086635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Psychologické online poradenství – doporučení</a:t>
            </a:r>
          </a:p>
        </p:txBody>
      </p:sp>
    </p:spTree>
    <p:extLst>
      <p:ext uri="{BB962C8B-B14F-4D97-AF65-F5344CB8AC3E}">
        <p14:creationId xmlns:p14="http://schemas.microsoft.com/office/powerpoint/2010/main" val="1855006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7"/>
          <p:cNvSpPr txBox="1">
            <a:spLocks/>
          </p:cNvSpPr>
          <p:nvPr/>
        </p:nvSpPr>
        <p:spPr bwMode="auto">
          <a:xfrm>
            <a:off x="517615" y="1761214"/>
            <a:ext cx="7261819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cs-CZ" altLang="cs-CZ" b="1" dirty="0">
              <a:latin typeface="+mn-lt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b="1" dirty="0">
                <a:latin typeface="+mn-lt"/>
                <a:ea typeface="MS PGothic" panose="020B0600070205080204" pitchFamily="34" charset="-128"/>
              </a:rPr>
              <a:t>Účinností se neliší od face to face poradenství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cs-CZ" altLang="cs-CZ" sz="1200" dirty="0">
              <a:latin typeface="+mn-lt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u="sng" dirty="0">
                <a:latin typeface="+mn-lt"/>
                <a:ea typeface="MS PGothic" panose="020B0600070205080204" pitchFamily="34" charset="-128"/>
                <a:hlinkClick r:id="rId2"/>
              </a:rPr>
              <a:t>Metaanalýza </a:t>
            </a:r>
            <a:r>
              <a:rPr lang="cs-CZ" altLang="cs-CZ" sz="2000" u="sng" dirty="0" err="1">
                <a:latin typeface="+mn-lt"/>
                <a:ea typeface="MS PGothic" panose="020B0600070205080204" pitchFamily="34" charset="-128"/>
                <a:hlinkClick r:id="rId2"/>
              </a:rPr>
              <a:t>Barak</a:t>
            </a:r>
            <a:r>
              <a:rPr lang="cs-CZ" altLang="cs-CZ" sz="2000" u="sng" dirty="0">
                <a:latin typeface="+mn-lt"/>
                <a:ea typeface="MS PGothic" panose="020B0600070205080204" pitchFamily="34" charset="-128"/>
                <a:hlinkClick r:id="rId2"/>
              </a:rPr>
              <a:t> et al., (2008)</a:t>
            </a:r>
            <a:endParaRPr lang="cs-CZ" altLang="cs-CZ" sz="2000" u="sng" dirty="0">
              <a:latin typeface="+mn-lt"/>
              <a:ea typeface="MS PGothic" panose="020B0600070205080204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latin typeface="+mn-lt"/>
              </a:rPr>
              <a:t>64 článků (9</a:t>
            </a:r>
            <a:r>
              <a:rPr lang="en-US" sz="2000" dirty="0">
                <a:latin typeface="+mn-lt"/>
              </a:rPr>
              <a:t>2 </a:t>
            </a:r>
            <a:r>
              <a:rPr lang="cs-CZ" sz="2000" dirty="0">
                <a:latin typeface="+mn-lt"/>
              </a:rPr>
              <a:t>studií) - </a:t>
            </a:r>
            <a:r>
              <a:rPr lang="en-US" sz="2000" dirty="0">
                <a:latin typeface="+mn-lt"/>
              </a:rPr>
              <a:t>9764 </a:t>
            </a:r>
            <a:r>
              <a:rPr lang="cs-CZ" sz="2000" dirty="0">
                <a:latin typeface="+mn-lt"/>
              </a:rPr>
              <a:t>klientů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latin typeface="+mn-lt"/>
              </a:rPr>
              <a:t>Analýza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sz="1800" dirty="0">
                <a:latin typeface="+mn-lt"/>
              </a:rPr>
              <a:t>různých online intervencí (web-</a:t>
            </a:r>
            <a:r>
              <a:rPr lang="cs-CZ" sz="1800" dirty="0" err="1">
                <a:latin typeface="+mn-lt"/>
              </a:rPr>
              <a:t>based</a:t>
            </a:r>
            <a:r>
              <a:rPr lang="cs-CZ" sz="1800" dirty="0">
                <a:latin typeface="+mn-lt"/>
              </a:rPr>
              <a:t>, e-</a:t>
            </a:r>
            <a:r>
              <a:rPr lang="cs-CZ" sz="1800" dirty="0" err="1">
                <a:latin typeface="+mn-lt"/>
              </a:rPr>
              <a:t>therapy</a:t>
            </a:r>
            <a:r>
              <a:rPr lang="cs-CZ" sz="1800" dirty="0">
                <a:latin typeface="+mn-lt"/>
              </a:rPr>
              <a:t>)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sz="1800" dirty="0">
                <a:latin typeface="+mn-lt"/>
              </a:rPr>
              <a:t>různorodých problémů (partnerské, sexuální, PPP, závislosti, úzkost, fobie, skupinové intervence…)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cs-CZ" sz="20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sz="2000" b="1" dirty="0">
                <a:latin typeface="+mn-lt"/>
              </a:rPr>
              <a:t>Velikost efektu (0.53)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sz="1800" dirty="0">
                <a:latin typeface="+mn-lt"/>
              </a:rPr>
              <a:t>podobně jako face to face terapie a poradenství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1800" dirty="0">
                <a:latin typeface="+mn-lt"/>
                <a:ea typeface="MS PGothic" panose="020B0600070205080204" pitchFamily="34" charset="-128"/>
              </a:rPr>
              <a:t>moderující faktory</a:t>
            </a:r>
          </a:p>
          <a:p>
            <a:pPr lvl="3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1800" dirty="0">
                <a:latin typeface="+mn-lt"/>
                <a:ea typeface="MS PGothic" panose="020B0600070205080204" pitchFamily="34" charset="-128"/>
              </a:rPr>
              <a:t>jak byla sbíraná data (hodnocení expertem &gt; chování &gt; sebeposouzení &gt; fyzické změny)</a:t>
            </a:r>
          </a:p>
          <a:p>
            <a:pPr lvl="3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1800" dirty="0">
                <a:latin typeface="+mn-lt"/>
                <a:ea typeface="MS PGothic" panose="020B0600070205080204" pitchFamily="34" charset="-128"/>
              </a:rPr>
              <a:t>KBT o něco účinnější </a:t>
            </a:r>
          </a:p>
          <a:p>
            <a:pPr marL="914400" lvl="2" indent="0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altLang="cs-CZ" sz="1600" dirty="0">
                <a:latin typeface="+mn-lt"/>
                <a:ea typeface="MS PGothic" panose="020B0600070205080204" pitchFamily="34" charset="-128"/>
              </a:rPr>
              <a:t>(</a:t>
            </a:r>
            <a:r>
              <a:rPr lang="cs-CZ" altLang="cs-CZ" sz="1600" dirty="0" err="1">
                <a:latin typeface="+mn-lt"/>
                <a:ea typeface="MS PGothic" panose="020B0600070205080204" pitchFamily="34" charset="-128"/>
              </a:rPr>
              <a:t>Barak</a:t>
            </a:r>
            <a:r>
              <a:rPr lang="cs-CZ" altLang="cs-CZ" sz="1600" dirty="0">
                <a:latin typeface="+mn-lt"/>
                <a:ea typeface="MS PGothic" panose="020B0600070205080204" pitchFamily="34" charset="-128"/>
              </a:rPr>
              <a:t> et al., 2008)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cs-CZ" altLang="cs-CZ" sz="18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615" y="999079"/>
            <a:ext cx="8086635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Efektivita online psychoterapeutických intervencí </a:t>
            </a:r>
          </a:p>
        </p:txBody>
      </p:sp>
    </p:spTree>
    <p:extLst>
      <p:ext uri="{BB962C8B-B14F-4D97-AF65-F5344CB8AC3E}">
        <p14:creationId xmlns:p14="http://schemas.microsoft.com/office/powerpoint/2010/main" val="2552667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Internetové poradny</a:t>
            </a:r>
            <a:endParaRPr lang="cs-CZ" dirty="0">
              <a:solidFill>
                <a:srgbClr val="5338F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péče o duševní zdraví</a:t>
            </a:r>
          </a:p>
          <a:p>
            <a:pPr lvl="1">
              <a:defRPr/>
            </a:pPr>
            <a:r>
              <a:rPr lang="cs-CZ" dirty="0"/>
              <a:t>Poradna FSS MU</a:t>
            </a:r>
          </a:p>
          <a:p>
            <a:pPr lvl="1">
              <a:defRPr/>
            </a:pPr>
            <a:r>
              <a:rPr lang="cs-CZ" dirty="0">
                <a:hlinkClick r:id="rId2"/>
              </a:rPr>
              <a:t>http://www.poradna.fss.muni.cz/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2150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500438"/>
            <a:ext cx="74422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794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74176"/>
            <a:ext cx="8086635" cy="64770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A) Otázka a odpověď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56506"/>
            <a:ext cx="8086635" cy="5040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000" dirty="0"/>
              <a:t>Poradensky orientovaný dotaz, na který odborník odpovídá poměrně rozsáhlou poradensky či psychoterapeuticky orientovanou odpovědí</a:t>
            </a:r>
          </a:p>
          <a:p>
            <a:pPr>
              <a:defRPr/>
            </a:pPr>
            <a:r>
              <a:rPr lang="cs-CZ" altLang="cs-CZ" sz="2000" dirty="0"/>
              <a:t>Vhodný, pokud daný problém není příliš komplikovaný a lze ho stručně vystihnout</a:t>
            </a:r>
          </a:p>
          <a:p>
            <a:pPr>
              <a:defRPr/>
            </a:pPr>
            <a:r>
              <a:rPr lang="cs-CZ" altLang="cs-CZ" sz="2000" dirty="0"/>
              <a:t>Méně vhodný v případech, kdy se jedná o vážnější problém dlouhodobého charakteru</a:t>
            </a:r>
          </a:p>
          <a:p>
            <a:pPr>
              <a:defRPr/>
            </a:pPr>
            <a:r>
              <a:rPr lang="cs-CZ" altLang="cs-CZ" sz="2000" dirty="0"/>
              <a:t>Nepracuje s terapeutickým vztahem, ale pouze s poskytováním informací</a:t>
            </a:r>
          </a:p>
          <a:p>
            <a:pPr>
              <a:defRPr/>
            </a:pPr>
            <a:r>
              <a:rPr lang="cs-CZ" altLang="cs-CZ" sz="2000" dirty="0"/>
              <a:t>Může mít různou podobu: jasně omezená otázka, popsání životného příběhu, naléhavost a „poslední naděje“, volání o pomoc…</a:t>
            </a:r>
          </a:p>
          <a:p>
            <a:pPr marL="0" indent="0" algn="r">
              <a:buNone/>
              <a:defRPr/>
            </a:pPr>
            <a:r>
              <a:rPr lang="cs-CZ" altLang="cs-CZ" sz="2000" dirty="0"/>
              <a:t>    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Griffiths</a:t>
            </a:r>
            <a:r>
              <a:rPr lang="cs-CZ" altLang="cs-CZ" sz="1600" dirty="0"/>
              <a:t>, 2005)</a:t>
            </a:r>
          </a:p>
          <a:p>
            <a:pPr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2531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09589" y="1261726"/>
            <a:ext cx="8086635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dirty="0"/>
              <a:t>A) Otázka a odpověď – Možnosti intervence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09589" y="2029062"/>
            <a:ext cx="8229600" cy="3924698"/>
          </a:xfrm>
        </p:spPr>
        <p:txBody>
          <a:bodyPr/>
          <a:lstStyle/>
          <a:p>
            <a:pPr>
              <a:defRPr/>
            </a:pPr>
            <a:r>
              <a:rPr lang="cs-CZ" dirty="0"/>
              <a:t>Poskytnutí emoční podpory</a:t>
            </a:r>
          </a:p>
          <a:p>
            <a:pPr>
              <a:defRPr/>
            </a:pPr>
            <a:r>
              <a:rPr lang="cs-CZ" dirty="0"/>
              <a:t>Legitimizace prožívání</a:t>
            </a:r>
          </a:p>
          <a:p>
            <a:pPr>
              <a:defRPr/>
            </a:pPr>
            <a:r>
              <a:rPr lang="cs-CZ" dirty="0"/>
              <a:t>První kontakt v situaci, kdy chce člověk začít něco řešit </a:t>
            </a:r>
          </a:p>
          <a:p>
            <a:pPr>
              <a:defRPr/>
            </a:pPr>
            <a:r>
              <a:rPr lang="cs-CZ" dirty="0"/>
              <a:t>Poskytnutí seriózní informace</a:t>
            </a:r>
          </a:p>
          <a:p>
            <a:pPr>
              <a:defRPr/>
            </a:pPr>
            <a:r>
              <a:rPr lang="cs-CZ" dirty="0"/>
              <a:t>Nabídka různých variant řešení a rozšíření pohledu klienta</a:t>
            </a:r>
          </a:p>
          <a:p>
            <a:pPr marL="0" indent="0" algn="r">
              <a:buNone/>
              <a:defRPr/>
            </a:pPr>
            <a:r>
              <a:rPr lang="cs-CZ" altLang="cs-CZ" sz="1800" dirty="0"/>
              <a:t>    (</a:t>
            </a:r>
            <a:r>
              <a:rPr lang="cs-CZ" sz="1800" dirty="0"/>
              <a:t>Vybíral, Kolofíková, 2013)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55451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09589" y="1169988"/>
            <a:ext cx="8086635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/>
              <a:t>A) Otázka a odpověď – Co nemůžeme dělat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09589" y="1817688"/>
            <a:ext cx="7862251" cy="5040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Nahrazovat psychoterapii</a:t>
            </a:r>
          </a:p>
          <a:p>
            <a:pPr>
              <a:defRPr/>
            </a:pPr>
            <a:r>
              <a:rPr lang="cs-CZ" dirty="0"/>
              <a:t>Diagnostikovat klienta a jeho problém</a:t>
            </a:r>
          </a:p>
          <a:p>
            <a:pPr>
              <a:defRPr/>
            </a:pPr>
            <a:r>
              <a:rPr lang="cs-CZ" dirty="0"/>
              <a:t>Interpretovat příčiny problémů (protože se nemůžeme doptat a neznáme kontext svěřeného příběhu)</a:t>
            </a:r>
          </a:p>
          <a:p>
            <a:pPr>
              <a:defRPr/>
            </a:pPr>
            <a:r>
              <a:rPr lang="cs-CZ" dirty="0"/>
              <a:t>Poskytovat „zázračné a univerzální“ rady</a:t>
            </a:r>
          </a:p>
          <a:p>
            <a:pPr>
              <a:defRPr/>
            </a:pPr>
            <a:r>
              <a:rPr lang="cs-CZ" dirty="0"/>
              <a:t>Nahrazovat klientovi přirozené prostředí</a:t>
            </a:r>
          </a:p>
          <a:p>
            <a:pPr>
              <a:defRPr/>
            </a:pPr>
            <a:r>
              <a:rPr lang="cs-CZ" dirty="0"/>
              <a:t>Využít navázání citové vazby</a:t>
            </a:r>
          </a:p>
          <a:p>
            <a:pPr lvl="1">
              <a:defRPr/>
            </a:pPr>
            <a:r>
              <a:rPr lang="cs-CZ" sz="2000" dirty="0"/>
              <a:t>(Není smysluplné psát „Určitě napište, jak to všechno dopadlo.“ „Jsme Vám nadále kdykoliv k dispozici.“)</a:t>
            </a:r>
          </a:p>
          <a:p>
            <a:pPr marL="0" indent="0" algn="r">
              <a:buNone/>
              <a:defRPr/>
            </a:pPr>
            <a:r>
              <a:rPr lang="cs-CZ" altLang="cs-CZ" sz="1600" dirty="0"/>
              <a:t>      (</a:t>
            </a:r>
            <a:r>
              <a:rPr lang="cs-CZ" sz="1600" dirty="0"/>
              <a:t>Vybíral, Kolofíková, 2013)</a:t>
            </a:r>
            <a:endParaRPr lang="cs-CZ" altLang="cs-CZ" sz="1600" dirty="0"/>
          </a:p>
          <a:p>
            <a:pPr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56066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Zajímá Vás online poradenství?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973499"/>
            <a:ext cx="7973230" cy="435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200" dirty="0"/>
              <a:t>Možnost absolvovat předmět: </a:t>
            </a:r>
          </a:p>
          <a:p>
            <a:pPr lvl="1">
              <a:defRPr/>
            </a:pPr>
            <a:r>
              <a:rPr lang="cs-CZ" sz="2200" b="1" dirty="0"/>
              <a:t>PSY5290 Internetové poradenství</a:t>
            </a:r>
          </a:p>
          <a:p>
            <a:pPr lvl="1">
              <a:defRPr/>
            </a:pPr>
            <a:r>
              <a:rPr lang="cs-CZ" sz="2200" dirty="0"/>
              <a:t>Na konci tohoto kurzu bude student schopen: </a:t>
            </a:r>
          </a:p>
          <a:p>
            <a:pPr marL="274637" lvl="1" indent="0">
              <a:buFont typeface="Wingdings 2" panose="05020102010507070707" pitchFamily="18" charset="2"/>
              <a:buNone/>
              <a:defRPr/>
            </a:pPr>
            <a:r>
              <a:rPr lang="cs-CZ" dirty="0"/>
              <a:t>	</a:t>
            </a:r>
            <a:r>
              <a:rPr lang="cs-CZ" sz="2000" dirty="0"/>
              <a:t>- pracovat s dotazy v IP </a:t>
            </a:r>
          </a:p>
          <a:p>
            <a:pPr marL="274637" lvl="1" indent="0">
              <a:buFont typeface="Wingdings 2" panose="05020102010507070707" pitchFamily="18" charset="2"/>
              <a:buNone/>
              <a:defRPr/>
            </a:pPr>
            <a:r>
              <a:rPr lang="cs-CZ" sz="2000" dirty="0"/>
              <a:t>	- rozpoznat zakázku v IP </a:t>
            </a:r>
          </a:p>
          <a:p>
            <a:pPr marL="274637" lvl="1" indent="0">
              <a:buFont typeface="Wingdings 2" panose="05020102010507070707" pitchFamily="18" charset="2"/>
              <a:buNone/>
              <a:defRPr/>
            </a:pPr>
            <a:r>
              <a:rPr lang="cs-CZ" sz="2000" dirty="0"/>
              <a:t>	- napsat kvalitní odpověď</a:t>
            </a:r>
          </a:p>
          <a:p>
            <a:pPr marL="274637" lvl="1" indent="0">
              <a:buFont typeface="Wingdings 2" panose="05020102010507070707" pitchFamily="18" charset="2"/>
              <a:buNone/>
              <a:defRPr/>
            </a:pPr>
            <a:r>
              <a:rPr lang="cs-CZ" sz="2000" dirty="0"/>
              <a:t>	- rozpoznat chyby v IP </a:t>
            </a:r>
          </a:p>
          <a:p>
            <a:pPr marL="274637" lvl="1" indent="0">
              <a:buFont typeface="Wingdings 2" panose="05020102010507070707" pitchFamily="18" charset="2"/>
              <a:buNone/>
              <a:defRPr/>
            </a:pPr>
            <a:r>
              <a:rPr lang="cs-CZ" sz="2000" dirty="0"/>
              <a:t>	- orientovat se v typologii a teorii IP</a:t>
            </a: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Po jeho absolvování možnost praxe v Internetové poradně FSS MU </a:t>
            </a:r>
          </a:p>
          <a:p>
            <a:pPr>
              <a:defRPr/>
            </a:pPr>
            <a:r>
              <a:rPr lang="cs-CZ" altLang="cs-CZ" sz="2200" dirty="0"/>
              <a:t>Kniha zdarma: Úskalí internetového poradenství</a:t>
            </a:r>
          </a:p>
          <a:p>
            <a:pPr lvl="1">
              <a:defRPr/>
            </a:pPr>
            <a:r>
              <a:rPr lang="cs-CZ" altLang="cs-CZ" sz="1200" dirty="0">
                <a:hlinkClick r:id="rId2"/>
              </a:rPr>
              <a:t>http://www.opvk.fss.muni.cz/ikapsy/uploads/Uskali-internetoveho-poradenstvi.pdf</a:t>
            </a:r>
            <a:r>
              <a:rPr lang="cs-CZ" alt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89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7"/>
          <p:cNvSpPr txBox="1">
            <a:spLocks/>
          </p:cNvSpPr>
          <p:nvPr/>
        </p:nvSpPr>
        <p:spPr bwMode="auto">
          <a:xfrm>
            <a:off x="517615" y="1773238"/>
            <a:ext cx="7655714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cs-CZ" altLang="cs-CZ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Nástroje provozující zdravotnickou péči „na dálku“ za pomoci informačních a komunikačních technologií (ICT) – digitální komunikace (používá se také CMC computer-mediated communication)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cs-CZ" altLang="cs-CZ" dirty="0">
              <a:latin typeface="+mn-lt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dirty="0">
                <a:latin typeface="+mn-lt"/>
                <a:ea typeface="MS PGothic" panose="020B0600070205080204" pitchFamily="34" charset="-128"/>
              </a:rPr>
              <a:t>Nástroje elektronického zdravotnictví jsou zaměřeny na interakci v několika úrovních: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b="1" dirty="0">
                <a:latin typeface="+mn-lt"/>
                <a:ea typeface="MS PGothic" panose="020B0600070205080204" pitchFamily="34" charset="-128"/>
              </a:rPr>
              <a:t>mezi pacientem a lékařem, resp. poskytovatelem zdravotní péče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mezi zdravotnickými zařízeními (např. předávání údajů)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mezi pacienty vzájemně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cs-CZ" altLang="cs-CZ" sz="2000" dirty="0">
                <a:latin typeface="+mn-lt"/>
                <a:ea typeface="MS PGothic" panose="020B0600070205080204" pitchFamily="34" charset="-128"/>
              </a:rPr>
              <a:t>mezi zdravotnickými oborníky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615" y="1028262"/>
            <a:ext cx="8086635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E-</a:t>
            </a:r>
            <a:r>
              <a:rPr lang="cs-CZ" dirty="0" err="1"/>
              <a:t>health</a:t>
            </a:r>
            <a:r>
              <a:rPr lang="cs-CZ" dirty="0"/>
              <a:t>, telemedicine</a:t>
            </a:r>
          </a:p>
        </p:txBody>
      </p:sp>
    </p:spTree>
    <p:extLst>
      <p:ext uri="{BB962C8B-B14F-4D97-AF65-F5344CB8AC3E}">
        <p14:creationId xmlns:p14="http://schemas.microsoft.com/office/powerpoint/2010/main" val="2152561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e-terapií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Důležitá je </a:t>
            </a:r>
            <a:r>
              <a:rPr lang="cs-CZ" b="1" dirty="0"/>
              <a:t>Adherence:</a:t>
            </a:r>
          </a:p>
          <a:p>
            <a:r>
              <a:rPr lang="cs-CZ" dirty="0"/>
              <a:t>Míra, v jaké člověk následuje doporučené kroky (následování diety, následování kroků v terapii…) poskytnuté profesionálem + dodržování doporučené doby k léčbě  </a:t>
            </a:r>
          </a:p>
          <a:p>
            <a:r>
              <a:rPr lang="cs-CZ" dirty="0"/>
              <a:t>ovlivňuje účinek </a:t>
            </a:r>
          </a:p>
          <a:p>
            <a:r>
              <a:rPr lang="cs-CZ" dirty="0"/>
              <a:t>měří se například: počet přihlášení (login), čas strávený online, otevřené web stránky, aktivity reportované uživateli, stupeň dokončení absolvovaného modulu v rámci programu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(</a:t>
            </a:r>
            <a:r>
              <a:rPr lang="en-US" sz="1800" dirty="0"/>
              <a:t>Donkin</a:t>
            </a:r>
            <a:r>
              <a:rPr lang="cs-CZ" sz="1800" dirty="0"/>
              <a:t> et al.</a:t>
            </a:r>
            <a:r>
              <a:rPr lang="en-US" sz="1800" dirty="0">
                <a:solidFill>
                  <a:srgbClr val="000000"/>
                </a:solidFill>
              </a:rPr>
              <a:t>, 20</a:t>
            </a:r>
            <a:r>
              <a:rPr lang="cs-CZ" sz="1800" dirty="0">
                <a:solidFill>
                  <a:srgbClr val="000000"/>
                </a:solidFill>
              </a:rPr>
              <a:t>11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21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sz="3200" dirty="0"/>
              <a:t>Používání internetu a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621434"/>
            <a:ext cx="7819764" cy="5042256"/>
          </a:xfrm>
        </p:spPr>
        <p:txBody>
          <a:bodyPr/>
          <a:lstStyle/>
          <a:p>
            <a:r>
              <a:rPr lang="cs-CZ" b="1" dirty="0"/>
              <a:t>Jak může internet přispívat ke zhoršování zdraví?</a:t>
            </a:r>
          </a:p>
          <a:p>
            <a:pPr lvl="1"/>
            <a:endParaRPr lang="cs-CZ" sz="1400" dirty="0"/>
          </a:p>
          <a:p>
            <a:pPr lvl="1"/>
            <a:r>
              <a:rPr lang="cs-CZ" sz="2000" dirty="0"/>
              <a:t>Zdravotní dopady („sedavý styl života“)</a:t>
            </a:r>
          </a:p>
          <a:p>
            <a:pPr lvl="1"/>
            <a:r>
              <a:rPr lang="cs-CZ" sz="2000" dirty="0"/>
              <a:t>Závislost na internetu a online aktivitách</a:t>
            </a:r>
          </a:p>
          <a:p>
            <a:pPr lvl="1"/>
            <a:r>
              <a:rPr lang="cs-CZ" sz="2000" dirty="0"/>
              <a:t>Zvýraznění negativního chování (disinhibice)</a:t>
            </a:r>
          </a:p>
          <a:p>
            <a:pPr lvl="1"/>
            <a:r>
              <a:rPr lang="cs-CZ" sz="2000" dirty="0"/>
              <a:t>Zhoršování psychického zdraví (deprese, úzkost)</a:t>
            </a:r>
          </a:p>
          <a:p>
            <a:pPr lvl="1"/>
            <a:r>
              <a:rPr lang="cs-CZ" sz="2000" dirty="0"/>
              <a:t>Sociálně škodlivé jevy (agrese, šikana, sexting apod.)</a:t>
            </a:r>
          </a:p>
          <a:p>
            <a:pPr lvl="1"/>
            <a:endParaRPr lang="cs-CZ" sz="500" dirty="0"/>
          </a:p>
          <a:p>
            <a:pPr marL="457200" lvl="1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(!) musíme uvažovat nad kauzalitou </a:t>
            </a:r>
            <a:r>
              <a:rPr lang="cs-CZ" sz="1800" dirty="0"/>
              <a:t>(např. depresivní potíže mohou vést k častějšímu používání internetu a ne naopak)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(!) povětšinou malé velikosti efektu při měření dopadů internetu</a:t>
            </a:r>
          </a:p>
          <a:p>
            <a:pPr marL="457200" lvl="1" indent="0">
              <a:buNone/>
            </a:pPr>
            <a:r>
              <a:rPr lang="cs-CZ" sz="1100" dirty="0">
                <a:solidFill>
                  <a:schemeClr val="tx2"/>
                </a:solidFill>
              </a:rPr>
              <a:t> </a:t>
            </a:r>
            <a:br>
              <a:rPr lang="cs-CZ" sz="2000" dirty="0">
                <a:solidFill>
                  <a:schemeClr val="tx2"/>
                </a:solidFill>
              </a:rPr>
            </a:br>
            <a:r>
              <a:rPr lang="cs-CZ" sz="2000" b="1" dirty="0"/>
              <a:t>Příklady ne/přehnaných tvrzení a skutečné velikosti efektů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Delete your account: leaving </a:t>
            </a:r>
            <a:r>
              <a:rPr lang="cs-CZ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FB</a:t>
            </a:r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can make you happier, study finds</a:t>
            </a:r>
            <a:endParaRPr lang="cs-CZ" sz="1600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Is Your Brain Off Facebook</a:t>
            </a:r>
            <a:endParaRPr lang="cs-CZ" sz="1600" dirty="0">
              <a:solidFill>
                <a:srgbClr val="0070C0"/>
              </a:solidFill>
            </a:endParaRPr>
          </a:p>
          <a:p>
            <a:pPr lvl="1"/>
            <a:r>
              <a:rPr lang="cs-CZ" sz="1800" b="1" dirty="0"/>
              <a:t>Původní studie</a:t>
            </a:r>
            <a:r>
              <a:rPr lang="cs-CZ" sz="1800" dirty="0"/>
              <a:t>: </a:t>
            </a:r>
            <a:r>
              <a:rPr lang="cs-CZ" sz="1800" dirty="0">
                <a:solidFill>
                  <a:srgbClr val="0070C0"/>
                </a:solidFill>
              </a:rPr>
              <a:t>Alcott et al., (2019)</a:t>
            </a:r>
          </a:p>
        </p:txBody>
      </p:sp>
    </p:spTree>
    <p:extLst>
      <p:ext uri="{BB962C8B-B14F-4D97-AF65-F5344CB8AC3E}">
        <p14:creationId xmlns:p14="http://schemas.microsoft.com/office/powerpoint/2010/main" val="1996177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Adherence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Různé dopady pro fyzické a psychické zdraví: </a:t>
            </a:r>
          </a:p>
          <a:p>
            <a:r>
              <a:rPr lang="cs-CZ" dirty="0"/>
              <a:t>Výstupy v kontextu fyzického zdraví – nejvíce korelovaly s počtem přihlášení (login)</a:t>
            </a:r>
          </a:p>
          <a:p>
            <a:r>
              <a:rPr lang="cs-CZ" dirty="0"/>
              <a:t>Výstupy v kontextu psychického zdraví – nejvíce korelovaly se stupněm dokončení absolvovaného modulu v rámci předepsaného programu</a:t>
            </a:r>
          </a:p>
          <a:p>
            <a:pPr marL="0" indent="0">
              <a:buNone/>
            </a:pPr>
            <a:r>
              <a:rPr lang="cs-CZ" sz="1800" dirty="0"/>
              <a:t>     </a:t>
            </a:r>
            <a:r>
              <a:rPr lang="cs-CZ" sz="1800" dirty="0">
                <a:solidFill>
                  <a:srgbClr val="000000"/>
                </a:solidFill>
              </a:rPr>
              <a:t>(</a:t>
            </a:r>
            <a:r>
              <a:rPr lang="en-US" sz="1800" dirty="0"/>
              <a:t>Donkin</a:t>
            </a:r>
            <a:r>
              <a:rPr lang="cs-CZ" sz="1800" dirty="0"/>
              <a:t> et al.</a:t>
            </a:r>
            <a:r>
              <a:rPr lang="en-US" sz="1800" dirty="0">
                <a:solidFill>
                  <a:srgbClr val="000000"/>
                </a:solidFill>
              </a:rPr>
              <a:t>, 20</a:t>
            </a:r>
            <a:r>
              <a:rPr lang="cs-CZ" sz="1800" dirty="0">
                <a:solidFill>
                  <a:srgbClr val="000000"/>
                </a:solidFill>
              </a:rPr>
              <a:t>11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5692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4387" y="1943609"/>
            <a:ext cx="7518400" cy="4228591"/>
          </a:xfrm>
        </p:spPr>
        <p:txBody>
          <a:bodyPr/>
          <a:lstStyle/>
          <a:p>
            <a:r>
              <a:rPr lang="cs-CZ" sz="2800" dirty="0"/>
              <a:t>Zhoršování/zlepšování psychického zdraví</a:t>
            </a:r>
            <a:br>
              <a:rPr lang="cs-CZ" sz="2800" dirty="0"/>
            </a:br>
            <a:r>
              <a:rPr lang="cs-CZ" sz="2800" dirty="0"/>
              <a:t>Příklad poruch příjmu potravy</a:t>
            </a:r>
          </a:p>
        </p:txBody>
      </p:sp>
    </p:spTree>
    <p:extLst>
      <p:ext uri="{BB962C8B-B14F-4D97-AF65-F5344CB8AC3E}">
        <p14:creationId xmlns:p14="http://schemas.microsoft.com/office/powerpoint/2010/main" val="3856769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sz="2800" dirty="0"/>
              <a:t>Internet a zlepšení či zhoršování zdraví</a:t>
            </a:r>
            <a:br>
              <a:rPr lang="cs-CZ" sz="2800" dirty="0"/>
            </a:br>
            <a:r>
              <a:rPr lang="cs-CZ" sz="2800" dirty="0"/>
              <a:t>Poruchy příjmu potravy (PPP)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520111" cy="5042256"/>
          </a:xfrm>
        </p:spPr>
        <p:txBody>
          <a:bodyPr/>
          <a:lstStyle/>
          <a:p>
            <a:r>
              <a:rPr lang="cs-CZ" b="1" dirty="0"/>
              <a:t>Jak může internet pomáhat lidem s PPP?</a:t>
            </a:r>
          </a:p>
          <a:p>
            <a:pPr lvl="1"/>
            <a:endParaRPr lang="cs-CZ" sz="1400" dirty="0"/>
          </a:p>
          <a:p>
            <a:pPr lvl="1"/>
            <a:r>
              <a:rPr lang="cs-CZ" dirty="0"/>
              <a:t>poskytnutí sociální opory</a:t>
            </a:r>
          </a:p>
          <a:p>
            <a:pPr lvl="1"/>
            <a:r>
              <a:rPr lang="cs-CZ" dirty="0"/>
              <a:t>možnost sebe-vyjádření</a:t>
            </a:r>
          </a:p>
          <a:p>
            <a:pPr lvl="1"/>
            <a:r>
              <a:rPr lang="cs-CZ" dirty="0"/>
              <a:t>vyrovnání se se stigmatem</a:t>
            </a:r>
          </a:p>
          <a:p>
            <a:pPr lvl="1"/>
            <a:r>
              <a:rPr lang="cs-CZ" dirty="0"/>
              <a:t>příběhy ostatních lidí s PPP</a:t>
            </a:r>
          </a:p>
          <a:p>
            <a:pPr lvl="1"/>
            <a:r>
              <a:rPr lang="cs-CZ" dirty="0"/>
              <a:t>navazování sociálních vztahů</a:t>
            </a:r>
          </a:p>
          <a:p>
            <a:pPr lvl="1"/>
            <a:r>
              <a:rPr lang="cs-CZ" dirty="0"/>
              <a:t>zvýšení dostupnosti léčby a prevence</a:t>
            </a:r>
          </a:p>
          <a:p>
            <a:pPr lvl="1"/>
            <a:r>
              <a:rPr lang="cs-CZ" dirty="0"/>
              <a:t>identifikace lidí, kteří potřebují léčbu</a:t>
            </a:r>
          </a:p>
          <a:p>
            <a:pPr lvl="1"/>
            <a:endParaRPr lang="cs-CZ" sz="1600" dirty="0"/>
          </a:p>
          <a:p>
            <a:pPr marL="457200" lvl="1" indent="0" algn="r">
              <a:buNone/>
            </a:pPr>
            <a:r>
              <a:rPr lang="cs-CZ" sz="1400" dirty="0"/>
              <a:t>(Gale, </a:t>
            </a:r>
            <a:r>
              <a:rPr lang="cs-CZ" sz="1400" dirty="0" err="1"/>
              <a:t>Channon</a:t>
            </a:r>
            <a:r>
              <a:rPr lang="cs-CZ" sz="1400" dirty="0"/>
              <a:t>, Larner, &amp; James, 2016; </a:t>
            </a:r>
            <a:r>
              <a:rPr lang="cs-CZ" sz="1400" dirty="0" err="1"/>
              <a:t>Skårderud</a:t>
            </a:r>
            <a:r>
              <a:rPr lang="cs-CZ" sz="1400" dirty="0"/>
              <a:t>, 2003; </a:t>
            </a:r>
            <a:r>
              <a:rPr lang="cs-CZ" sz="1400" dirty="0" err="1"/>
              <a:t>Yeshua-Katz</a:t>
            </a:r>
            <a:r>
              <a:rPr lang="cs-CZ" sz="1400" dirty="0"/>
              <a:t> &amp; </a:t>
            </a:r>
            <a:r>
              <a:rPr lang="cs-CZ" sz="1400" dirty="0" err="1"/>
              <a:t>Martins</a:t>
            </a:r>
            <a:r>
              <a:rPr lang="cs-CZ" sz="1400" dirty="0"/>
              <a:t>, 2013)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786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r>
              <a:rPr lang="cs-CZ" b="1" dirty="0"/>
              <a:t>Jak internet může přispět ke </a:t>
            </a:r>
            <a:r>
              <a:rPr lang="cs-CZ" b="1" u="sng" dirty="0"/>
              <a:t>zhoršení</a:t>
            </a:r>
            <a:r>
              <a:rPr lang="cs-CZ" b="1" dirty="0"/>
              <a:t> PPP?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vystavení ideálu hubenosti a jeho vyhledávání</a:t>
            </a:r>
          </a:p>
          <a:p>
            <a:pPr lvl="1"/>
            <a:r>
              <a:rPr lang="cs-CZ" dirty="0"/>
              <a:t>snaha prezentovat se oceňovaným způsobem</a:t>
            </a:r>
          </a:p>
          <a:p>
            <a:pPr lvl="1"/>
            <a:r>
              <a:rPr lang="cs-CZ" dirty="0"/>
              <a:t>normalizace extrémních postojů a chování</a:t>
            </a:r>
          </a:p>
          <a:p>
            <a:pPr lvl="1"/>
            <a:r>
              <a:rPr lang="cs-CZ" dirty="0"/>
              <a:t>pro-ED komunity (podporující PPP)</a:t>
            </a:r>
          </a:p>
          <a:p>
            <a:pPr lvl="1"/>
            <a:r>
              <a:rPr lang="cs-CZ" dirty="0"/>
              <a:t>aplikace sloužící k hubnutí</a:t>
            </a:r>
          </a:p>
          <a:p>
            <a:pPr lvl="1"/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E8C8CDA-526A-485A-8805-91E6D285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sz="2800" dirty="0"/>
              <a:t>Internet a zlepšení či zhoršování zdraví</a:t>
            </a:r>
            <a:br>
              <a:rPr lang="cs-CZ" sz="2800" dirty="0"/>
            </a:br>
            <a:r>
              <a:rPr lang="cs-CZ" sz="2800" dirty="0"/>
              <a:t>Poruchy příjmu potravy (PPP)</a:t>
            </a:r>
          </a:p>
        </p:txBody>
      </p:sp>
    </p:spTree>
    <p:extLst>
      <p:ext uri="{BB962C8B-B14F-4D97-AF65-F5344CB8AC3E}">
        <p14:creationId xmlns:p14="http://schemas.microsoft.com/office/powerpoint/2010/main" val="2033365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446152" cy="647700"/>
          </a:xfrm>
        </p:spPr>
        <p:txBody>
          <a:bodyPr/>
          <a:lstStyle/>
          <a:p>
            <a:r>
              <a:rPr lang="cs-CZ" sz="2800" dirty="0"/>
              <a:t>Internet a poruchy příjmu potravy: Dopady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446152" cy="5042256"/>
          </a:xfrm>
        </p:spPr>
        <p:txBody>
          <a:bodyPr/>
          <a:lstStyle/>
          <a:p>
            <a:r>
              <a:rPr lang="cs-CZ" dirty="0"/>
              <a:t>Prohlížení </a:t>
            </a:r>
            <a:r>
              <a:rPr lang="cs-CZ" u="sng" dirty="0"/>
              <a:t>idealizovaných obsahů</a:t>
            </a:r>
            <a:r>
              <a:rPr lang="cs-CZ" dirty="0"/>
              <a:t> může u obecné populace</a:t>
            </a:r>
            <a:endParaRPr lang="cs-CZ" sz="2000" dirty="0"/>
          </a:p>
          <a:p>
            <a:pPr lvl="1"/>
            <a:r>
              <a:rPr lang="cs-CZ" sz="2000" dirty="0"/>
              <a:t>zvyšovat depresivní symptomy a hněv</a:t>
            </a:r>
          </a:p>
          <a:p>
            <a:pPr lvl="1"/>
            <a:r>
              <a:rPr lang="cs-CZ" sz="2000" dirty="0"/>
              <a:t>snižovat sebevědomí</a:t>
            </a:r>
          </a:p>
          <a:p>
            <a:pPr marL="457200" lvl="1" indent="0" algn="r">
              <a:buNone/>
            </a:pPr>
            <a:r>
              <a:rPr lang="en-US" sz="1200" dirty="0"/>
              <a:t>(Hausenblas et al., 2013)</a:t>
            </a:r>
          </a:p>
          <a:p>
            <a:r>
              <a:rPr lang="cs-CZ" dirty="0"/>
              <a:t>Prohlížení </a:t>
            </a:r>
            <a:r>
              <a:rPr lang="cs-CZ" u="sng" dirty="0"/>
              <a:t>pro-ED obsahů</a:t>
            </a:r>
            <a:r>
              <a:rPr lang="cs-CZ" dirty="0"/>
              <a:t> může u citlivé populace zvyšovat nespokojenost se svým</a:t>
            </a:r>
            <a:endParaRPr lang="cs-CZ" sz="2000" dirty="0"/>
          </a:p>
          <a:p>
            <a:pPr lvl="1"/>
            <a:r>
              <a:rPr lang="cs-CZ" sz="2000" dirty="0"/>
              <a:t>(lidé, kteří mají PPP; lidé, kteří věří v hubený ideál krásy; lidé s nadváhou, s nízkým sebevědomím)</a:t>
            </a:r>
          </a:p>
          <a:p>
            <a:pPr marL="457200" lvl="1" indent="0" algn="r">
              <a:buNone/>
            </a:pPr>
            <a:r>
              <a:rPr lang="en-US" sz="1200" dirty="0"/>
              <a:t>(Rodgers , Lowy, Halperin, &amp; Franko, 2016)</a:t>
            </a:r>
            <a:endParaRPr lang="cs-CZ" sz="1200" dirty="0"/>
          </a:p>
          <a:p>
            <a:pPr marL="457200" lvl="1" indent="0" algn="r">
              <a:buNone/>
            </a:pPr>
            <a:endParaRPr lang="en-US" sz="1200" dirty="0"/>
          </a:p>
          <a:p>
            <a:r>
              <a:rPr lang="cs-CZ" dirty="0"/>
              <a:t>Užívání internetu může zvyšovat sociální srovnávání, jež je spojeno s obavami o stravování a body image</a:t>
            </a:r>
          </a:p>
          <a:p>
            <a:pPr marL="0" indent="0" algn="r">
              <a:buNone/>
            </a:pPr>
            <a:r>
              <a:rPr lang="cs-CZ" sz="1200" dirty="0"/>
              <a:t>         </a:t>
            </a:r>
            <a:r>
              <a:rPr lang="en-US" sz="1200" dirty="0"/>
              <a:t>(Rodgers &amp;  Melioli, 2016)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17506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27088" y="1828800"/>
            <a:ext cx="7913258" cy="4351338"/>
          </a:xfrm>
        </p:spPr>
        <p:txBody>
          <a:bodyPr/>
          <a:lstStyle/>
          <a:p>
            <a:pPr marL="182880" indent="-182880" fontAlgn="auto">
              <a:defRPr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Teoretický model podle Rodgers (2016)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Tři způsoby užívání internetu a sociálních medií</a:t>
            </a:r>
          </a:p>
          <a:p>
            <a:pPr lvl="1" fontAlgn="auto">
              <a:defRPr/>
            </a:pP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Neosobní nástroj </a:t>
            </a:r>
          </a:p>
          <a:p>
            <a:pPr lvl="1" fontAlgn="auto">
              <a:defRPr/>
            </a:pP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Obecná sociální platforma </a:t>
            </a:r>
          </a:p>
          <a:p>
            <a:pPr lvl="1" fontAlgn="auto">
              <a:defRPr/>
            </a:pP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Speciální sociální platforma 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7804C95-B089-4E59-A633-1C203B98ADA3}"/>
              </a:ext>
            </a:extLst>
          </p:cNvPr>
          <p:cNvSpPr txBox="1">
            <a:spLocks/>
          </p:cNvSpPr>
          <p:nvPr/>
        </p:nvSpPr>
        <p:spPr bwMode="auto">
          <a:xfrm>
            <a:off x="509589" y="728056"/>
            <a:ext cx="844615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altLang="cs-CZ" sz="2800" kern="0" dirty="0"/>
              <a:t>Používání internetu</a:t>
            </a:r>
            <a:br>
              <a:rPr lang="cs-CZ" altLang="cs-CZ" sz="2800" kern="0" dirty="0"/>
            </a:br>
            <a:r>
              <a:rPr lang="cs-CZ" altLang="cs-CZ" sz="2800" kern="0" dirty="0"/>
              <a:t>Vztah k tělesnému obrazu a PPP</a:t>
            </a:r>
            <a:endParaRPr lang="cs-CZ" sz="2800" kern="0" dirty="0"/>
          </a:p>
        </p:txBody>
      </p:sp>
    </p:spTree>
    <p:extLst>
      <p:ext uri="{BB962C8B-B14F-4D97-AF65-F5344CB8AC3E}">
        <p14:creationId xmlns:p14="http://schemas.microsoft.com/office/powerpoint/2010/main" val="54518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C2B622-DEA5-4584-A49F-5A5CF976E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50" y="1828800"/>
            <a:ext cx="7669213" cy="4351338"/>
          </a:xfrm>
        </p:spPr>
        <p:txBody>
          <a:bodyPr>
            <a:normAutofit/>
          </a:bodyPr>
          <a:lstStyle/>
          <a:p>
            <a:pPr marL="182880" indent="-182880" eaLnBrk="1" fontAlgn="auto" hangingPunct="1"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Používání internetu </a:t>
            </a: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sociální interakce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 ostatními uživateli</a:t>
            </a:r>
          </a:p>
          <a:p>
            <a:pPr marL="182880" indent="-182880" eaLnBrk="1" fontAlgn="auto" hangingPunct="1"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Probíhají interakce na úrovni personalizace obsahu</a:t>
            </a:r>
          </a:p>
          <a:p>
            <a:pPr lvl="1" indent="-182880" eaLnBrk="1" fontAlgn="auto" hangingPunct="1"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Reklamy, doporučené stránky</a:t>
            </a:r>
          </a:p>
          <a:p>
            <a:pPr lvl="1" indent="-182880" eaLnBrk="1" fontAlgn="auto" hangingPunct="1"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(podle způsobu, jakým uživatel používá internet)</a:t>
            </a:r>
            <a:b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Sociocultural theory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ociální srovnávání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internalizace ideálu krásy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→ nespokojenost s vlastním tělem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→ symptomatologie PPP</a:t>
            </a:r>
          </a:p>
          <a:p>
            <a:pPr marL="182880" indent="-182880" eaLnBrk="1" fontAlgn="auto" hangingPunct="1"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43934E9-8ED6-4E75-81F2-4411124D90FB}"/>
              </a:ext>
            </a:extLst>
          </p:cNvPr>
          <p:cNvSpPr txBox="1">
            <a:spLocks noChangeArrowheads="1"/>
          </p:cNvSpPr>
          <p:nvPr/>
        </p:nvSpPr>
        <p:spPr>
          <a:xfrm>
            <a:off x="971550" y="404813"/>
            <a:ext cx="7218363" cy="1325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altLang="cs-CZ" sz="3600" dirty="0">
                <a:solidFill>
                  <a:srgbClr val="0070C0"/>
                </a:solidFill>
              </a:rPr>
              <a:t>Impersonální nástroj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4F427C-D260-402A-B103-35EB8FBDD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50" y="1828800"/>
            <a:ext cx="7243763" cy="4351338"/>
          </a:xfrm>
        </p:spPr>
        <p:txBody>
          <a:bodyPr/>
          <a:lstStyle/>
          <a:p>
            <a:pPr marL="182880" indent="-182880" eaLnBrk="1" fontAlgn="auto" hangingPunct="1"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kontakt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prostřednictvím sociálních sítí</a:t>
            </a:r>
          </a:p>
          <a:p>
            <a:pPr lvl="1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Facebook, Twitter, Instagram</a:t>
            </a:r>
          </a:p>
          <a:p>
            <a:pPr marL="182880" indent="-182880" eaLnBrk="1" fontAlgn="auto" hangingPunct="1"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Sebeprezentace skrze vrstevnické vztahy 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SNS umožňují vkládání obsahu 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(statusy, fotky…)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utváření online prezentace svého já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→ ostatní uživatelé reagují na tuto prezentaci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→ úprava své online sebeprezentace </a:t>
            </a:r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82880" indent="-182880" eaLnBrk="1" fontAlgn="auto" hangingPunct="1"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CDCD8B-10BD-4983-9000-AE4E845F6E7D}"/>
              </a:ext>
            </a:extLst>
          </p:cNvPr>
          <p:cNvSpPr txBox="1">
            <a:spLocks noChangeArrowheads="1"/>
          </p:cNvSpPr>
          <p:nvPr/>
        </p:nvSpPr>
        <p:spPr>
          <a:xfrm>
            <a:off x="971550" y="404813"/>
            <a:ext cx="7218363" cy="1325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altLang="cs-CZ" sz="3600" dirty="0">
                <a:solidFill>
                  <a:srgbClr val="0070C0"/>
                </a:solidFill>
              </a:rPr>
              <a:t>Obecná sociální platforma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74B9CA-2253-4031-8F6A-78FF3016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49" y="1828800"/>
            <a:ext cx="7826375" cy="4913313"/>
          </a:xfrm>
        </p:spPr>
        <p:txBody>
          <a:bodyPr/>
          <a:lstStyle/>
          <a:p>
            <a:pPr marL="182880" indent="-182880" eaLnBrk="1" fontAlgn="auto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Self-objectification theory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Zpětná vazba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(pozitivní i negativní) může podporovat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internalizaci ideálu krásy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zaměření pozornosti na vlastní tělesnou konstituci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pocity studu z vlastního těla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→ nespokojenost s vlastním tělem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→ symptomatologie PPP </a:t>
            </a:r>
          </a:p>
          <a:p>
            <a:pPr marL="182880" indent="-182880" eaLnBrk="1" fontAlgn="auto" hangingPunct="1">
              <a:defRPr/>
            </a:pP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Impression management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Potřeba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kladné sebeprezentace 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může vést k 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 ideálního já coby součásti identity, 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však není dosažitelné v offline světe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srovnávání s nedosažitelným já prezentovaným a tvořeným online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→ zvýšení nespokojenosti s reálným já v kontrastu s ideálním já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→ úzkost z představy, že reálné já je nedostatečné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→ snaha zlepšit reálné já pomocí diet</a:t>
            </a: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→ symptomatologie PPP</a:t>
            </a:r>
          </a:p>
          <a:p>
            <a:pPr marL="182880" indent="-182880" eaLnBrk="1" fontAlgn="auto" hangingPunct="1"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454A3F8-068F-4157-A009-F501D14CE622}"/>
              </a:ext>
            </a:extLst>
          </p:cNvPr>
          <p:cNvSpPr txBox="1">
            <a:spLocks noChangeArrowheads="1"/>
          </p:cNvSpPr>
          <p:nvPr/>
        </p:nvSpPr>
        <p:spPr>
          <a:xfrm>
            <a:off x="971550" y="404813"/>
            <a:ext cx="7218363" cy="1325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altLang="cs-CZ" sz="3600" dirty="0">
                <a:solidFill>
                  <a:srgbClr val="0070C0"/>
                </a:solidFill>
              </a:rPr>
              <a:t>Obecná sociální platforma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998425-20EC-49B9-9533-129E8C38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50" y="1828800"/>
            <a:ext cx="7969250" cy="4351338"/>
          </a:xfrm>
        </p:spPr>
        <p:txBody>
          <a:bodyPr/>
          <a:lstStyle/>
          <a:p>
            <a:pPr marL="182880" indent="-182880" eaLnBrk="1" fontAlgn="auto" hangingPunct="1"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Participace v tematicky vymezených komunitách</a:t>
            </a:r>
          </a:p>
          <a:p>
            <a:pPr lvl="1" indent="-182880" eaLnBrk="1" fontAlgn="auto" hangingPunct="1"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 na cvičení a diety</a:t>
            </a:r>
          </a:p>
          <a:p>
            <a:pPr lvl="1" indent="-182880" eaLnBrk="1" fontAlgn="auto" hangingPunct="1"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extrémnější formy (pro-</a:t>
            </a:r>
            <a:r>
              <a:rPr lang="cs-CZ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pro-</a:t>
            </a:r>
            <a:r>
              <a:rPr lang="cs-CZ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indent="-182880" eaLnBrk="1" fontAlgn="auto" hangingPunct="1">
              <a:defRPr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Emočně nejangažovanější způsob interakce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Existují pouze v online světě</a:t>
            </a:r>
          </a:p>
          <a:p>
            <a:pPr lvl="1" indent="-182880" eaLnBrk="1" fontAlgn="auto" hangingPunct="1"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Obvykle chybí podpora offline vztahů</a:t>
            </a:r>
          </a:p>
          <a:p>
            <a:pPr lvl="1" indent="-182880" eaLnBrk="1" fontAlgn="auto" hangingPunct="1"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Odstranění diskrepance mezi online a offline světy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3F3054-F61D-4B86-930D-08A562F10084}"/>
              </a:ext>
            </a:extLst>
          </p:cNvPr>
          <p:cNvSpPr txBox="1">
            <a:spLocks noChangeArrowheads="1"/>
          </p:cNvSpPr>
          <p:nvPr/>
        </p:nvSpPr>
        <p:spPr>
          <a:xfrm>
            <a:off x="971550" y="404813"/>
            <a:ext cx="7218363" cy="1325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altLang="cs-CZ" sz="3600" dirty="0">
                <a:solidFill>
                  <a:srgbClr val="0070C0"/>
                </a:solidFill>
              </a:rPr>
              <a:t>Speciální sociální platforma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sz="3200" dirty="0"/>
              <a:t>Používání internetu a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r>
              <a:rPr lang="cs-CZ" dirty="0"/>
              <a:t>Jak může internetu přispívat ke zhoršování zdraví?</a:t>
            </a:r>
          </a:p>
          <a:p>
            <a:pPr marL="914400" lvl="2" indent="0">
              <a:buNone/>
            </a:pPr>
            <a:endParaRPr lang="cs-CZ" sz="1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2" indent="0">
              <a:buNone/>
            </a:pPr>
            <a:r>
              <a:rPr lang="cs-CZ" sz="1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Alcott et al., (2019) </a:t>
            </a:r>
            <a:r>
              <a:rPr lang="en-US" sz="1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Welfare Effects of Social Media</a:t>
            </a:r>
            <a:endParaRPr lang="cs-CZ" sz="1800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F58A8-2CBB-4DB4-ADC7-64AD55F95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4" y="111657"/>
            <a:ext cx="8634411" cy="6634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8FEDFB-0BA1-449A-98CB-9D09E91C966D}"/>
              </a:ext>
            </a:extLst>
          </p:cNvPr>
          <p:cNvSpPr txBox="1"/>
          <p:nvPr/>
        </p:nvSpPr>
        <p:spPr>
          <a:xfrm>
            <a:off x="254794" y="5043876"/>
            <a:ext cx="2938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Malé velikosti efektu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(Alcott et al., 2019)</a:t>
            </a:r>
          </a:p>
        </p:txBody>
      </p:sp>
    </p:spTree>
    <p:extLst>
      <p:ext uri="{BB962C8B-B14F-4D97-AF65-F5344CB8AC3E}">
        <p14:creationId xmlns:p14="http://schemas.microsoft.com/office/powerpoint/2010/main" val="957964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sz="2800" dirty="0"/>
              <a:t>Rizikové komunity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6953529" cy="5042256"/>
          </a:xfrm>
        </p:spPr>
        <p:txBody>
          <a:bodyPr/>
          <a:lstStyle/>
          <a:p>
            <a:pPr marL="182880" indent="-182880" fontAlgn="auto">
              <a:lnSpc>
                <a:spcPct val="90000"/>
              </a:lnSpc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fontAlgn="auto">
              <a:lnSpc>
                <a:spcPct val="90000"/>
              </a:lnSpc>
              <a:defRPr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Pro-Ana blogy (pro-anorexie)</a:t>
            </a:r>
          </a:p>
          <a:p>
            <a:pPr lvl="1" indent="-182880" fontAlgn="auto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stránky, které obsahují konkrétní návody pro snižování hmotnosti a udržování nízké tělesné hmotnosti</a:t>
            </a:r>
          </a:p>
          <a:p>
            <a:pPr lvl="1" indent="-182880" fontAlgn="auto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Radikální, směřování k rychlému úbytku hmotnosti</a:t>
            </a:r>
          </a:p>
          <a:p>
            <a:pPr lvl="1" indent="-182880" fontAlgn="auto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Návody k utajení a vyhnutí se hospitalizaci</a:t>
            </a:r>
          </a:p>
          <a:p>
            <a:pPr lvl="1" indent="-182880" fontAlgn="auto">
              <a:defRPr/>
            </a:pPr>
            <a:endParaRPr lang="cs-CZ" altLang="cs-CZ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fontAlgn="auto">
              <a:lnSpc>
                <a:spcPct val="90000"/>
              </a:lnSpc>
              <a:defRPr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Thinspiration (thinspirace)</a:t>
            </a:r>
          </a:p>
          <a:p>
            <a:pPr lvl="1" indent="-182880" fontAlgn="auto">
              <a:defRPr/>
            </a:pPr>
            <a:r>
              <a:rPr lang="cs-CZ" altLang="cs-CZ" sz="2000" dirty="0">
                <a:solidFill>
                  <a:srgbClr val="5338F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http://jenny-ana.blog.cz/0806/real-girls</a:t>
            </a:r>
            <a:endParaRPr lang="cs-CZ" altLang="cs-CZ" sz="2000" dirty="0">
              <a:solidFill>
                <a:srgbClr val="5338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82880" fontAlgn="auto">
              <a:defRPr/>
            </a:pPr>
            <a:r>
              <a:rPr lang="cs-CZ" altLang="cs-CZ" sz="2000" dirty="0">
                <a:solidFill>
                  <a:srgbClr val="5338F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http://rooftops.blog.cz/rubrika/thinspiration</a:t>
            </a:r>
            <a:endParaRPr lang="cs-CZ" altLang="cs-CZ" sz="2000" dirty="0">
              <a:solidFill>
                <a:srgbClr val="5338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82880" fontAlgn="auto">
              <a:defRPr/>
            </a:pPr>
            <a:r>
              <a:rPr lang="cs-CZ" altLang="cs-CZ" sz="2000" dirty="0">
                <a:solidFill>
                  <a:srgbClr val="5338F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https://theskinnyme4ever.wordpress.com/tag/skinny/</a:t>
            </a:r>
            <a:endParaRPr lang="cs-CZ" altLang="cs-CZ" sz="2000" dirty="0">
              <a:solidFill>
                <a:srgbClr val="5338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78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C4DEB82B-C97E-4FF4-9318-317D852B94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6150" y="1828800"/>
            <a:ext cx="7377579" cy="4351338"/>
          </a:xfrm>
        </p:spPr>
        <p:txBody>
          <a:bodyPr/>
          <a:lstStyle/>
          <a:p>
            <a:pPr marL="182880" indent="-182880" eaLnBrk="1" fontAlgn="auto" hangingPunct="1"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Obsahově</a:t>
            </a:r>
          </a:p>
          <a:p>
            <a:pPr lvl="1" indent="-182880" eaLnBrk="1" fontAlgn="auto" hangingPunct="1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93 % thinspiration a podpůrné skupiny</a:t>
            </a:r>
          </a:p>
          <a:p>
            <a:pPr lvl="1" indent="-182880" eaLnBrk="1" fontAlgn="auto" hangingPunct="1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60 % zkušenosti s užíváním léků a preparátů na hubnutí</a:t>
            </a:r>
          </a:p>
          <a:p>
            <a:pPr lvl="1" indent="-182880" eaLnBrk="1" fontAlgn="auto" hangingPunct="1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53 % varování před vstupem na blog a tedy vyloučení odpovědnosti za obsah a následky</a:t>
            </a:r>
          </a:p>
          <a:p>
            <a:pPr lvl="1" indent="-182880" eaLnBrk="1" fontAlgn="auto" hangingPunct="1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33 % poskytování informací</a:t>
            </a:r>
          </a:p>
          <a:p>
            <a:pPr marL="731520" lvl="2" indent="-182880" eaLnBrk="1" fontAlgn="auto" hangingPunct="1">
              <a:defRPr/>
            </a:pPr>
            <a:endParaRPr lang="cs-CZ" altLang="cs-CZ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2" indent="-182880" eaLnBrk="1" fontAlgn="auto" hangingPunct="1">
              <a:defRPr/>
            </a:pP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tabulky BMI</a:t>
            </a:r>
          </a:p>
          <a:p>
            <a:pPr marL="731520" lvl="2" indent="-182880" eaLnBrk="1" fontAlgn="auto" hangingPunct="1">
              <a:defRPr/>
            </a:pP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náboženské prvky: </a:t>
            </a:r>
            <a:r>
              <a:rPr lang="cs-CZ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přikázání, vyznání, modlitby (Overbeke, 2008)</a:t>
            </a:r>
          </a:p>
          <a:p>
            <a:pPr marL="182880" indent="-182880" eaLnBrk="1" fontAlgn="auto" hangingPunct="1">
              <a:defRPr/>
            </a:pPr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CA98D66-D9FC-4E66-81EA-A0D48D0F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sz="2800" dirty="0"/>
              <a:t>Pro-Ana komunity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94543F5A-9858-4A37-ADB0-2B4FD16F8E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6150" y="1828800"/>
            <a:ext cx="7069138" cy="4351338"/>
          </a:xfrm>
        </p:spPr>
        <p:txBody>
          <a:bodyPr/>
          <a:lstStyle/>
          <a:p>
            <a:pPr marL="182880" indent="-182880" algn="just" eaLnBrk="1" fontAlgn="auto" hangingPunct="1">
              <a:lnSpc>
                <a:spcPct val="90000"/>
              </a:lnSpc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algn="just" eaLnBrk="1" fontAlgn="auto" hangingPunct="1">
              <a:lnSpc>
                <a:spcPct val="90000"/>
              </a:lnSpc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Nika</a:t>
            </a:r>
          </a:p>
          <a:p>
            <a:pPr marL="0" indent="0" algn="just" eaLnBrk="1" fontAlgn="auto" hangingPunct="1">
              <a:lnSpc>
                <a:spcPct val="150000"/>
              </a:lnSpc>
              <a:buNone/>
              <a:defRPr/>
            </a:pPr>
            <a:r>
              <a:rPr lang="cs-CZ" altLang="cs-CZ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„…krásně jsem hubla, ale necítila jsem se moc dobře... tak jsem začala na netu hledat někoho s podobným problémem... našla jsem jednu holčinu, která mi se vším pomohla (založit blog, dál hubnout)... taky mi poradila, jak to skrýt před rodiči... tak jsem si založila i já blog a začala hledat přátele, kteří mi pomohou... Chtěla jsem najít někoho, kdo mi pomůže, kdo mě podrží, když mi bude nejhůř a budu chtít všechno vzdát... a naopak někoho, komu můžu i já pomoct...</a:t>
            </a: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ja-JP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ja-JP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buNone/>
              <a:defRPr/>
            </a:pPr>
            <a:endParaRPr lang="cs-CZ" altLang="ja-JP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Mourová, 2010)</a:t>
            </a:r>
          </a:p>
          <a:p>
            <a:pPr marL="182880" indent="-182880" eaLnBrk="1" fontAlgn="auto" hangingPunct="1">
              <a:lnSpc>
                <a:spcPct val="90000"/>
              </a:lnSpc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DA45195-CFCB-4D5A-A9C9-F541F726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sz="2800" dirty="0"/>
              <a:t>Pro-Ana komunity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06227570-9028-4D6D-AD35-971B92F5E1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6150" y="1828800"/>
            <a:ext cx="7780991" cy="4351338"/>
          </a:xfrm>
        </p:spPr>
        <p:txBody>
          <a:bodyPr/>
          <a:lstStyle/>
          <a:p>
            <a:pPr marL="182880" indent="-182880" eaLnBrk="1" fontAlgn="auto" hangingPunct="1"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Motivace pro založení pro-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blogu</a:t>
            </a:r>
          </a:p>
          <a:p>
            <a:pPr lvl="1" indent="-182880" eaLnBrk="1" fontAlgn="auto" hangingPunct="1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Získání podpory</a:t>
            </a:r>
          </a:p>
          <a:p>
            <a:pPr lvl="1" indent="-182880" eaLnBrk="1" fontAlgn="auto" hangingPunct="1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Ujištění se o správnosti své vlastní volby</a:t>
            </a:r>
          </a:p>
          <a:p>
            <a:pPr lvl="1" indent="-182880" eaLnBrk="1" fontAlgn="auto" hangingPunct="1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Podpora, kterou dívky nemohou najít offline</a:t>
            </a:r>
          </a:p>
          <a:p>
            <a:pPr lvl="1" indent="-182880" eaLnBrk="1" fontAlgn="auto" hangingPunct="1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Zpětná vazba od podobně smýšlejících osob</a:t>
            </a:r>
          </a:p>
          <a:p>
            <a:pPr lvl="1" indent="-182880" eaLnBrk="1" fontAlgn="auto" hangingPunct="1"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ve vztazích s lidmi, kteří mají podobnou zkušenost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DC504D3-A793-4F76-9E1F-7CCBC0DA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sz="2800" dirty="0"/>
              <a:t>Pro-Ana komunity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567A83-3F03-4811-BA77-7085E0220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50" y="1828800"/>
            <a:ext cx="8197850" cy="4351338"/>
          </a:xfrm>
        </p:spPr>
        <p:txBody>
          <a:bodyPr/>
          <a:lstStyle/>
          <a:p>
            <a:pPr marL="182880" indent="-182880" eaLnBrk="1" fontAlgn="auto" hangingPunct="1">
              <a:defRPr/>
            </a:pPr>
            <a:endParaRPr lang="cs-CZ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identity theory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dojít ke 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ztotožnění online já s reálným já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(já jako hubnoucí)</a:t>
            </a:r>
          </a:p>
          <a:p>
            <a:pPr marL="548640" lvl="2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stigmatizace off-line (potřebuji zhubnout ještě víc, aby online přijetí pokračovalo)</a:t>
            </a:r>
          </a:p>
          <a:p>
            <a:pPr marL="822960" lvl="3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zvýraznění patologického chování a názorů interakcí s malou skupinou lidí stejného názoru, která se izoluje od odmítavých názorů a ostatních skupin</a:t>
            </a:r>
          </a:p>
          <a:p>
            <a:pPr marL="1097280" lvl="4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falešný konsenzus (je dobré hubnout a používat laxativa, zvracení)</a:t>
            </a:r>
          </a:p>
          <a:p>
            <a:pPr marL="1097280" lvl="4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bariéra k uzdravení a léčbě</a:t>
            </a:r>
          </a:p>
          <a:p>
            <a:pPr marL="182880" indent="-182880" eaLnBrk="1" fontAlgn="auto" hangingPunct="1"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108D774-D1CC-4638-AAAA-6F322E9C8963}"/>
              </a:ext>
            </a:extLst>
          </p:cNvPr>
          <p:cNvSpPr txBox="1">
            <a:spLocks noChangeArrowheads="1"/>
          </p:cNvSpPr>
          <p:nvPr/>
        </p:nvSpPr>
        <p:spPr>
          <a:xfrm>
            <a:off x="971550" y="404813"/>
            <a:ext cx="7218363" cy="1325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altLang="cs-CZ" sz="3600" dirty="0">
                <a:solidFill>
                  <a:srgbClr val="0070C0"/>
                </a:solidFill>
              </a:rPr>
              <a:t>Speciální sociální platforma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brázek 3">
            <a:extLst>
              <a:ext uri="{FF2B5EF4-FFF2-40B4-BE49-F238E27FC236}">
                <a16:creationId xmlns:a16="http://schemas.microsoft.com/office/drawing/2014/main" id="{A21A802A-AB36-44A6-95BA-00FBA813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675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a Smartphone Application for Eating</a:t>
            </a:r>
            <a:br>
              <a:rPr lang="en-US" dirty="0"/>
            </a:br>
            <a:r>
              <a:rPr lang="en-US" dirty="0"/>
              <a:t>Disorder Self-Monitoring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108,996 </a:t>
            </a:r>
            <a:r>
              <a:rPr lang="cs-CZ" dirty="0"/>
              <a:t>uživatelů si stáhlo aplikaci </a:t>
            </a:r>
          </a:p>
          <a:p>
            <a:endParaRPr lang="cs-CZ" dirty="0"/>
          </a:p>
          <a:p>
            <a:r>
              <a:rPr lang="en-US" dirty="0"/>
              <a:t>48,830 </a:t>
            </a:r>
            <a:r>
              <a:rPr lang="cs-CZ" dirty="0"/>
              <a:t>uživatelů uvedlo věk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cs-CZ" dirty="0"/>
              <a:t>průměr </a:t>
            </a:r>
            <a:r>
              <a:rPr lang="en-US" dirty="0"/>
              <a:t>22</a:t>
            </a:r>
            <a:r>
              <a:rPr lang="cs-CZ" dirty="0"/>
              <a:t> let</a:t>
            </a:r>
            <a:r>
              <a:rPr lang="en-US" dirty="0"/>
              <a:t> (</a:t>
            </a:r>
            <a:r>
              <a:rPr lang="cs-CZ" dirty="0"/>
              <a:t>od</a:t>
            </a:r>
            <a:r>
              <a:rPr lang="en-US" dirty="0"/>
              <a:t>13 </a:t>
            </a:r>
            <a:r>
              <a:rPr lang="cs-CZ" dirty="0"/>
              <a:t>do</a:t>
            </a:r>
            <a:r>
              <a:rPr lang="en-US" dirty="0"/>
              <a:t> 77 </a:t>
            </a:r>
            <a:r>
              <a:rPr lang="cs-CZ" dirty="0"/>
              <a:t>let</a:t>
            </a:r>
            <a:r>
              <a:rPr lang="en-US" dirty="0"/>
              <a:t>) </a:t>
            </a:r>
            <a:r>
              <a:rPr lang="cs-CZ" dirty="0"/>
              <a:t>67% </a:t>
            </a:r>
            <a:r>
              <a:rPr lang="en-US" dirty="0"/>
              <a:t>(n 5 32,572) </a:t>
            </a:r>
            <a:r>
              <a:rPr lang="cs-CZ" dirty="0"/>
              <a:t>uživatelů mělo pod 25 let</a:t>
            </a:r>
          </a:p>
          <a:p>
            <a:pPr lvl="1"/>
            <a:endParaRPr lang="cs-CZ" dirty="0"/>
          </a:p>
          <a:p>
            <a:r>
              <a:rPr lang="en-US" dirty="0"/>
              <a:t>57,940 </a:t>
            </a:r>
            <a:r>
              <a:rPr lang="cs-CZ" dirty="0"/>
              <a:t>uživatelů uvedlo pohlaví </a:t>
            </a:r>
          </a:p>
          <a:p>
            <a:pPr lvl="1"/>
            <a:r>
              <a:rPr lang="en-US" dirty="0"/>
              <a:t>87.2% (50,497) </a:t>
            </a:r>
            <a:r>
              <a:rPr lang="cs-CZ" dirty="0"/>
              <a:t>ženy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12.8% (7,452) </a:t>
            </a:r>
            <a:r>
              <a:rPr lang="cs-CZ" dirty="0"/>
              <a:t>muži</a:t>
            </a:r>
            <a:r>
              <a:rPr lang="en-US" dirty="0"/>
              <a:t> </a:t>
            </a:r>
            <a:endParaRPr lang="cs-CZ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>
              <a:buNone/>
            </a:pPr>
            <a:r>
              <a:rPr lang="cs-CZ" sz="1200" dirty="0"/>
              <a:t>(</a:t>
            </a:r>
            <a:r>
              <a:rPr lang="cs-CZ" sz="1200" dirty="0" err="1"/>
              <a:t>Tregarthen</a:t>
            </a:r>
            <a:r>
              <a:rPr lang="cs-CZ" sz="1200" dirty="0"/>
              <a:t>, </a:t>
            </a:r>
            <a:r>
              <a:rPr lang="cs-CZ" sz="1200" dirty="0" err="1"/>
              <a:t>Lock</a:t>
            </a:r>
            <a:r>
              <a:rPr lang="cs-CZ" sz="1200" dirty="0"/>
              <a:t>, &amp; </a:t>
            </a:r>
            <a:r>
              <a:rPr lang="cs-CZ" sz="1200" dirty="0" err="1"/>
              <a:t>Darcy</a:t>
            </a:r>
            <a:r>
              <a:rPr lang="cs-CZ" sz="1200" dirty="0"/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13178396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a Smartphone Application for Eating</a:t>
            </a:r>
            <a:br>
              <a:rPr lang="en-US" dirty="0"/>
            </a:br>
            <a:r>
              <a:rPr lang="en-US" dirty="0"/>
              <a:t>Disorder Self-Monitoring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24,643 </a:t>
            </a:r>
            <a:r>
              <a:rPr lang="cs-CZ" dirty="0"/>
              <a:t>odpovědělo na otázku, jak často využívají profesionální pomoc </a:t>
            </a:r>
          </a:p>
          <a:p>
            <a:pPr lvl="1"/>
            <a:r>
              <a:rPr lang="en-US" sz="2000" dirty="0"/>
              <a:t>46% (n 511,336)</a:t>
            </a:r>
            <a:r>
              <a:rPr lang="cs-CZ" sz="2000" dirty="0"/>
              <a:t> – momentálně nevyužívají žádnou léčbu</a:t>
            </a:r>
          </a:p>
          <a:p>
            <a:pPr lvl="1"/>
            <a:r>
              <a:rPr lang="en-US" sz="2000" dirty="0"/>
              <a:t>39.6% </a:t>
            </a:r>
            <a:r>
              <a:rPr lang="cs-CZ" sz="2000" dirty="0"/>
              <a:t>léčba týdne nebo měsíčně </a:t>
            </a:r>
            <a:r>
              <a:rPr lang="en-US" sz="2000" dirty="0"/>
              <a:t>(n 56,633</a:t>
            </a:r>
            <a:br>
              <a:rPr lang="en-US" sz="2000" dirty="0"/>
            </a:br>
            <a:r>
              <a:rPr lang="en-US" sz="2000" dirty="0"/>
              <a:t>n 53,139)</a:t>
            </a:r>
            <a:endParaRPr lang="cs-CZ" sz="2000" dirty="0"/>
          </a:p>
          <a:p>
            <a:pPr lvl="1"/>
            <a:r>
              <a:rPr lang="cs-CZ" sz="2000" dirty="0"/>
              <a:t>1</a:t>
            </a:r>
            <a:r>
              <a:rPr lang="en-US" sz="2000" dirty="0"/>
              <a:t>4.4%</a:t>
            </a:r>
            <a:r>
              <a:rPr lang="cs-CZ" sz="2000" dirty="0"/>
              <a:t> </a:t>
            </a:r>
            <a:r>
              <a:rPr lang="en-US" sz="2000" dirty="0"/>
              <a:t>(n 53,535) </a:t>
            </a:r>
            <a:r>
              <a:rPr lang="cs-CZ" sz="2000" dirty="0"/>
              <a:t>zvolili odpověď jiné</a:t>
            </a:r>
          </a:p>
          <a:p>
            <a:pPr lvl="1"/>
            <a:endParaRPr lang="cs-CZ" sz="2000" dirty="0"/>
          </a:p>
          <a:p>
            <a:r>
              <a:rPr lang="cs-CZ" dirty="0"/>
              <a:t>Trvání symptomů reportovalo </a:t>
            </a:r>
            <a:r>
              <a:rPr lang="en-US" dirty="0"/>
              <a:t>24,643</a:t>
            </a:r>
            <a:r>
              <a:rPr lang="cs-CZ" dirty="0"/>
              <a:t> uživatelů</a:t>
            </a:r>
          </a:p>
          <a:p>
            <a:pPr lvl="1"/>
            <a:r>
              <a:rPr lang="en-US" sz="2000" dirty="0"/>
              <a:t>80% (n 519,715) </a:t>
            </a:r>
            <a:r>
              <a:rPr lang="cs-CZ" sz="2000" dirty="0"/>
              <a:t>výskyt ED symptomů po dobu </a:t>
            </a:r>
            <a:r>
              <a:rPr lang="en-US" sz="2000" dirty="0"/>
              <a:t> 5–10 </a:t>
            </a:r>
            <a:r>
              <a:rPr lang="cs-CZ" sz="2000" dirty="0"/>
              <a:t>let </a:t>
            </a:r>
          </a:p>
          <a:p>
            <a:pPr marL="457200" lvl="1" indent="0">
              <a:buNone/>
            </a:pPr>
            <a:r>
              <a:rPr lang="cs-CZ" sz="2000" dirty="0"/>
              <a:t>medián 5 roků (rozsah od dvou týdnů do 65 let</a:t>
            </a:r>
            <a:r>
              <a:rPr lang="en-US" sz="2000" dirty="0"/>
              <a:t>)</a:t>
            </a:r>
            <a:br>
              <a:rPr lang="en-US" sz="2000" dirty="0"/>
            </a:br>
            <a:endParaRPr lang="cs-CZ" sz="1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cs-CZ" sz="1200" dirty="0">
                <a:solidFill>
                  <a:srgbClr val="000000"/>
                </a:solidFill>
              </a:rPr>
              <a:t>(</a:t>
            </a:r>
            <a:r>
              <a:rPr lang="cs-CZ" sz="1200" dirty="0" err="1">
                <a:solidFill>
                  <a:srgbClr val="000000"/>
                </a:solidFill>
              </a:rPr>
              <a:t>Tregarthen</a:t>
            </a:r>
            <a:r>
              <a:rPr lang="cs-CZ" sz="1200" dirty="0">
                <a:solidFill>
                  <a:srgbClr val="000000"/>
                </a:solidFill>
              </a:rPr>
              <a:t>, </a:t>
            </a:r>
            <a:r>
              <a:rPr lang="cs-CZ" sz="1200" dirty="0" err="1">
                <a:solidFill>
                  <a:srgbClr val="000000"/>
                </a:solidFill>
              </a:rPr>
              <a:t>Lock</a:t>
            </a:r>
            <a:r>
              <a:rPr lang="cs-CZ" sz="1200" dirty="0">
                <a:solidFill>
                  <a:srgbClr val="000000"/>
                </a:solidFill>
              </a:rPr>
              <a:t>, &amp; </a:t>
            </a:r>
            <a:r>
              <a:rPr lang="cs-CZ" sz="1200" dirty="0" err="1">
                <a:solidFill>
                  <a:srgbClr val="000000"/>
                </a:solidFill>
              </a:rPr>
              <a:t>Darcy</a:t>
            </a:r>
            <a:r>
              <a:rPr lang="cs-CZ" sz="1200" dirty="0">
                <a:solidFill>
                  <a:srgbClr val="000000"/>
                </a:solidFill>
              </a:rPr>
              <a:t>, 2015)</a:t>
            </a:r>
          </a:p>
          <a:p>
            <a:pPr lvl="1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25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50" y="889216"/>
            <a:ext cx="6227163" cy="52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060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36" y="972580"/>
            <a:ext cx="6355878" cy="53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1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4387" y="1943609"/>
            <a:ext cx="7518400" cy="4228591"/>
          </a:xfrm>
        </p:spPr>
        <p:txBody>
          <a:bodyPr/>
          <a:lstStyle/>
          <a:p>
            <a:r>
              <a:rPr lang="cs-CZ" dirty="0"/>
              <a:t>Online intervence u duševních potíží</a:t>
            </a:r>
            <a:br>
              <a:rPr lang="cs-CZ" dirty="0"/>
            </a:br>
            <a:r>
              <a:rPr lang="cs-CZ" dirty="0"/>
              <a:t>Prevence, léčba</a:t>
            </a:r>
          </a:p>
        </p:txBody>
      </p:sp>
    </p:spTree>
    <p:extLst>
      <p:ext uri="{BB962C8B-B14F-4D97-AF65-F5344CB8AC3E}">
        <p14:creationId xmlns:p14="http://schemas.microsoft.com/office/powerpoint/2010/main" val="204029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278378"/>
            <a:ext cx="8086635" cy="647700"/>
          </a:xfrm>
        </p:spPr>
        <p:txBody>
          <a:bodyPr/>
          <a:lstStyle/>
          <a:p>
            <a:pPr>
              <a:defRPr/>
            </a:pPr>
            <a:r>
              <a:rPr lang="cs-CZ" dirty="0"/>
              <a:t>Použitá literatura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103316"/>
            <a:ext cx="8082321" cy="5754684"/>
          </a:xfrm>
        </p:spPr>
        <p:txBody>
          <a:bodyPr>
            <a:normAutofit fontScale="47500" lnSpcReduction="20000"/>
          </a:bodyPr>
          <a:lstStyle/>
          <a:p>
            <a:endParaRPr lang="cs-CZ" sz="1800" dirty="0"/>
          </a:p>
          <a:p>
            <a:r>
              <a:rPr lang="cs-CZ" sz="1800" dirty="0"/>
              <a:t>Ali, K., </a:t>
            </a:r>
            <a:r>
              <a:rPr lang="cs-CZ" sz="1800" dirty="0" err="1"/>
              <a:t>Farrer</a:t>
            </a:r>
            <a:r>
              <a:rPr lang="cs-CZ" sz="1800" dirty="0"/>
              <a:t>, L., </a:t>
            </a:r>
            <a:r>
              <a:rPr lang="cs-CZ" sz="1800" dirty="0" err="1"/>
              <a:t>Fassnacht</a:t>
            </a:r>
            <a:r>
              <a:rPr lang="cs-CZ" sz="1800" dirty="0"/>
              <a:t>, D. B., Gulliver, A., Bauer, S., &amp; </a:t>
            </a:r>
            <a:r>
              <a:rPr lang="cs-CZ" sz="1800" dirty="0" err="1"/>
              <a:t>Griffiths</a:t>
            </a:r>
            <a:r>
              <a:rPr lang="cs-CZ" sz="1800" dirty="0"/>
              <a:t>, K. M. (2017). </a:t>
            </a:r>
            <a:r>
              <a:rPr lang="cs-CZ" sz="1800" dirty="0" err="1"/>
              <a:t>Perceived</a:t>
            </a:r>
            <a:r>
              <a:rPr lang="cs-CZ" sz="1800" dirty="0"/>
              <a:t> </a:t>
            </a:r>
            <a:r>
              <a:rPr lang="cs-CZ" sz="1800" dirty="0" err="1"/>
              <a:t>barriers</a:t>
            </a:r>
            <a:r>
              <a:rPr lang="cs-CZ" sz="1800" dirty="0"/>
              <a:t> and </a:t>
            </a:r>
            <a:r>
              <a:rPr lang="cs-CZ" sz="1800" dirty="0" err="1"/>
              <a:t>facilitators</a:t>
            </a:r>
            <a:r>
              <a:rPr lang="cs-CZ" sz="1800" dirty="0"/>
              <a:t> </a:t>
            </a:r>
            <a:r>
              <a:rPr lang="cs-CZ" sz="1800" dirty="0" err="1"/>
              <a:t>towards</a:t>
            </a:r>
            <a:r>
              <a:rPr lang="cs-CZ" sz="1800" dirty="0"/>
              <a:t> </a:t>
            </a:r>
            <a:r>
              <a:rPr lang="cs-CZ" sz="1800" dirty="0" err="1"/>
              <a:t>help-seeking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eating</a:t>
            </a:r>
            <a:r>
              <a:rPr lang="cs-CZ" sz="1800" dirty="0"/>
              <a:t> </a:t>
            </a:r>
            <a:r>
              <a:rPr lang="cs-CZ" sz="1800" dirty="0" err="1"/>
              <a:t>disorders</a:t>
            </a:r>
            <a:r>
              <a:rPr lang="cs-CZ" sz="1800" dirty="0"/>
              <a:t>: A </a:t>
            </a:r>
            <a:r>
              <a:rPr lang="cs-CZ" sz="1800" dirty="0" err="1"/>
              <a:t>systematic</a:t>
            </a:r>
            <a:r>
              <a:rPr lang="cs-CZ" sz="1800" dirty="0"/>
              <a:t> </a:t>
            </a:r>
            <a:r>
              <a:rPr lang="cs-CZ" sz="1800" dirty="0" err="1"/>
              <a:t>review</a:t>
            </a:r>
            <a:r>
              <a:rPr lang="cs-CZ" sz="1800" dirty="0"/>
              <a:t>. International </a:t>
            </a:r>
            <a:r>
              <a:rPr lang="cs-CZ" sz="1800" dirty="0" err="1"/>
              <a:t>Journal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Eating</a:t>
            </a:r>
            <a:r>
              <a:rPr lang="cs-CZ" sz="1800" dirty="0"/>
              <a:t> </a:t>
            </a:r>
            <a:r>
              <a:rPr lang="cs-CZ" sz="1800" dirty="0" err="1"/>
              <a:t>Disorders</a:t>
            </a:r>
            <a:r>
              <a:rPr lang="cs-CZ" sz="1800" dirty="0"/>
              <a:t>, 50(1), 9–21. https://doi.org/10.1002/eat.22598 </a:t>
            </a:r>
          </a:p>
          <a:p>
            <a:r>
              <a:rPr lang="en-US" sz="1800" dirty="0"/>
              <a:t>Austin, S. B. (2016). Accelerating progress in eating disorders prevention: A call for policy translation research and training. </a:t>
            </a:r>
            <a:r>
              <a:rPr lang="en-US" sz="1800" i="1" dirty="0"/>
              <a:t>Eating Disorders</a:t>
            </a:r>
            <a:r>
              <a:rPr lang="en-US" sz="1800" dirty="0"/>
              <a:t>, </a:t>
            </a:r>
            <a:r>
              <a:rPr lang="en-US" sz="1800" i="1" dirty="0"/>
              <a:t>24</a:t>
            </a:r>
            <a:r>
              <a:rPr lang="en-US" sz="1800" dirty="0"/>
              <a:t>(1), 6–19. </a:t>
            </a:r>
            <a:r>
              <a:rPr lang="en-US" sz="1800" u="sng" dirty="0">
                <a:hlinkClick r:id="rId2"/>
              </a:rPr>
              <a:t>https://doi.org/10.1080/10640266.2015.1034056</a:t>
            </a:r>
            <a:r>
              <a:rPr lang="en-US" sz="1800" dirty="0"/>
              <a:t> </a:t>
            </a:r>
            <a:endParaRPr lang="cs-CZ" sz="1800" dirty="0"/>
          </a:p>
          <a:p>
            <a:r>
              <a:rPr lang="en-US" sz="1800" dirty="0"/>
              <a:t>Barak, </a:t>
            </a:r>
            <a:r>
              <a:rPr lang="en-US" sz="1800" dirty="0" err="1"/>
              <a:t>Azy</a:t>
            </a:r>
            <a:r>
              <a:rPr lang="en-US" sz="1800" dirty="0"/>
              <a:t>, et al. (2008). A comprehensive review and a meta-analysis of the effectiveness of internet-based psychotherapeutic interventions. Journal of Technology in Human Services, 26.2-4: 109-160. http://www.tandfonline.com/doi/abs/10.1080/15228830802094429#.VI8vaCvF_hs</a:t>
            </a:r>
            <a:endParaRPr lang="cs-CZ" sz="1800" dirty="0"/>
          </a:p>
          <a:p>
            <a:r>
              <a:rPr lang="en-US" sz="1800" dirty="0"/>
              <a:t>Brewerton, T. D., &amp; Costin, C. (2011). Treatment results of anorexia nervosa and bulimia nervosa in a residential treatment program. Eating Disorders, 19(2), 117–131. </a:t>
            </a:r>
            <a:r>
              <a:rPr lang="en-US" sz="1800" dirty="0">
                <a:hlinkClick r:id="rId3"/>
              </a:rPr>
              <a:t>https://doi.org/10.1080/10640266.2011.551629</a:t>
            </a:r>
            <a:endParaRPr lang="cs-CZ" sz="1800" dirty="0"/>
          </a:p>
          <a:p>
            <a:r>
              <a:rPr lang="cs-CZ" sz="1800" dirty="0" err="1"/>
              <a:t>Escobar</a:t>
            </a:r>
            <a:r>
              <a:rPr lang="cs-CZ" sz="1800" dirty="0"/>
              <a:t>-Koch, T., </a:t>
            </a:r>
            <a:r>
              <a:rPr lang="cs-CZ" sz="1800" dirty="0" err="1"/>
              <a:t>Banker</a:t>
            </a:r>
            <a:r>
              <a:rPr lang="cs-CZ" sz="1800" dirty="0"/>
              <a:t>, J. D., </a:t>
            </a:r>
            <a:r>
              <a:rPr lang="cs-CZ" sz="1800" dirty="0" err="1"/>
              <a:t>Crow</a:t>
            </a:r>
            <a:r>
              <a:rPr lang="cs-CZ" sz="1800" dirty="0"/>
              <a:t>, S., </a:t>
            </a:r>
            <a:r>
              <a:rPr lang="cs-CZ" sz="1800" dirty="0" err="1"/>
              <a:t>Cullis</a:t>
            </a:r>
            <a:r>
              <a:rPr lang="cs-CZ" sz="1800" dirty="0"/>
              <a:t>, J., </a:t>
            </a:r>
            <a:r>
              <a:rPr lang="cs-CZ" sz="1800" dirty="0" err="1"/>
              <a:t>Ringwood</a:t>
            </a:r>
            <a:r>
              <a:rPr lang="cs-CZ" sz="1800" dirty="0"/>
              <a:t>, S., Smith, G., … Schmidt, U. (2010). </a:t>
            </a:r>
            <a:r>
              <a:rPr lang="cs-CZ" sz="1800" dirty="0" err="1"/>
              <a:t>Service</a:t>
            </a:r>
            <a:r>
              <a:rPr lang="cs-CZ" sz="1800" dirty="0"/>
              <a:t> </a:t>
            </a:r>
            <a:r>
              <a:rPr lang="cs-CZ" sz="1800" dirty="0" err="1"/>
              <a:t>users</a:t>
            </a:r>
            <a:r>
              <a:rPr lang="cs-CZ" sz="1800" dirty="0"/>
              <a:t>’ </a:t>
            </a:r>
            <a:r>
              <a:rPr lang="cs-CZ" sz="1800" dirty="0" err="1"/>
              <a:t>views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eating</a:t>
            </a:r>
            <a:r>
              <a:rPr lang="cs-CZ" sz="1800" dirty="0"/>
              <a:t> </a:t>
            </a:r>
            <a:r>
              <a:rPr lang="cs-CZ" sz="1800" dirty="0" err="1"/>
              <a:t>disorder</a:t>
            </a:r>
            <a:r>
              <a:rPr lang="cs-CZ" sz="1800" dirty="0"/>
              <a:t> </a:t>
            </a:r>
            <a:r>
              <a:rPr lang="cs-CZ" sz="1800" dirty="0" err="1"/>
              <a:t>services</a:t>
            </a:r>
            <a:r>
              <a:rPr lang="cs-CZ" sz="1800" dirty="0"/>
              <a:t>: An </a:t>
            </a:r>
            <a:r>
              <a:rPr lang="cs-CZ" sz="1800" dirty="0" err="1"/>
              <a:t>international</a:t>
            </a:r>
            <a:r>
              <a:rPr lang="cs-CZ" sz="1800" dirty="0"/>
              <a:t> </a:t>
            </a:r>
            <a:r>
              <a:rPr lang="cs-CZ" sz="1800" dirty="0" err="1"/>
              <a:t>comparison</a:t>
            </a:r>
            <a:r>
              <a:rPr lang="cs-CZ" sz="1800" dirty="0"/>
              <a:t>. International </a:t>
            </a:r>
            <a:r>
              <a:rPr lang="cs-CZ" sz="1800" dirty="0" err="1"/>
              <a:t>Journal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Eating</a:t>
            </a:r>
            <a:r>
              <a:rPr lang="cs-CZ" sz="1800" dirty="0"/>
              <a:t> </a:t>
            </a:r>
            <a:r>
              <a:rPr lang="cs-CZ" sz="1800" dirty="0" err="1"/>
              <a:t>Disorders</a:t>
            </a:r>
            <a:r>
              <a:rPr lang="cs-CZ" sz="1800" dirty="0"/>
              <a:t>, 43(6), 549–559. https://doi.org/10.1002/eat.20741 </a:t>
            </a:r>
          </a:p>
          <a:p>
            <a:r>
              <a:rPr lang="en-GB" sz="1800" dirty="0"/>
              <a:t>Gale, L., Channon, S., Larner, M., &amp; James, D. (2016). Experiences of using pro-eating disorder websites: a qualitative study with service users in NHS eating disorder services. </a:t>
            </a:r>
            <a:r>
              <a:rPr lang="en-GB" sz="1800" i="1" dirty="0"/>
              <a:t>Eating and Weight Disorders - Studies on Anorexia, Bulimia and Obesity</a:t>
            </a:r>
            <a:r>
              <a:rPr lang="en-GB" sz="1800" dirty="0"/>
              <a:t>, </a:t>
            </a:r>
            <a:r>
              <a:rPr lang="en-GB" sz="1800" i="1" dirty="0"/>
              <a:t>21</a:t>
            </a:r>
            <a:r>
              <a:rPr lang="en-GB" sz="1800" dirty="0"/>
              <a:t>(3), 427–434. </a:t>
            </a:r>
            <a:r>
              <a:rPr lang="en-GB" sz="1800" u="sng" dirty="0">
                <a:hlinkClick r:id="rId4"/>
              </a:rPr>
              <a:t>https://doi.org/10.1007/s40519-015-0242-8</a:t>
            </a:r>
            <a:endParaRPr lang="cs-CZ" sz="1800" dirty="0"/>
          </a:p>
          <a:p>
            <a:r>
              <a:rPr lang="en-US" sz="1800" dirty="0"/>
              <a:t>Hart, L. M., </a:t>
            </a:r>
            <a:r>
              <a:rPr lang="en-US" sz="1800" dirty="0" err="1"/>
              <a:t>Granillo</a:t>
            </a:r>
            <a:r>
              <a:rPr lang="en-US" sz="1800" dirty="0"/>
              <a:t>, M. T., </a:t>
            </a:r>
            <a:r>
              <a:rPr lang="en-US" sz="1800" dirty="0" err="1"/>
              <a:t>Jorm</a:t>
            </a:r>
            <a:r>
              <a:rPr lang="en-US" sz="1800" dirty="0"/>
              <a:t>, A. F., &amp; Paxton, S. J. (2011). Unmet need for treatment in the eating disorders: A systematic review of eating disorder specific treatment seeking among community cases. Clinical Psychology Review, 31(5), 727–735. https://doi.org/10.1016/j.cpr.2011.03.004 </a:t>
            </a:r>
            <a:endParaRPr lang="cs-CZ" sz="1800" dirty="0"/>
          </a:p>
          <a:p>
            <a:r>
              <a:rPr lang="en-GB" sz="1800" dirty="0" err="1"/>
              <a:t>Hausenblas</a:t>
            </a:r>
            <a:r>
              <a:rPr lang="en-GB" sz="1800" dirty="0"/>
              <a:t>, H. A., Campbell, A., </a:t>
            </a:r>
            <a:r>
              <a:rPr lang="en-GB" sz="1800" dirty="0" err="1"/>
              <a:t>Menzel</a:t>
            </a:r>
            <a:r>
              <a:rPr lang="en-GB" sz="1800" dirty="0"/>
              <a:t>, J. E., Doughty, J., Levine, M., &amp; Thompson, J. K. (2013). Media effects of experimental presentation of the ideal physique on eating disorder symptoms: A meta-analysis of laboratory studies. </a:t>
            </a:r>
            <a:r>
              <a:rPr lang="en-GB" sz="1800" i="1" dirty="0"/>
              <a:t>Clinical Psychology Review, 33</a:t>
            </a:r>
            <a:r>
              <a:rPr lang="en-GB" sz="1800" dirty="0"/>
              <a:t>(1), 168–181. </a:t>
            </a:r>
            <a:r>
              <a:rPr lang="en-GB" sz="1800" u="sng" dirty="0">
                <a:hlinkClick r:id="rId5"/>
              </a:rPr>
              <a:t>https://doi.org/10.1016/j.cpr.2012.10.011</a:t>
            </a:r>
            <a:endParaRPr lang="cs-CZ" sz="1800" u="sng" dirty="0"/>
          </a:p>
          <a:p>
            <a:r>
              <a:rPr lang="en-US" sz="1800" dirty="0"/>
              <a:t>Kessler, R., &amp; Glasgow, R. E. (2011). A proposal to speed translation of healthcare research into practice. American Journal of Preventive Medicine, 40(6), 637–644. https://doi.org/10.1016/j.amepre.2011.02.023 </a:t>
            </a:r>
            <a:endParaRPr lang="cs-CZ" sz="1800" dirty="0"/>
          </a:p>
          <a:p>
            <a:r>
              <a:rPr lang="en-US" sz="1800" dirty="0"/>
              <a:t>Le, L. K.-D., </a:t>
            </a:r>
            <a:r>
              <a:rPr lang="en-US" sz="1800" dirty="0" err="1"/>
              <a:t>Barendregt</a:t>
            </a:r>
            <a:r>
              <a:rPr lang="en-US" sz="1800" dirty="0"/>
              <a:t>, J. J., Hay, P., &amp; </a:t>
            </a:r>
            <a:r>
              <a:rPr lang="en-US" sz="1800" dirty="0" err="1"/>
              <a:t>Mihalopoulos</a:t>
            </a:r>
            <a:r>
              <a:rPr lang="en-US" sz="1800" dirty="0"/>
              <a:t>, C. (2017). Prevention of eating disorders: A systematic review and meta-analysis. Clinical Psychology Review, 53, 46–58. https://doi.org/10.1016/j.cpr.2017.02.001</a:t>
            </a:r>
            <a:endParaRPr lang="cs-CZ" sz="1800" dirty="0"/>
          </a:p>
          <a:p>
            <a:r>
              <a:rPr lang="en-GB" sz="1800" dirty="0"/>
              <a:t>Rodgers, R. F. (2016). The relationship between body image concerns, eating disorders and internet use, part II: An integrated theoretical model. </a:t>
            </a:r>
            <a:r>
              <a:rPr lang="en-GB" sz="1800" i="1" dirty="0"/>
              <a:t>Adolescent Research Review, 1</a:t>
            </a:r>
            <a:r>
              <a:rPr lang="en-GB" sz="1800" dirty="0"/>
              <a:t>(2), 121–137. </a:t>
            </a:r>
            <a:r>
              <a:rPr lang="en-GB" sz="1800" u="sng" dirty="0">
                <a:hlinkClick r:id="rId6"/>
              </a:rPr>
              <a:t>https://doi.org/10.1007/s40894-015-0016-6</a:t>
            </a:r>
            <a:endParaRPr lang="cs-CZ" sz="1800" dirty="0"/>
          </a:p>
          <a:p>
            <a:r>
              <a:rPr lang="en-GB" sz="1800" dirty="0"/>
              <a:t>Rodgers, R. F., &amp; </a:t>
            </a:r>
            <a:r>
              <a:rPr lang="en-GB" sz="1800" dirty="0" err="1"/>
              <a:t>Melioli</a:t>
            </a:r>
            <a:r>
              <a:rPr lang="en-GB" sz="1800" dirty="0"/>
              <a:t>, T. (2016). The relationship between body image concerns, eating disorders and internet use, part I: A review of empirical support. </a:t>
            </a:r>
            <a:r>
              <a:rPr lang="en-GB" sz="1800" i="1" dirty="0"/>
              <a:t>Adolescent Research Review, 1</a:t>
            </a:r>
            <a:r>
              <a:rPr lang="en-GB" sz="1800" dirty="0"/>
              <a:t>(2), 95–119. </a:t>
            </a:r>
            <a:r>
              <a:rPr lang="en-GB" sz="1800" u="sng" dirty="0">
                <a:hlinkClick r:id="rId6"/>
              </a:rPr>
              <a:t>https://doi.org/10.1007/s40894-015-0016-6</a:t>
            </a:r>
            <a:endParaRPr lang="cs-CZ" sz="1800" dirty="0"/>
          </a:p>
          <a:p>
            <a:r>
              <a:rPr lang="en-GB" sz="1800" dirty="0"/>
              <a:t>Rodgers, R. F., Lowy, A. S., </a:t>
            </a:r>
            <a:r>
              <a:rPr lang="en-GB" sz="1800" dirty="0" err="1"/>
              <a:t>Halperin</a:t>
            </a:r>
            <a:r>
              <a:rPr lang="en-GB" sz="1800" dirty="0"/>
              <a:t>, D. M., &amp; Franko, D. L. (2016). A meta‐analysis examining the influence of pro‐eating disorder websites on body image and eating pathology. </a:t>
            </a:r>
            <a:r>
              <a:rPr lang="en-GB" sz="1800" i="1" dirty="0"/>
              <a:t>European Eating Disorders Review, 24</a:t>
            </a:r>
            <a:r>
              <a:rPr lang="en-GB" sz="1800" dirty="0"/>
              <a:t>(1), 3–8. </a:t>
            </a:r>
            <a:r>
              <a:rPr lang="en-GB" sz="1800" u="sng" dirty="0">
                <a:hlinkClick r:id="rId7"/>
              </a:rPr>
              <a:t>https://doi.org/10.1002/erv.2390</a:t>
            </a:r>
            <a:endParaRPr lang="cs-CZ" sz="1800" u="sng" dirty="0"/>
          </a:p>
          <a:p>
            <a:r>
              <a:rPr lang="en-US" sz="1800" dirty="0"/>
              <a:t>Rodgers, R. F., &amp; Paxton, S. J. (2014). The impact of indicated prevention and early intervention on co-morbid eating disorder and depressive symptoms: A systematic review. Journal of Eating Disorders, 2(30). https://doi.org/10.1186/s40337-014-0030-2 </a:t>
            </a:r>
            <a:endParaRPr lang="cs-CZ" sz="1800" dirty="0"/>
          </a:p>
          <a:p>
            <a:r>
              <a:rPr lang="fr-FR" sz="1800" dirty="0"/>
              <a:t>Šmahel, D. (2003). </a:t>
            </a:r>
            <a:r>
              <a:rPr lang="fr-FR" sz="1800" dirty="0" err="1"/>
              <a:t>Komunikace</a:t>
            </a:r>
            <a:r>
              <a:rPr lang="fr-FR" sz="1800" dirty="0"/>
              <a:t> </a:t>
            </a:r>
            <a:r>
              <a:rPr lang="fr-FR" sz="1800" dirty="0" err="1"/>
              <a:t>adolescentů</a:t>
            </a:r>
            <a:r>
              <a:rPr lang="fr-FR" sz="1800" dirty="0"/>
              <a:t> v </a:t>
            </a:r>
            <a:r>
              <a:rPr lang="fr-FR" sz="1800" dirty="0" err="1"/>
              <a:t>prostředí</a:t>
            </a:r>
            <a:r>
              <a:rPr lang="fr-FR" sz="1800" dirty="0"/>
              <a:t> </a:t>
            </a:r>
            <a:r>
              <a:rPr lang="fr-FR" sz="1800" dirty="0" err="1"/>
              <a:t>internetu</a:t>
            </a:r>
            <a:r>
              <a:rPr lang="fr-FR" sz="1800" dirty="0"/>
              <a:t>. </a:t>
            </a:r>
            <a:r>
              <a:rPr lang="fr-FR" sz="1800" dirty="0" err="1"/>
              <a:t>Československá</a:t>
            </a:r>
            <a:r>
              <a:rPr lang="fr-FR" sz="1800" dirty="0"/>
              <a:t> psychologie, 47(2), 144-156.</a:t>
            </a:r>
            <a:endParaRPr lang="cs-CZ" sz="1800" dirty="0"/>
          </a:p>
          <a:p>
            <a:r>
              <a:rPr lang="en-GB" sz="1800" dirty="0" err="1"/>
              <a:t>Skårderud</a:t>
            </a:r>
            <a:r>
              <a:rPr lang="en-GB" sz="1800" dirty="0"/>
              <a:t>, F. (2003). </a:t>
            </a:r>
            <a:r>
              <a:rPr lang="en-GB" sz="1800" dirty="0" err="1"/>
              <a:t>Sh</a:t>
            </a:r>
            <a:r>
              <a:rPr lang="en-GB" sz="1800" dirty="0"/>
              <a:t>@ me in Cyberspace. Relationships without faces: the e‐media and eating disorders. </a:t>
            </a:r>
            <a:r>
              <a:rPr lang="en-GB" sz="1800" i="1" dirty="0"/>
              <a:t>European Eating Disorders Review, 11</a:t>
            </a:r>
            <a:r>
              <a:rPr lang="en-GB" sz="1800" dirty="0"/>
              <a:t>(3), 155–169. </a:t>
            </a:r>
            <a:r>
              <a:rPr lang="en-GB" sz="1800" u="sng" dirty="0">
                <a:hlinkClick r:id="rId8"/>
              </a:rPr>
              <a:t>https://doi.org/10.1002/erv.523</a:t>
            </a:r>
            <a:endParaRPr lang="cs-CZ" sz="1800" u="sng" dirty="0"/>
          </a:p>
          <a:p>
            <a:r>
              <a:rPr lang="en-US" sz="1800" dirty="0" err="1"/>
              <a:t>Stice</a:t>
            </a:r>
            <a:r>
              <a:rPr lang="en-US" sz="1800" dirty="0"/>
              <a:t>, E., Becker, C. B., &amp; </a:t>
            </a:r>
            <a:r>
              <a:rPr lang="en-US" sz="1800" dirty="0" err="1"/>
              <a:t>Yokum</a:t>
            </a:r>
            <a:r>
              <a:rPr lang="en-US" sz="1800" dirty="0"/>
              <a:t>, S. (2013). Eating disorder prevention: Current evidence-base and future directions. International Journal of Eating Disorders, 46(5), 478–485. https://doi.org/10.1002/eat.22105 </a:t>
            </a:r>
            <a:endParaRPr lang="cs-CZ" sz="1800" dirty="0"/>
          </a:p>
          <a:p>
            <a:r>
              <a:rPr lang="en-US" sz="1800" dirty="0" err="1"/>
              <a:t>Tregarthen</a:t>
            </a:r>
            <a:r>
              <a:rPr lang="en-US" sz="1800" dirty="0"/>
              <a:t>, J. P., Lock, J., &amp; Darcy, A. M. (2015). Development of a</a:t>
            </a:r>
            <a:r>
              <a:rPr lang="cs-CZ" sz="1800" dirty="0"/>
              <a:t> </a:t>
            </a:r>
            <a:r>
              <a:rPr lang="en-US" sz="1800" dirty="0"/>
              <a:t>smartphone application for eating disorder self-monitoring.</a:t>
            </a:r>
            <a:r>
              <a:rPr lang="cs-CZ" sz="1800" dirty="0"/>
              <a:t> </a:t>
            </a:r>
            <a:r>
              <a:rPr lang="en-US" sz="1800" i="1" dirty="0"/>
              <a:t>International Journal of Eating Disorders, 48</a:t>
            </a:r>
            <a:r>
              <a:rPr lang="en-US" sz="1800" dirty="0"/>
              <a:t>, 972–982. doi:10.1002/eat.22386</a:t>
            </a:r>
            <a:r>
              <a:rPr lang="cs-CZ" sz="1800" dirty="0"/>
              <a:t> </a:t>
            </a:r>
          </a:p>
          <a:p>
            <a:r>
              <a:rPr lang="en-US" sz="1800" dirty="0"/>
              <a:t>Wang, M. L., Peterson, K. E., McCormick, M. C., &amp; Austin, S. B. (2014). Environmental factors associated with disordered weight-control </a:t>
            </a:r>
            <a:r>
              <a:rPr lang="en-US" sz="1800" dirty="0" err="1"/>
              <a:t>behaviours</a:t>
            </a:r>
            <a:r>
              <a:rPr lang="en-US" sz="1800" dirty="0"/>
              <a:t> among youth: A systematic review. Public Health Nutrition, 17(07), 1654–1667. https://doi.org/10.1017/S1368980013001407</a:t>
            </a:r>
            <a:endParaRPr lang="cs-CZ" sz="1800" dirty="0"/>
          </a:p>
          <a:p>
            <a:r>
              <a:rPr lang="en-US" sz="1800" dirty="0"/>
              <a:t>Watson, H. J., Joyce, T., French, E., Willan, V., Kane, R. T., Tanner-Smith, E. E., … Egan, S. J. (2016). Prevention of eating disorders: A systematic review of randomized controlled trials. International Journal of Eating Disorders, 49(9), 833–862. https://doi.org/10.1002/eat.22577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6052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Definice a druhy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r>
              <a:rPr lang="cs-CZ" sz="2000" b="1" dirty="0"/>
              <a:t>Prevence</a:t>
            </a:r>
          </a:p>
          <a:p>
            <a:pPr lvl="1"/>
            <a:r>
              <a:rPr lang="cs-CZ" sz="1800" dirty="0"/>
              <a:t>Intervence, které snižující šanci rozvoje nemoci v neklinické populaci.</a:t>
            </a:r>
          </a:p>
          <a:p>
            <a:endParaRPr lang="cs-CZ" sz="1000" b="1" dirty="0"/>
          </a:p>
          <a:p>
            <a:r>
              <a:rPr lang="cs-CZ" sz="1800" b="1" dirty="0"/>
              <a:t>Rozlišení druhů prevence</a:t>
            </a:r>
          </a:p>
          <a:p>
            <a:pPr lvl="1"/>
            <a:r>
              <a:rPr lang="cs-CZ" sz="1800" dirty="0"/>
              <a:t>Jakou populaci má ovlivnit?</a:t>
            </a:r>
          </a:p>
          <a:p>
            <a:pPr lvl="1"/>
            <a:r>
              <a:rPr lang="cs-CZ" sz="1800" dirty="0"/>
              <a:t>Jaké diagnostické metody využívá k výběru populace?</a:t>
            </a:r>
          </a:p>
          <a:p>
            <a:endParaRPr lang="cs-CZ" sz="1000" b="1" dirty="0"/>
          </a:p>
          <a:p>
            <a:r>
              <a:rPr lang="cs-CZ" sz="1600" u="sng" dirty="0"/>
              <a:t>Druhy prevence </a:t>
            </a:r>
            <a:r>
              <a:rPr lang="cs-CZ" sz="1600" dirty="0"/>
              <a:t>(</a:t>
            </a:r>
            <a:r>
              <a:rPr lang="en-US" sz="1600" dirty="0"/>
              <a:t>Austin, 2016)</a:t>
            </a:r>
            <a:endParaRPr lang="cs-CZ" sz="1600" u="sng" dirty="0"/>
          </a:p>
          <a:p>
            <a:pPr lvl="1"/>
            <a:r>
              <a:rPr lang="cs-CZ" sz="1600" b="1" dirty="0">
                <a:solidFill>
                  <a:srgbClr val="002060"/>
                </a:solidFill>
              </a:rPr>
              <a:t>Univerzální</a:t>
            </a:r>
          </a:p>
          <a:p>
            <a:pPr lvl="2"/>
            <a:r>
              <a:rPr lang="cs-CZ" sz="1600" dirty="0"/>
              <a:t>Bez diagnostiky, bez zaměření na specifickou skupinu</a:t>
            </a:r>
          </a:p>
          <a:p>
            <a:pPr marL="914400" lvl="2" indent="0">
              <a:buNone/>
            </a:pPr>
            <a:r>
              <a:rPr lang="cs-CZ" sz="1600" dirty="0"/>
              <a:t>	= děti v určitém věku</a:t>
            </a:r>
          </a:p>
          <a:p>
            <a:pPr lvl="1"/>
            <a:r>
              <a:rPr lang="cs-CZ" sz="1600" b="1" dirty="0">
                <a:solidFill>
                  <a:srgbClr val="002060"/>
                </a:solidFill>
              </a:rPr>
              <a:t>Selektivní</a:t>
            </a:r>
          </a:p>
          <a:p>
            <a:pPr lvl="2"/>
            <a:r>
              <a:rPr lang="cs-CZ" sz="1600" dirty="0"/>
              <a:t>Bez diagnostiky, zaměření na specifickou skupinu</a:t>
            </a:r>
          </a:p>
          <a:p>
            <a:pPr marL="914400" lvl="2" indent="0">
              <a:buNone/>
            </a:pPr>
            <a:r>
              <a:rPr lang="cs-CZ" sz="1600" dirty="0"/>
              <a:t>	= dívky, které se věnují baletu</a:t>
            </a:r>
          </a:p>
          <a:p>
            <a:pPr lvl="1"/>
            <a:r>
              <a:rPr lang="cs-CZ" sz="1600" b="1" dirty="0">
                <a:solidFill>
                  <a:srgbClr val="002060"/>
                </a:solidFill>
              </a:rPr>
              <a:t>Indikovaná</a:t>
            </a:r>
          </a:p>
          <a:p>
            <a:pPr lvl="2"/>
            <a:r>
              <a:rPr lang="cs-CZ" sz="1600" dirty="0"/>
              <a:t>Zahrnuje screening a zaměření na specifickou skupinu</a:t>
            </a:r>
          </a:p>
          <a:p>
            <a:pPr marL="914400" lvl="2" indent="0">
              <a:buNone/>
            </a:pPr>
            <a:r>
              <a:rPr lang="cs-CZ" sz="1600" dirty="0"/>
              <a:t>	= dívky, které mají potíže se svým tělesným obrazem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DCD5B-7B82-42BE-852B-BE87E4CFD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61" y="4503203"/>
            <a:ext cx="2207028" cy="14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Definice léčby, odlišení od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136718"/>
          </a:xfrm>
        </p:spPr>
        <p:txBody>
          <a:bodyPr/>
          <a:lstStyle/>
          <a:p>
            <a:r>
              <a:rPr lang="cs-CZ" sz="1800" b="1" dirty="0"/>
              <a:t>Léčba</a:t>
            </a:r>
          </a:p>
          <a:p>
            <a:pPr lvl="1"/>
            <a:r>
              <a:rPr lang="cs-CZ" sz="1800" dirty="0"/>
              <a:t>Intervence pro lidi se symptomy, které překračují hranici klinické poruchy.</a:t>
            </a:r>
          </a:p>
          <a:p>
            <a:pPr lvl="2"/>
            <a:endParaRPr lang="cs-CZ" sz="1600" dirty="0"/>
          </a:p>
          <a:p>
            <a:pPr lvl="1"/>
            <a:r>
              <a:rPr lang="cs-CZ" sz="1800" dirty="0"/>
              <a:t>Zahrnuje klinickou diagnostiku</a:t>
            </a:r>
          </a:p>
          <a:p>
            <a:pPr lvl="2"/>
            <a:r>
              <a:rPr lang="cs-CZ" sz="1600" dirty="0"/>
              <a:t>rozdíl oproti posouzení „zranitelnosti“</a:t>
            </a:r>
          </a:p>
          <a:p>
            <a:pPr lvl="2"/>
            <a:endParaRPr lang="cs-CZ" sz="1600" dirty="0"/>
          </a:p>
          <a:p>
            <a:pPr lvl="1"/>
            <a:r>
              <a:rPr lang="cs-CZ" sz="1800" dirty="0"/>
              <a:t>Mezi selektivní prevencí a léčbou je tenká hranice</a:t>
            </a:r>
          </a:p>
          <a:p>
            <a:pPr lvl="2"/>
            <a:r>
              <a:rPr lang="cs-CZ" sz="1600" dirty="0"/>
              <a:t>překrývají se metody léčby</a:t>
            </a:r>
          </a:p>
          <a:p>
            <a:pPr lvl="2"/>
            <a:r>
              <a:rPr lang="cs-CZ" sz="1600" dirty="0"/>
              <a:t>překrývají se diagnostické proměnné</a:t>
            </a:r>
          </a:p>
          <a:p>
            <a:pPr lvl="2"/>
            <a:endParaRPr lang="cs-CZ" sz="1600" dirty="0"/>
          </a:p>
          <a:p>
            <a:pPr lvl="1"/>
            <a:r>
              <a:rPr lang="cs-CZ" sz="1800" dirty="0"/>
              <a:t>Léčba má oproti prevenci pokročilejší empirické základy</a:t>
            </a:r>
          </a:p>
          <a:p>
            <a:pPr lvl="2"/>
            <a:r>
              <a:rPr lang="cs-CZ" sz="1600" dirty="0"/>
              <a:t>Preferována praktiky</a:t>
            </a:r>
          </a:p>
          <a:p>
            <a:pPr marL="914400" lvl="2" indent="0">
              <a:buNone/>
            </a:pPr>
            <a:r>
              <a:rPr lang="cs-CZ" sz="1600" dirty="0">
                <a:solidFill>
                  <a:srgbClr val="7030A0"/>
                </a:solidFill>
              </a:rPr>
              <a:t>	Kdo by se radši věnoval prevenci než psychoterapii?</a:t>
            </a:r>
            <a:endParaRPr lang="cs-CZ" sz="1600" dirty="0"/>
          </a:p>
          <a:p>
            <a:pPr lvl="2"/>
            <a:r>
              <a:rPr lang="cs-CZ" sz="1600" dirty="0"/>
              <a:t>Preferována výzkumně</a:t>
            </a:r>
          </a:p>
          <a:p>
            <a:pPr marL="914400" lvl="2" indent="0"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7030A0"/>
                </a:solidFill>
              </a:rPr>
              <a:t>méně než 10% výzkumu PPP zaměřeno na prevenci</a:t>
            </a:r>
          </a:p>
          <a:p>
            <a:pPr lvl="2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4514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Druhy léčby, následná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136718"/>
          </a:xfrm>
        </p:spPr>
        <p:txBody>
          <a:bodyPr/>
          <a:lstStyle/>
          <a:p>
            <a:r>
              <a:rPr lang="cs-CZ" sz="1800" b="1" dirty="0"/>
              <a:t>Rozlišení druhů léčby</a:t>
            </a:r>
          </a:p>
          <a:p>
            <a:pPr lvl="1"/>
            <a:r>
              <a:rPr lang="cs-CZ" sz="1800" dirty="0"/>
              <a:t>Podle profese</a:t>
            </a:r>
          </a:p>
          <a:p>
            <a:pPr lvl="2"/>
            <a:r>
              <a:rPr lang="cs-CZ" sz="1800" dirty="0">
                <a:solidFill>
                  <a:srgbClr val="002060"/>
                </a:solidFill>
              </a:rPr>
              <a:t>Psychiatrie, psychologie, psychoterapie, sociální práce…</a:t>
            </a:r>
          </a:p>
          <a:p>
            <a:pPr lvl="2"/>
            <a:r>
              <a:rPr lang="cs-CZ" sz="1800" dirty="0"/>
              <a:t>Různé psychoterapeutické směry (</a:t>
            </a:r>
            <a:r>
              <a:rPr lang="cs-CZ" sz="1800" dirty="0">
                <a:solidFill>
                  <a:srgbClr val="002060"/>
                </a:solidFill>
              </a:rPr>
              <a:t>KBT, PD, IPT, rodinná terapie</a:t>
            </a:r>
            <a:r>
              <a:rPr lang="cs-CZ" sz="1800" dirty="0"/>
              <a:t>)</a:t>
            </a:r>
          </a:p>
          <a:p>
            <a:pPr marL="457200" lvl="1" indent="0">
              <a:buNone/>
            </a:pPr>
            <a:endParaRPr lang="cs-CZ" sz="1200" dirty="0"/>
          </a:p>
          <a:p>
            <a:pPr lvl="1"/>
            <a:endParaRPr lang="cs-CZ" sz="1200" dirty="0"/>
          </a:p>
          <a:p>
            <a:r>
              <a:rPr lang="cs-CZ" sz="1600" b="1" dirty="0"/>
              <a:t>Následná péče (after-care)</a:t>
            </a:r>
          </a:p>
          <a:p>
            <a:pPr lvl="1"/>
            <a:r>
              <a:rPr lang="cs-CZ" sz="1600" dirty="0"/>
              <a:t>Zvláště důležitá u onemocnění náchylných k relapsu (deprese, závislosti, PPP)	</a:t>
            </a:r>
          </a:p>
          <a:p>
            <a:pPr lvl="1"/>
            <a:r>
              <a:rPr lang="cs-CZ" sz="1600" dirty="0"/>
              <a:t>Opomíjená část léčby, zvláště u duševních onemocnění</a:t>
            </a:r>
          </a:p>
          <a:p>
            <a:pPr lvl="1"/>
            <a:endParaRPr lang="cs-CZ" sz="1600" dirty="0"/>
          </a:p>
          <a:p>
            <a:pPr lvl="1"/>
            <a:r>
              <a:rPr lang="cs-CZ" sz="1600" u="sng" dirty="0"/>
              <a:t>Internet může podporovat následnou péči</a:t>
            </a:r>
          </a:p>
          <a:p>
            <a:pPr lvl="2"/>
            <a:r>
              <a:rPr lang="cs-CZ" sz="1600" dirty="0"/>
              <a:t>pokračování komunikace s terapeuty</a:t>
            </a:r>
          </a:p>
          <a:p>
            <a:pPr lvl="2"/>
            <a:r>
              <a:rPr lang="cs-CZ" sz="1600" dirty="0"/>
              <a:t>sebemonitorování</a:t>
            </a:r>
          </a:p>
          <a:p>
            <a:pPr lvl="2"/>
            <a:r>
              <a:rPr lang="cs-CZ" sz="1600" dirty="0"/>
              <a:t>podpora zisků z léčby</a:t>
            </a:r>
          </a:p>
          <a:p>
            <a:pPr lvl="2"/>
            <a:r>
              <a:rPr lang="cs-CZ" sz="1600" dirty="0"/>
              <a:t>finanční a časová úspornost</a:t>
            </a:r>
          </a:p>
          <a:p>
            <a:pPr marL="457200" lvl="1" indent="0">
              <a:buNone/>
            </a:pPr>
            <a:endParaRPr lang="cs-CZ" sz="1000" dirty="0"/>
          </a:p>
          <a:p>
            <a:pPr marL="457200" lvl="1" indent="0" algn="r">
              <a:buNone/>
            </a:pPr>
            <a:r>
              <a:rPr lang="cs-CZ" sz="1400" dirty="0"/>
              <a:t>(</a:t>
            </a:r>
            <a:r>
              <a:rPr lang="it-IT" sz="1400" dirty="0"/>
              <a:t>Brewerton &amp; Costin, 2011; Escobar-Koch et al., 2010</a:t>
            </a:r>
            <a:r>
              <a:rPr lang="cs-CZ" sz="1400" dirty="0"/>
              <a:t>)</a:t>
            </a:r>
            <a:endParaRPr lang="cs-CZ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F6857-F9D5-4CBF-9975-44979B992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2" y="4309268"/>
            <a:ext cx="2688410" cy="16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2837"/>
      </p:ext>
    </p:extLst>
  </p:cSld>
  <p:clrMapOvr>
    <a:masterClrMapping/>
  </p:clrMapOvr>
</p:sld>
</file>

<file path=ppt/theme/theme1.xml><?xml version="1.0" encoding="utf-8"?>
<a:theme xmlns:a="http://schemas.openxmlformats.org/drawingml/2006/main" name="mu_sablona_4×3_en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6630</TotalTime>
  <Words>4855</Words>
  <Application>Microsoft Office PowerPoint</Application>
  <PresentationFormat>On-screen Show (4:3)</PresentationFormat>
  <Paragraphs>648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Tahoma</vt:lpstr>
      <vt:lpstr>Wingdings</vt:lpstr>
      <vt:lpstr>Wingdings 2</vt:lpstr>
      <vt:lpstr>mu_sablona_4×3_en</vt:lpstr>
      <vt:lpstr> Zdraví a internet   Mgr. Michal Čevelíček, Ph.D.    PSY174 Psychologie a Internet Jaro 2019</vt:lpstr>
      <vt:lpstr>Používání internetu a zdraví</vt:lpstr>
      <vt:lpstr>Používání internetu a zdraví</vt:lpstr>
      <vt:lpstr>Používání internetu a zdraví</vt:lpstr>
      <vt:lpstr>Používání internetu a zdraví</vt:lpstr>
      <vt:lpstr>Online intervence u duševních potíží Prevence, léčba</vt:lpstr>
      <vt:lpstr>Definice a druhy prevence</vt:lpstr>
      <vt:lpstr>Definice léčby, odlišení od prevence</vt:lpstr>
      <vt:lpstr>Druhy léčby, následná péče</vt:lpstr>
      <vt:lpstr>Spektrum intervencí (v péči o duševní zdraví)</vt:lpstr>
      <vt:lpstr>Výhody online intervencí</vt:lpstr>
      <vt:lpstr>Vývoj pohledu na prevenci</vt:lpstr>
      <vt:lpstr>Skupiny, které mohou být cíli prevence (příklad PPP)</vt:lpstr>
      <vt:lpstr>Skupiny, které mohou být cíli prevence (příklad PPP)</vt:lpstr>
      <vt:lpstr>Skupiny, které mohou být cíli prevence (příklad PPP)</vt:lpstr>
      <vt:lpstr>Skupiny, které mohou být cíli prevence (příklad PPP)</vt:lpstr>
      <vt:lpstr>Skupiny, které mohou být cíli prevence (příklad PPP)</vt:lpstr>
      <vt:lpstr>Skupiny, které mohou být cíli prevence (příklad PPP)</vt:lpstr>
      <vt:lpstr>Nedostatek společenské a univerzální prevence</vt:lpstr>
      <vt:lpstr>Úspěšnost prevence</vt:lpstr>
      <vt:lpstr>Online prevence PPP: příklad</vt:lpstr>
      <vt:lpstr>Online prevence PPP: příklad</vt:lpstr>
      <vt:lpstr>Online prevence PPP: příklad</vt:lpstr>
      <vt:lpstr>Online prevence PPP: příklad</vt:lpstr>
      <vt:lpstr>Online prevence PPP: příklad</vt:lpstr>
      <vt:lpstr>Inovativní preventivní strategie: přechod k léčbě</vt:lpstr>
      <vt:lpstr>Online poradenství a psychoterapie</vt:lpstr>
      <vt:lpstr>Základní druhy online psychoterapie/poradenství</vt:lpstr>
      <vt:lpstr>Online poradenství a specifika online komunikace</vt:lpstr>
      <vt:lpstr>Online poradenství a specifika online komunikace</vt:lpstr>
      <vt:lpstr>Psychologické online poradenství – doporučení</vt:lpstr>
      <vt:lpstr>Efektivita online psychoterapeutických intervencí </vt:lpstr>
      <vt:lpstr>Internetové poradny</vt:lpstr>
      <vt:lpstr>A) Otázka a odpověď </vt:lpstr>
      <vt:lpstr>A) Otázka a odpověď – Možnosti intervence </vt:lpstr>
      <vt:lpstr>A) Otázka a odpověď – Co nemůžeme dělat </vt:lpstr>
      <vt:lpstr>Zajímá Vás online poradenství? </vt:lpstr>
      <vt:lpstr>E-health, telemedicine</vt:lpstr>
      <vt:lpstr>Efekt e-terapií </vt:lpstr>
      <vt:lpstr>Adherence</vt:lpstr>
      <vt:lpstr>Zhoršování/zlepšování psychického zdraví Příklad poruch příjmu potravy</vt:lpstr>
      <vt:lpstr>Internet a zlepšení či zhoršování zdraví Poruchy příjmu potravy (PPP)</vt:lpstr>
      <vt:lpstr>Internet a zlepšení či zhoršování zdraví Poruchy příjmu potravy (PPP)</vt:lpstr>
      <vt:lpstr>Internet a poruchy příjmu potravy: Dopady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Rizikové komunity</vt:lpstr>
      <vt:lpstr>Pro-Ana komunity</vt:lpstr>
      <vt:lpstr>Pro-Ana komunity</vt:lpstr>
      <vt:lpstr>Pro-Ana komunity</vt:lpstr>
      <vt:lpstr>PowerPoint Presentation</vt:lpstr>
      <vt:lpstr>PowerPoint Presentation</vt:lpstr>
      <vt:lpstr>Development of a Smartphone Application for Eating Disorder Self-Monitoring</vt:lpstr>
      <vt:lpstr>Development of a Smartphone Application for Eating Disorder Self-Monitoring</vt:lpstr>
      <vt:lpstr>PowerPoint Presentation</vt:lpstr>
      <vt:lpstr>PowerPoint Presentation</vt:lpstr>
      <vt:lpstr>Použitá literatura 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Dědková</dc:creator>
  <cp:lastModifiedBy>MC</cp:lastModifiedBy>
  <cp:revision>248</cp:revision>
  <cp:lastPrinted>1601-01-01T00:00:00Z</cp:lastPrinted>
  <dcterms:created xsi:type="dcterms:W3CDTF">2017-02-20T13:39:02Z</dcterms:created>
  <dcterms:modified xsi:type="dcterms:W3CDTF">2020-04-06T16:05:51Z</dcterms:modified>
</cp:coreProperties>
</file>