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77" r:id="rId6"/>
    <p:sldId id="262" r:id="rId7"/>
    <p:sldId id="265" r:id="rId8"/>
    <p:sldId id="264" r:id="rId9"/>
    <p:sldId id="274" r:id="rId10"/>
    <p:sldId id="278" r:id="rId11"/>
    <p:sldId id="276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E416-A83E-41FA-A3F2-0823F60C43E7}" type="datetimeFigureOut">
              <a:rPr lang="en-US" smtClean="0"/>
              <a:t>02-Mar-20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51F4-73EA-4B01-974A-B07D89359C7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722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E416-A83E-41FA-A3F2-0823F60C43E7}" type="datetimeFigureOut">
              <a:rPr lang="en-US" smtClean="0"/>
              <a:t>02-Mar-20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51F4-73EA-4B01-974A-B07D8935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51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E416-A83E-41FA-A3F2-0823F60C43E7}" type="datetimeFigureOut">
              <a:rPr lang="en-US" smtClean="0"/>
              <a:t>02-Mar-20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51F4-73EA-4B01-974A-B07D8935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78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E416-A83E-41FA-A3F2-0823F60C43E7}" type="datetimeFigureOut">
              <a:rPr lang="en-US" smtClean="0"/>
              <a:t>02-Mar-20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51F4-73EA-4B01-974A-B07D8935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5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E416-A83E-41FA-A3F2-0823F60C43E7}" type="datetimeFigureOut">
              <a:rPr lang="en-US" smtClean="0"/>
              <a:t>02-Mar-20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51F4-73EA-4B01-974A-B07D89359C7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75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E416-A83E-41FA-A3F2-0823F60C43E7}" type="datetimeFigureOut">
              <a:rPr lang="en-US" smtClean="0"/>
              <a:t>02-Mar-20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51F4-73EA-4B01-974A-B07D8935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86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E416-A83E-41FA-A3F2-0823F60C43E7}" type="datetimeFigureOut">
              <a:rPr lang="en-US" smtClean="0"/>
              <a:t>02-Mar-20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51F4-73EA-4B01-974A-B07D8935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8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E416-A83E-41FA-A3F2-0823F60C43E7}" type="datetimeFigureOut">
              <a:rPr lang="en-US" smtClean="0"/>
              <a:t>02-Mar-20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51F4-73EA-4B01-974A-B07D8935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66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E416-A83E-41FA-A3F2-0823F60C43E7}" type="datetimeFigureOut">
              <a:rPr lang="en-US" smtClean="0"/>
              <a:t>02-Mar-20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51F4-73EA-4B01-974A-B07D8935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97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769E416-A83E-41FA-A3F2-0823F60C43E7}" type="datetimeFigureOut">
              <a:rPr lang="en-US" smtClean="0"/>
              <a:t>02-Mar-20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CC51F4-73EA-4B01-974A-B07D8935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E416-A83E-41FA-A3F2-0823F60C43E7}" type="datetimeFigureOut">
              <a:rPr lang="en-US" smtClean="0"/>
              <a:t>02-Mar-20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51F4-73EA-4B01-974A-B07D8935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40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769E416-A83E-41FA-A3F2-0823F60C43E7}" type="datetimeFigureOut">
              <a:rPr lang="en-US" smtClean="0"/>
              <a:t>02-Mar-20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8CC51F4-73EA-4B01-974A-B07D89359C7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88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dirty="0"/>
              <a:t>Zadání seminární práce</a:t>
            </a:r>
            <a:br>
              <a:rPr lang="cs-CZ" sz="6000" dirty="0"/>
            </a:br>
            <a:r>
              <a:rPr lang="cs-CZ" sz="6000" dirty="0"/>
              <a:t>Výběrová validita</a:t>
            </a:r>
            <a:br>
              <a:rPr lang="cs-CZ" sz="6000" dirty="0"/>
            </a:br>
            <a:r>
              <a:rPr lang="cs-CZ" sz="6000" dirty="0"/>
              <a:t>Psychologické </a:t>
            </a:r>
            <a:r>
              <a:rPr lang="cs-CZ" sz="6000" dirty="0" err="1"/>
              <a:t>škálování</a:t>
            </a:r>
            <a:endParaRPr lang="en-US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cap="none" dirty="0"/>
              <a:t>PSYb2590: Základy psychometriky | Seminář 1</a:t>
            </a:r>
          </a:p>
          <a:p>
            <a:r>
              <a:rPr lang="cs-CZ" cap="none" dirty="0"/>
              <a:t>24. 2. / 2. 3. 2020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692786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Validita</a:t>
            </a:r>
            <a:r>
              <a:rPr lang="cs-CZ" dirty="0"/>
              <a:t> položek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2" name="Zástupný symbol pro obsah 161"/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45733"/>
                <a:ext cx="7636671" cy="4431242"/>
              </a:xfrm>
            </p:spPr>
            <p:txBody>
              <a:bodyPr>
                <a:normAutofit/>
              </a:bodyPr>
              <a:lstStyle/>
              <a:p>
                <a:r>
                  <a:rPr lang="cs-CZ" b="1" dirty="0"/>
                  <a:t>Reliabilita</a:t>
                </a:r>
                <a:r>
                  <a:rPr lang="cs-CZ" dirty="0"/>
                  <a:t>:     společný vs. celkový rozptyl              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    +      +      +      +      +      </m:t>
                        </m:r>
                      </m:den>
                    </m:f>
                  </m:oMath>
                </a14:m>
                <a:r>
                  <a:rPr lang="cs-CZ" dirty="0"/>
                  <a:t> </a:t>
                </a:r>
                <a:br>
                  <a:rPr lang="cs-CZ" dirty="0"/>
                </a:br>
                <a:r>
                  <a:rPr lang="cs-CZ" dirty="0"/>
                  <a:t>	      (kolik je signálu a kolik je šumu?)  </a:t>
                </a:r>
              </a:p>
              <a:p>
                <a:pPr marL="0" indent="0">
                  <a:buNone/>
                </a:pPr>
                <a:br>
                  <a:rPr lang="cs-CZ" dirty="0"/>
                </a:br>
                <a:r>
                  <a:rPr lang="cs-CZ" dirty="0"/>
                  <a:t>  Specifický, ale náhodný rozptyl                snižuje pouze reliabilitu.</a:t>
                </a:r>
              </a:p>
              <a:p>
                <a:r>
                  <a:rPr lang="cs-CZ" dirty="0"/>
                  <a:t>Specifický, ale nenáhodný rozptyl           může reliabilitu nadhodnocovat.</a:t>
                </a:r>
              </a:p>
              <a:p>
                <a:pPr lvl="1"/>
                <a:r>
                  <a:rPr lang="cs-CZ" dirty="0"/>
                  <a:t>Např. </a:t>
                </a:r>
                <a:r>
                  <a:rPr lang="cs-CZ" dirty="0" err="1"/>
                  <a:t>Cronbachovo</a:t>
                </a:r>
                <a:r>
                  <a:rPr lang="cs-CZ" dirty="0"/>
                  <a:t> alfa, split-</a:t>
                </a:r>
                <a:r>
                  <a:rPr lang="cs-CZ" dirty="0" err="1"/>
                  <a:t>half</a:t>
                </a:r>
                <a:r>
                  <a:rPr lang="cs-CZ" dirty="0"/>
                  <a:t> atp.</a:t>
                </a:r>
              </a:p>
              <a:p>
                <a:r>
                  <a:rPr lang="cs-CZ" dirty="0"/>
                  <a:t>Nenáhodný specifický rozptyl           navíc snižuje validitu.</a:t>
                </a:r>
              </a:p>
              <a:p>
                <a:pPr lvl="1"/>
                <a:r>
                  <a:rPr lang="cs-CZ" dirty="0"/>
                  <a:t>Systematické zkreslení, které nelze oddělit od společného rozptylu     .</a:t>
                </a:r>
              </a:p>
              <a:p>
                <a:r>
                  <a:rPr lang="cs-CZ" dirty="0"/>
                  <a:t>Společný rozptyl (konstrukt) může být tvořen více fasetami:     a     .</a:t>
                </a:r>
              </a:p>
              <a:p>
                <a:r>
                  <a:rPr lang="cs-CZ" dirty="0"/>
                  <a:t>Validitu snižuje i to, pokud část společného rozptylu      není v položkách obsažena.</a:t>
                </a:r>
                <a:endParaRPr lang="en-US" dirty="0"/>
              </a:p>
            </p:txBody>
          </p:sp>
        </mc:Choice>
        <mc:Fallback>
          <p:sp>
            <p:nvSpPr>
              <p:cNvPr id="162" name="Zástupný symbol pro obsah 16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45733"/>
                <a:ext cx="7636671" cy="4431242"/>
              </a:xfrm>
              <a:blipFill>
                <a:blip r:embed="rId2"/>
                <a:stretch>
                  <a:fillRect l="-798" r="-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1" name="Obdélník 240"/>
          <p:cNvSpPr/>
          <p:nvPr/>
        </p:nvSpPr>
        <p:spPr>
          <a:xfrm>
            <a:off x="8607051" y="431658"/>
            <a:ext cx="3097403" cy="5828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Oval 6"/>
          <p:cNvSpPr>
            <a:spLocks noChangeAspect="1" noChangeArrowheads="1"/>
          </p:cNvSpPr>
          <p:nvPr/>
        </p:nvSpPr>
        <p:spPr bwMode="auto">
          <a:xfrm>
            <a:off x="9327393" y="563617"/>
            <a:ext cx="1742407" cy="836589"/>
          </a:xfrm>
          <a:prstGeom prst="ellipse">
            <a:avLst/>
          </a:prstGeom>
          <a:noFill/>
          <a:ln w="9525" algn="in">
            <a:solidFill>
              <a:srgbClr val="A50021"/>
            </a:solidFill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endParaRPr lang="cs-CZ"/>
          </a:p>
        </p:txBody>
      </p:sp>
      <p:sp>
        <p:nvSpPr>
          <p:cNvPr id="165" name="Rectangle 7"/>
          <p:cNvSpPr>
            <a:spLocks noChangeAspect="1" noChangeArrowheads="1"/>
          </p:cNvSpPr>
          <p:nvPr/>
        </p:nvSpPr>
        <p:spPr bwMode="auto">
          <a:xfrm rot="16200000">
            <a:off x="8520207" y="3463566"/>
            <a:ext cx="1603462" cy="557570"/>
          </a:xfrm>
          <a:prstGeom prst="rect">
            <a:avLst/>
          </a:prstGeom>
          <a:noFill/>
          <a:ln w="9525" algn="in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cs-CZ"/>
          </a:p>
        </p:txBody>
      </p:sp>
      <p:sp>
        <p:nvSpPr>
          <p:cNvPr id="166" name="Rectangle 8"/>
          <p:cNvSpPr>
            <a:spLocks noChangeAspect="1" noChangeArrowheads="1"/>
          </p:cNvSpPr>
          <p:nvPr/>
        </p:nvSpPr>
        <p:spPr bwMode="auto">
          <a:xfrm rot="16200000">
            <a:off x="10192918" y="3463566"/>
            <a:ext cx="1603462" cy="557570"/>
          </a:xfrm>
          <a:prstGeom prst="rect">
            <a:avLst/>
          </a:prstGeom>
          <a:noFill/>
          <a:ln w="9525" algn="in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cs-CZ"/>
          </a:p>
        </p:txBody>
      </p:sp>
      <p:sp>
        <p:nvSpPr>
          <p:cNvPr id="167" name="Rectangle 9"/>
          <p:cNvSpPr>
            <a:spLocks noChangeAspect="1" noChangeArrowheads="1"/>
          </p:cNvSpPr>
          <p:nvPr/>
        </p:nvSpPr>
        <p:spPr bwMode="auto">
          <a:xfrm rot="16200000">
            <a:off x="9356563" y="3463565"/>
            <a:ext cx="1603462" cy="557571"/>
          </a:xfrm>
          <a:prstGeom prst="rect">
            <a:avLst/>
          </a:prstGeom>
          <a:noFill/>
          <a:ln w="9525" algn="in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cs-CZ"/>
          </a:p>
        </p:txBody>
      </p:sp>
      <p:sp>
        <p:nvSpPr>
          <p:cNvPr id="168" name="Line 10"/>
          <p:cNvSpPr>
            <a:spLocks noChangeAspect="1" noChangeShapeType="1"/>
          </p:cNvSpPr>
          <p:nvPr/>
        </p:nvSpPr>
        <p:spPr bwMode="auto">
          <a:xfrm rot="16200000" flipH="1" flipV="1">
            <a:off x="8978911" y="1759601"/>
            <a:ext cx="1524045" cy="837991"/>
          </a:xfrm>
          <a:prstGeom prst="line">
            <a:avLst/>
          </a:prstGeom>
          <a:noFill/>
          <a:ln w="9525" algn="ctr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 lIns="36576" tIns="36576" rIns="36576" bIns="36576"/>
          <a:lstStyle/>
          <a:p>
            <a:endParaRPr lang="cs-CZ"/>
          </a:p>
        </p:txBody>
      </p:sp>
      <p:sp>
        <p:nvSpPr>
          <p:cNvPr id="169" name="Line 11"/>
          <p:cNvSpPr>
            <a:spLocks noChangeAspect="1" noChangeShapeType="1"/>
          </p:cNvSpPr>
          <p:nvPr/>
        </p:nvSpPr>
        <p:spPr bwMode="auto">
          <a:xfrm rot="16200000" flipH="1" flipV="1">
            <a:off x="9476461" y="2098407"/>
            <a:ext cx="1524046" cy="160381"/>
          </a:xfrm>
          <a:prstGeom prst="line">
            <a:avLst/>
          </a:prstGeom>
          <a:noFill/>
          <a:ln w="9525" algn="ctr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 lIns="36576" tIns="36576" rIns="36576" bIns="36576"/>
          <a:lstStyle/>
          <a:p>
            <a:endParaRPr lang="cs-CZ"/>
          </a:p>
        </p:txBody>
      </p:sp>
      <p:sp>
        <p:nvSpPr>
          <p:cNvPr id="170" name="Line 12"/>
          <p:cNvSpPr>
            <a:spLocks noChangeAspect="1" noChangeShapeType="1"/>
          </p:cNvSpPr>
          <p:nvPr/>
        </p:nvSpPr>
        <p:spPr bwMode="auto">
          <a:xfrm rot="16200000" flipH="1">
            <a:off x="9978689" y="1924661"/>
            <a:ext cx="1524046" cy="507873"/>
          </a:xfrm>
          <a:prstGeom prst="line">
            <a:avLst/>
          </a:prstGeom>
          <a:noFill/>
          <a:ln w="9525" algn="ctr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 lIns="36576" tIns="36576" rIns="36576" bIns="36576"/>
          <a:lstStyle/>
          <a:p>
            <a:endParaRPr lang="cs-CZ"/>
          </a:p>
        </p:txBody>
      </p:sp>
      <p:grpSp>
        <p:nvGrpSpPr>
          <p:cNvPr id="187" name="kovariance"/>
          <p:cNvGrpSpPr>
            <a:grpSpLocks noChangeAspect="1"/>
          </p:cNvGrpSpPr>
          <p:nvPr/>
        </p:nvGrpSpPr>
        <p:grpSpPr bwMode="auto">
          <a:xfrm>
            <a:off x="9120453" y="5513629"/>
            <a:ext cx="1892075" cy="86496"/>
            <a:chOff x="108272307" y="111055486"/>
            <a:chExt cx="1677468" cy="76664"/>
          </a:xfrm>
        </p:grpSpPr>
        <p:cxnSp>
          <p:nvCxnSpPr>
            <p:cNvPr id="188" name="AutoShape 80"/>
            <p:cNvCxnSpPr>
              <a:cxnSpLocks noChangeAspect="1" noChangeShapeType="1"/>
              <a:stCxn id="178" idx="4"/>
              <a:endCxn id="179" idx="3"/>
            </p:cNvCxnSpPr>
            <p:nvPr/>
          </p:nvCxnSpPr>
          <p:spPr bwMode="auto">
            <a:xfrm rot="5400000" flipH="1" flipV="1">
              <a:off x="108698775" y="110802618"/>
              <a:ext cx="68532" cy="590532"/>
            </a:xfrm>
            <a:prstGeom prst="curvedConnector3">
              <a:avLst>
                <a:gd name="adj1" fmla="val -333565"/>
              </a:avLst>
            </a:prstGeom>
            <a:noFill/>
            <a:ln w="9525">
              <a:solidFill>
                <a:srgbClr val="669900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89" name="AutoShape 81"/>
            <p:cNvCxnSpPr>
              <a:cxnSpLocks noChangeAspect="1" noChangeShapeType="1"/>
              <a:stCxn id="178" idx="3"/>
              <a:endCxn id="180" idx="4"/>
            </p:cNvCxnSpPr>
            <p:nvPr/>
          </p:nvCxnSpPr>
          <p:spPr bwMode="auto">
            <a:xfrm rot="16200000" flipH="1">
              <a:off x="109076775" y="110259150"/>
              <a:ext cx="68532" cy="1677468"/>
            </a:xfrm>
            <a:prstGeom prst="curvedConnector3">
              <a:avLst>
                <a:gd name="adj1" fmla="val 989505"/>
              </a:avLst>
            </a:prstGeom>
            <a:noFill/>
            <a:ln w="9525">
              <a:solidFill>
                <a:srgbClr val="669900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90" name="AutoShape 82"/>
            <p:cNvCxnSpPr>
              <a:cxnSpLocks noChangeAspect="1" noChangeShapeType="1"/>
              <a:stCxn id="179" idx="4"/>
              <a:endCxn id="180" idx="3"/>
            </p:cNvCxnSpPr>
            <p:nvPr/>
          </p:nvCxnSpPr>
          <p:spPr bwMode="auto">
            <a:xfrm rot="5400000" flipH="1" flipV="1">
              <a:off x="109454775" y="110802618"/>
              <a:ext cx="68532" cy="590532"/>
            </a:xfrm>
            <a:prstGeom prst="curvedConnector3">
              <a:avLst>
                <a:gd name="adj1" fmla="val -333565"/>
              </a:avLst>
            </a:prstGeom>
            <a:noFill/>
            <a:ln w="9525">
              <a:solidFill>
                <a:srgbClr val="669900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99" name="AutoShape 82">
              <a:extLst>
                <a:ext uri="{FF2B5EF4-FFF2-40B4-BE49-F238E27FC236}">
                  <a16:creationId xmlns:a16="http://schemas.microsoft.com/office/drawing/2014/main" id="{DBB663EF-5F84-4627-A92B-F94BE4E9C9C5}"/>
                </a:ext>
              </a:extLst>
            </p:cNvPr>
            <p:cNvCxnSpPr>
              <a:cxnSpLocks noChangeAspect="1" noChangeShapeType="1"/>
            </p:cNvCxnSpPr>
            <p:nvPr/>
          </p:nvCxnSpPr>
          <p:spPr bwMode="auto">
            <a:xfrm rot="5400000" flipH="1" flipV="1">
              <a:off x="109485867" y="110794484"/>
              <a:ext cx="68532" cy="590532"/>
            </a:xfrm>
            <a:prstGeom prst="curvedConnector3">
              <a:avLst>
                <a:gd name="adj1" fmla="val -333565"/>
              </a:avLst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24" name="specific 1"/>
          <p:cNvGrpSpPr/>
          <p:nvPr/>
        </p:nvGrpSpPr>
        <p:grpSpPr>
          <a:xfrm>
            <a:off x="9083759" y="4133837"/>
            <a:ext cx="2184813" cy="1451062"/>
            <a:chOff x="9083759" y="4133837"/>
            <a:chExt cx="2184813" cy="1451062"/>
          </a:xfrm>
        </p:grpSpPr>
        <p:sp>
          <p:nvSpPr>
            <p:cNvPr id="213" name="Rectangle 46"/>
            <p:cNvSpPr>
              <a:spLocks noChangeAspect="1" noChangeArrowheads="1"/>
            </p:cNvSpPr>
            <p:nvPr/>
          </p:nvSpPr>
          <p:spPr bwMode="auto">
            <a:xfrm>
              <a:off x="9286759" y="4300379"/>
              <a:ext cx="203028" cy="203085"/>
            </a:xfrm>
            <a:prstGeom prst="rect">
              <a:avLst/>
            </a:prstGeom>
            <a:solidFill>
              <a:srgbClr val="669900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14" name="Rectangle 47"/>
            <p:cNvSpPr>
              <a:spLocks noChangeAspect="1" noChangeArrowheads="1"/>
            </p:cNvSpPr>
            <p:nvPr/>
          </p:nvSpPr>
          <p:spPr bwMode="auto">
            <a:xfrm>
              <a:off x="9124336" y="4137911"/>
              <a:ext cx="203028" cy="203085"/>
            </a:xfrm>
            <a:prstGeom prst="rect">
              <a:avLst/>
            </a:prstGeom>
            <a:solidFill>
              <a:srgbClr val="669900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95" name="Rectangle 44">
              <a:extLst>
                <a:ext uri="{FF2B5EF4-FFF2-40B4-BE49-F238E27FC236}">
                  <a16:creationId xmlns:a16="http://schemas.microsoft.com/office/drawing/2014/main" id="{3461DEF9-BE3B-4B6B-8B3B-CA118D29E67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200086" y="4146035"/>
              <a:ext cx="203028" cy="203085"/>
            </a:xfrm>
            <a:prstGeom prst="rect">
              <a:avLst/>
            </a:prstGeom>
            <a:solidFill>
              <a:schemeClr val="accent2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96" name="Rectangle 44">
              <a:extLst>
                <a:ext uri="{FF2B5EF4-FFF2-40B4-BE49-F238E27FC236}">
                  <a16:creationId xmlns:a16="http://schemas.microsoft.com/office/drawing/2014/main" id="{1109D539-070A-4E08-B6CB-5B291A04FFA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065544" y="4133837"/>
              <a:ext cx="203028" cy="203085"/>
            </a:xfrm>
            <a:prstGeom prst="rect">
              <a:avLst/>
            </a:prstGeom>
            <a:solidFill>
              <a:schemeClr val="accent2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97" name="Rectangle 44">
              <a:extLst>
                <a:ext uri="{FF2B5EF4-FFF2-40B4-BE49-F238E27FC236}">
                  <a16:creationId xmlns:a16="http://schemas.microsoft.com/office/drawing/2014/main" id="{5C461163-2600-4270-88EB-74F3C225725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072661" y="5338110"/>
              <a:ext cx="203028" cy="203085"/>
            </a:xfrm>
            <a:prstGeom prst="rect">
              <a:avLst/>
            </a:prstGeom>
            <a:solidFill>
              <a:schemeClr val="accent2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98" name="Rectangle 44">
              <a:extLst>
                <a:ext uri="{FF2B5EF4-FFF2-40B4-BE49-F238E27FC236}">
                  <a16:creationId xmlns:a16="http://schemas.microsoft.com/office/drawing/2014/main" id="{28DBC3F4-CE8B-4D15-A302-3E1EAAFEDC6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945446" y="5381814"/>
              <a:ext cx="203028" cy="203085"/>
            </a:xfrm>
            <a:prstGeom prst="rect">
              <a:avLst/>
            </a:prstGeom>
            <a:solidFill>
              <a:schemeClr val="accent2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09" name="Rectangle 51"/>
            <p:cNvSpPr>
              <a:spLocks noChangeAspect="1" noChangeArrowheads="1"/>
            </p:cNvSpPr>
            <p:nvPr/>
          </p:nvSpPr>
          <p:spPr bwMode="auto">
            <a:xfrm>
              <a:off x="10951620" y="4300381"/>
              <a:ext cx="203028" cy="203085"/>
            </a:xfrm>
            <a:prstGeom prst="rect">
              <a:avLst/>
            </a:prstGeom>
            <a:solidFill>
              <a:srgbClr val="669900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10" name="Rectangle 52"/>
            <p:cNvSpPr>
              <a:spLocks noChangeAspect="1" noChangeArrowheads="1"/>
            </p:cNvSpPr>
            <p:nvPr/>
          </p:nvSpPr>
          <p:spPr bwMode="auto">
            <a:xfrm>
              <a:off x="10789197" y="4137913"/>
              <a:ext cx="203028" cy="203085"/>
            </a:xfrm>
            <a:prstGeom prst="rect">
              <a:avLst/>
            </a:prstGeom>
            <a:solidFill>
              <a:srgbClr val="669900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05" name="Rectangle 56"/>
            <p:cNvSpPr>
              <a:spLocks noChangeAspect="1" noChangeArrowheads="1"/>
            </p:cNvSpPr>
            <p:nvPr/>
          </p:nvSpPr>
          <p:spPr bwMode="auto">
            <a:xfrm>
              <a:off x="10139507" y="4300381"/>
              <a:ext cx="203028" cy="203085"/>
            </a:xfrm>
            <a:prstGeom prst="rect">
              <a:avLst/>
            </a:prstGeom>
            <a:solidFill>
              <a:srgbClr val="669900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06" name="Rectangle 57"/>
            <p:cNvSpPr>
              <a:spLocks noChangeAspect="1" noChangeArrowheads="1"/>
            </p:cNvSpPr>
            <p:nvPr/>
          </p:nvSpPr>
          <p:spPr bwMode="auto">
            <a:xfrm>
              <a:off x="9977084" y="4137913"/>
              <a:ext cx="203028" cy="203085"/>
            </a:xfrm>
            <a:prstGeom prst="rect">
              <a:avLst/>
            </a:prstGeom>
            <a:solidFill>
              <a:srgbClr val="669900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199" name="Rectangle 65"/>
            <p:cNvSpPr>
              <a:spLocks noChangeAspect="1" noChangeArrowheads="1"/>
            </p:cNvSpPr>
            <p:nvPr/>
          </p:nvSpPr>
          <p:spPr bwMode="auto">
            <a:xfrm>
              <a:off x="9157588" y="5177708"/>
              <a:ext cx="184571" cy="162468"/>
            </a:xfrm>
            <a:prstGeom prst="rect">
              <a:avLst/>
            </a:prstGeom>
            <a:solidFill>
              <a:srgbClr val="669900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02" name="Rectangle 68"/>
            <p:cNvSpPr>
              <a:spLocks noChangeAspect="1" noChangeArrowheads="1"/>
            </p:cNvSpPr>
            <p:nvPr/>
          </p:nvSpPr>
          <p:spPr bwMode="auto">
            <a:xfrm>
              <a:off x="9083759" y="5275189"/>
              <a:ext cx="184571" cy="162468"/>
            </a:xfrm>
            <a:prstGeom prst="rect">
              <a:avLst/>
            </a:prstGeom>
            <a:solidFill>
              <a:srgbClr val="669900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195" name="Rectangle 70"/>
            <p:cNvSpPr>
              <a:spLocks noChangeAspect="1" noChangeArrowheads="1"/>
            </p:cNvSpPr>
            <p:nvPr/>
          </p:nvSpPr>
          <p:spPr bwMode="auto">
            <a:xfrm>
              <a:off x="10010307" y="5177708"/>
              <a:ext cx="184571" cy="162468"/>
            </a:xfrm>
            <a:prstGeom prst="rect">
              <a:avLst/>
            </a:prstGeom>
            <a:solidFill>
              <a:srgbClr val="669900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198" name="Rectangle 73"/>
            <p:cNvSpPr>
              <a:spLocks noChangeAspect="1" noChangeArrowheads="1"/>
            </p:cNvSpPr>
            <p:nvPr/>
          </p:nvSpPr>
          <p:spPr bwMode="auto">
            <a:xfrm>
              <a:off x="9936478" y="5275189"/>
              <a:ext cx="184571" cy="162468"/>
            </a:xfrm>
            <a:prstGeom prst="rect">
              <a:avLst/>
            </a:prstGeom>
            <a:solidFill>
              <a:srgbClr val="669900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191" name="Rectangle 75"/>
            <p:cNvSpPr>
              <a:spLocks noChangeAspect="1" noChangeArrowheads="1"/>
            </p:cNvSpPr>
            <p:nvPr/>
          </p:nvSpPr>
          <p:spPr bwMode="auto">
            <a:xfrm>
              <a:off x="10863026" y="5218325"/>
              <a:ext cx="184571" cy="162468"/>
            </a:xfrm>
            <a:prstGeom prst="rect">
              <a:avLst/>
            </a:prstGeom>
            <a:solidFill>
              <a:srgbClr val="669900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194" name="Rectangle 78"/>
            <p:cNvSpPr>
              <a:spLocks noChangeAspect="1" noChangeArrowheads="1"/>
            </p:cNvSpPr>
            <p:nvPr/>
          </p:nvSpPr>
          <p:spPr bwMode="auto">
            <a:xfrm>
              <a:off x="10789197" y="5315806"/>
              <a:ext cx="184571" cy="162468"/>
            </a:xfrm>
            <a:prstGeom prst="rect">
              <a:avLst/>
            </a:prstGeom>
            <a:solidFill>
              <a:srgbClr val="669900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</p:grpSp>
      <p:grpSp>
        <p:nvGrpSpPr>
          <p:cNvPr id="23" name="random 2"/>
          <p:cNvGrpSpPr/>
          <p:nvPr/>
        </p:nvGrpSpPr>
        <p:grpSpPr>
          <a:xfrm>
            <a:off x="9231416" y="5112721"/>
            <a:ext cx="1963838" cy="365553"/>
            <a:chOff x="9231416" y="5112721"/>
            <a:chExt cx="1963838" cy="365553"/>
          </a:xfrm>
        </p:grpSpPr>
        <p:sp>
          <p:nvSpPr>
            <p:cNvPr id="200" name="Rectangle 66"/>
            <p:cNvSpPr>
              <a:spLocks noChangeAspect="1" noChangeArrowheads="1"/>
            </p:cNvSpPr>
            <p:nvPr/>
          </p:nvSpPr>
          <p:spPr bwMode="auto">
            <a:xfrm>
              <a:off x="9231416" y="5112721"/>
              <a:ext cx="184571" cy="162468"/>
            </a:xfrm>
            <a:prstGeom prst="rect">
              <a:avLst/>
            </a:prstGeom>
            <a:solidFill>
              <a:srgbClr val="FFC000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01" name="Rectangle 67"/>
            <p:cNvSpPr>
              <a:spLocks noChangeAspect="1" noChangeArrowheads="1"/>
            </p:cNvSpPr>
            <p:nvPr/>
          </p:nvSpPr>
          <p:spPr bwMode="auto">
            <a:xfrm>
              <a:off x="9305245" y="5275189"/>
              <a:ext cx="184571" cy="162468"/>
            </a:xfrm>
            <a:prstGeom prst="rect">
              <a:avLst/>
            </a:prstGeom>
            <a:solidFill>
              <a:srgbClr val="FFC000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196" name="Rectangle 71"/>
            <p:cNvSpPr>
              <a:spLocks noChangeAspect="1" noChangeArrowheads="1"/>
            </p:cNvSpPr>
            <p:nvPr/>
          </p:nvSpPr>
          <p:spPr bwMode="auto">
            <a:xfrm>
              <a:off x="10084135" y="5112721"/>
              <a:ext cx="184571" cy="162468"/>
            </a:xfrm>
            <a:prstGeom prst="rect">
              <a:avLst/>
            </a:prstGeom>
            <a:solidFill>
              <a:srgbClr val="00B0F0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197" name="Rectangle 72"/>
            <p:cNvSpPr>
              <a:spLocks noChangeAspect="1" noChangeArrowheads="1"/>
            </p:cNvSpPr>
            <p:nvPr/>
          </p:nvSpPr>
          <p:spPr bwMode="auto">
            <a:xfrm>
              <a:off x="10157964" y="5275189"/>
              <a:ext cx="184571" cy="162468"/>
            </a:xfrm>
            <a:prstGeom prst="rect">
              <a:avLst/>
            </a:prstGeom>
            <a:solidFill>
              <a:srgbClr val="00B0F0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192" name="Rectangle 76"/>
            <p:cNvSpPr>
              <a:spLocks noChangeAspect="1" noChangeArrowheads="1"/>
            </p:cNvSpPr>
            <p:nvPr/>
          </p:nvSpPr>
          <p:spPr bwMode="auto">
            <a:xfrm>
              <a:off x="10936854" y="5153338"/>
              <a:ext cx="184571" cy="162468"/>
            </a:xfrm>
            <a:prstGeom prst="rect">
              <a:avLst/>
            </a:prstGeom>
            <a:solidFill>
              <a:schemeClr val="tx1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193" name="Rectangle 77"/>
            <p:cNvSpPr>
              <a:spLocks noChangeAspect="1" noChangeArrowheads="1"/>
            </p:cNvSpPr>
            <p:nvPr/>
          </p:nvSpPr>
          <p:spPr bwMode="auto">
            <a:xfrm>
              <a:off x="11010683" y="5315806"/>
              <a:ext cx="184571" cy="162468"/>
            </a:xfrm>
            <a:prstGeom prst="rect">
              <a:avLst/>
            </a:prstGeom>
            <a:solidFill>
              <a:schemeClr val="tx1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</p:grpSp>
      <p:grpSp>
        <p:nvGrpSpPr>
          <p:cNvPr id="21" name="random 1"/>
          <p:cNvGrpSpPr/>
          <p:nvPr/>
        </p:nvGrpSpPr>
        <p:grpSpPr>
          <a:xfrm>
            <a:off x="9083732" y="3731741"/>
            <a:ext cx="2030310" cy="446789"/>
            <a:chOff x="9083732" y="3731741"/>
            <a:chExt cx="2030310" cy="446789"/>
          </a:xfrm>
        </p:grpSpPr>
        <p:sp>
          <p:nvSpPr>
            <p:cNvPr id="211" name="Rectangle 44"/>
            <p:cNvSpPr>
              <a:spLocks noChangeAspect="1" noChangeArrowheads="1"/>
            </p:cNvSpPr>
            <p:nvPr/>
          </p:nvSpPr>
          <p:spPr bwMode="auto">
            <a:xfrm>
              <a:off x="9246182" y="3975445"/>
              <a:ext cx="203028" cy="203085"/>
            </a:xfrm>
            <a:prstGeom prst="rect">
              <a:avLst/>
            </a:prstGeom>
            <a:solidFill>
              <a:srgbClr val="FFC000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12" name="Rectangle 45"/>
            <p:cNvSpPr>
              <a:spLocks noChangeAspect="1" noChangeArrowheads="1"/>
            </p:cNvSpPr>
            <p:nvPr/>
          </p:nvSpPr>
          <p:spPr bwMode="auto">
            <a:xfrm>
              <a:off x="9083732" y="3731741"/>
              <a:ext cx="203028" cy="203085"/>
            </a:xfrm>
            <a:prstGeom prst="rect">
              <a:avLst/>
            </a:prstGeom>
            <a:solidFill>
              <a:srgbClr val="FFC000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07" name="Rectangle 49"/>
            <p:cNvSpPr>
              <a:spLocks noChangeAspect="1" noChangeArrowheads="1"/>
            </p:cNvSpPr>
            <p:nvPr/>
          </p:nvSpPr>
          <p:spPr bwMode="auto">
            <a:xfrm>
              <a:off x="10911014" y="3975445"/>
              <a:ext cx="203028" cy="203085"/>
            </a:xfrm>
            <a:prstGeom prst="rect">
              <a:avLst/>
            </a:prstGeom>
            <a:solidFill>
              <a:schemeClr val="tx1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08" name="Rectangle 50"/>
            <p:cNvSpPr>
              <a:spLocks noChangeAspect="1" noChangeArrowheads="1"/>
            </p:cNvSpPr>
            <p:nvPr/>
          </p:nvSpPr>
          <p:spPr bwMode="auto">
            <a:xfrm>
              <a:off x="10748591" y="3731743"/>
              <a:ext cx="203028" cy="203085"/>
            </a:xfrm>
            <a:prstGeom prst="rect">
              <a:avLst/>
            </a:prstGeom>
            <a:solidFill>
              <a:schemeClr val="tx1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03" name="Rectangle 54"/>
            <p:cNvSpPr>
              <a:spLocks noChangeAspect="1" noChangeArrowheads="1"/>
            </p:cNvSpPr>
            <p:nvPr/>
          </p:nvSpPr>
          <p:spPr bwMode="auto">
            <a:xfrm>
              <a:off x="10098901" y="3975445"/>
              <a:ext cx="203028" cy="203085"/>
            </a:xfrm>
            <a:prstGeom prst="rect">
              <a:avLst/>
            </a:prstGeom>
            <a:solidFill>
              <a:srgbClr val="00B0F0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04" name="Rectangle 55"/>
            <p:cNvSpPr>
              <a:spLocks noChangeAspect="1" noChangeArrowheads="1"/>
            </p:cNvSpPr>
            <p:nvPr/>
          </p:nvSpPr>
          <p:spPr bwMode="auto">
            <a:xfrm>
              <a:off x="9936478" y="3731743"/>
              <a:ext cx="203028" cy="203085"/>
            </a:xfrm>
            <a:prstGeom prst="rect">
              <a:avLst/>
            </a:prstGeom>
            <a:solidFill>
              <a:srgbClr val="00B0F0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</p:grpSp>
      <p:grpSp>
        <p:nvGrpSpPr>
          <p:cNvPr id="171" name="common P1"/>
          <p:cNvGrpSpPr>
            <a:grpSpLocks noChangeAspect="1"/>
          </p:cNvGrpSpPr>
          <p:nvPr/>
        </p:nvGrpSpPr>
        <p:grpSpPr bwMode="auto">
          <a:xfrm>
            <a:off x="9124364" y="2960020"/>
            <a:ext cx="406057" cy="690489"/>
            <a:chOff x="108239775" y="108828150"/>
            <a:chExt cx="360000" cy="612000"/>
          </a:xfrm>
        </p:grpSpPr>
        <p:sp>
          <p:nvSpPr>
            <p:cNvPr id="235" name="AutoShape 14"/>
            <p:cNvSpPr>
              <a:spLocks noChangeAspect="1" noChangeArrowheads="1"/>
            </p:cNvSpPr>
            <p:nvPr/>
          </p:nvSpPr>
          <p:spPr bwMode="auto">
            <a:xfrm>
              <a:off x="108275775" y="108828150"/>
              <a:ext cx="180000" cy="18000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36" name="AutoShape 15"/>
            <p:cNvSpPr>
              <a:spLocks noChangeAspect="1" noChangeArrowheads="1"/>
            </p:cNvSpPr>
            <p:nvPr/>
          </p:nvSpPr>
          <p:spPr bwMode="auto">
            <a:xfrm>
              <a:off x="108419775" y="108936150"/>
              <a:ext cx="180000" cy="18000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37" name="AutoShape 16"/>
            <p:cNvSpPr>
              <a:spLocks noChangeAspect="1" noChangeArrowheads="1"/>
            </p:cNvSpPr>
            <p:nvPr/>
          </p:nvSpPr>
          <p:spPr bwMode="auto">
            <a:xfrm>
              <a:off x="108311775" y="109080150"/>
              <a:ext cx="180000" cy="18000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39" name="AutoShape 18"/>
            <p:cNvSpPr>
              <a:spLocks noChangeAspect="1" noChangeArrowheads="1"/>
            </p:cNvSpPr>
            <p:nvPr/>
          </p:nvSpPr>
          <p:spPr bwMode="auto">
            <a:xfrm>
              <a:off x="108239775" y="109260150"/>
              <a:ext cx="180000" cy="18000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</p:grpSp>
      <p:grpSp>
        <p:nvGrpSpPr>
          <p:cNvPr id="172" name="common F"/>
          <p:cNvGrpSpPr>
            <a:grpSpLocks noChangeAspect="1"/>
          </p:cNvGrpSpPr>
          <p:nvPr/>
        </p:nvGrpSpPr>
        <p:grpSpPr bwMode="auto">
          <a:xfrm>
            <a:off x="9611686" y="644851"/>
            <a:ext cx="771508" cy="609255"/>
            <a:chOff x="111047775" y="108468150"/>
            <a:chExt cx="684000" cy="540000"/>
          </a:xfrm>
        </p:grpSpPr>
        <p:sp>
          <p:nvSpPr>
            <p:cNvPr id="227" name="AutoShape 21"/>
            <p:cNvSpPr>
              <a:spLocks noChangeAspect="1" noChangeArrowheads="1"/>
            </p:cNvSpPr>
            <p:nvPr/>
          </p:nvSpPr>
          <p:spPr bwMode="auto">
            <a:xfrm>
              <a:off x="111047775" y="108756150"/>
              <a:ext cx="180000" cy="18000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28" name="AutoShape 22"/>
            <p:cNvSpPr>
              <a:spLocks noChangeAspect="1" noChangeArrowheads="1"/>
            </p:cNvSpPr>
            <p:nvPr/>
          </p:nvSpPr>
          <p:spPr bwMode="auto">
            <a:xfrm>
              <a:off x="111299775" y="108828150"/>
              <a:ext cx="180000" cy="18000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29" name="AutoShape 23"/>
            <p:cNvSpPr>
              <a:spLocks noChangeAspect="1" noChangeArrowheads="1"/>
            </p:cNvSpPr>
            <p:nvPr/>
          </p:nvSpPr>
          <p:spPr bwMode="auto">
            <a:xfrm>
              <a:off x="111263775" y="108612150"/>
              <a:ext cx="180000" cy="18000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30" name="AutoShape 24"/>
            <p:cNvSpPr>
              <a:spLocks noChangeAspect="1" noChangeArrowheads="1"/>
            </p:cNvSpPr>
            <p:nvPr/>
          </p:nvSpPr>
          <p:spPr bwMode="auto">
            <a:xfrm>
              <a:off x="111083775" y="108504150"/>
              <a:ext cx="180000" cy="18000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31" name="AutoShape 25"/>
            <p:cNvSpPr>
              <a:spLocks noChangeAspect="1" noChangeArrowheads="1"/>
            </p:cNvSpPr>
            <p:nvPr/>
          </p:nvSpPr>
          <p:spPr bwMode="auto">
            <a:xfrm>
              <a:off x="111479775" y="108684150"/>
              <a:ext cx="180000" cy="18000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32" name="AutoShape 26"/>
            <p:cNvSpPr>
              <a:spLocks noChangeAspect="1" noChangeArrowheads="1"/>
            </p:cNvSpPr>
            <p:nvPr/>
          </p:nvSpPr>
          <p:spPr bwMode="auto">
            <a:xfrm>
              <a:off x="111551775" y="108468150"/>
              <a:ext cx="180000" cy="18000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</p:grpSp>
      <p:grpSp>
        <p:nvGrpSpPr>
          <p:cNvPr id="173" name="common P2"/>
          <p:cNvGrpSpPr>
            <a:grpSpLocks noChangeAspect="1"/>
          </p:cNvGrpSpPr>
          <p:nvPr/>
        </p:nvGrpSpPr>
        <p:grpSpPr bwMode="auto">
          <a:xfrm>
            <a:off x="9977083" y="2960020"/>
            <a:ext cx="406057" cy="690489"/>
            <a:chOff x="108995775" y="108864150"/>
            <a:chExt cx="360000" cy="612000"/>
          </a:xfrm>
        </p:grpSpPr>
        <p:sp>
          <p:nvSpPr>
            <p:cNvPr id="221" name="AutoShape 30"/>
            <p:cNvSpPr>
              <a:spLocks noChangeAspect="1" noChangeArrowheads="1"/>
            </p:cNvSpPr>
            <p:nvPr/>
          </p:nvSpPr>
          <p:spPr bwMode="auto">
            <a:xfrm>
              <a:off x="109031775" y="108864150"/>
              <a:ext cx="180000" cy="18000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22" name="AutoShape 31"/>
            <p:cNvSpPr>
              <a:spLocks noChangeAspect="1" noChangeArrowheads="1"/>
            </p:cNvSpPr>
            <p:nvPr/>
          </p:nvSpPr>
          <p:spPr bwMode="auto">
            <a:xfrm>
              <a:off x="109175775" y="108972150"/>
              <a:ext cx="180000" cy="18000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23" name="AutoShape 32"/>
            <p:cNvSpPr>
              <a:spLocks noChangeAspect="1" noChangeArrowheads="1"/>
            </p:cNvSpPr>
            <p:nvPr/>
          </p:nvSpPr>
          <p:spPr bwMode="auto">
            <a:xfrm>
              <a:off x="109067775" y="109116150"/>
              <a:ext cx="180000" cy="18000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25" name="AutoShape 34"/>
            <p:cNvSpPr>
              <a:spLocks noChangeAspect="1" noChangeArrowheads="1"/>
            </p:cNvSpPr>
            <p:nvPr/>
          </p:nvSpPr>
          <p:spPr bwMode="auto">
            <a:xfrm>
              <a:off x="108995775" y="109296150"/>
              <a:ext cx="180000" cy="18000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</p:grpSp>
      <p:grpSp>
        <p:nvGrpSpPr>
          <p:cNvPr id="174" name="common P3"/>
          <p:cNvGrpSpPr>
            <a:grpSpLocks noChangeAspect="1"/>
          </p:cNvGrpSpPr>
          <p:nvPr/>
        </p:nvGrpSpPr>
        <p:grpSpPr bwMode="auto">
          <a:xfrm>
            <a:off x="10789197" y="2960020"/>
            <a:ext cx="406057" cy="690489"/>
            <a:chOff x="108582675" y="109171050"/>
            <a:chExt cx="360000" cy="612000"/>
          </a:xfrm>
        </p:grpSpPr>
        <p:sp>
          <p:nvSpPr>
            <p:cNvPr id="215" name="AutoShape 37"/>
            <p:cNvSpPr>
              <a:spLocks noChangeAspect="1" noChangeArrowheads="1"/>
            </p:cNvSpPr>
            <p:nvPr/>
          </p:nvSpPr>
          <p:spPr bwMode="auto">
            <a:xfrm>
              <a:off x="108618675" y="109171050"/>
              <a:ext cx="180000" cy="18000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16" name="AutoShape 38"/>
            <p:cNvSpPr>
              <a:spLocks noChangeAspect="1" noChangeArrowheads="1"/>
            </p:cNvSpPr>
            <p:nvPr/>
          </p:nvSpPr>
          <p:spPr bwMode="auto">
            <a:xfrm>
              <a:off x="108762675" y="109279050"/>
              <a:ext cx="180000" cy="18000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17" name="AutoShape 39"/>
            <p:cNvSpPr>
              <a:spLocks noChangeAspect="1" noChangeArrowheads="1"/>
            </p:cNvSpPr>
            <p:nvPr/>
          </p:nvSpPr>
          <p:spPr bwMode="auto">
            <a:xfrm>
              <a:off x="108654675" y="109423050"/>
              <a:ext cx="180000" cy="18000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19" name="AutoShape 41"/>
            <p:cNvSpPr>
              <a:spLocks noChangeAspect="1" noChangeArrowheads="1"/>
            </p:cNvSpPr>
            <p:nvPr/>
          </p:nvSpPr>
          <p:spPr bwMode="auto">
            <a:xfrm>
              <a:off x="108582675" y="109603050"/>
              <a:ext cx="180000" cy="18000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</p:grpSp>
      <p:sp>
        <p:nvSpPr>
          <p:cNvPr id="178" name="Oval 58"/>
          <p:cNvSpPr>
            <a:spLocks noChangeAspect="1" noChangeArrowheads="1"/>
          </p:cNvSpPr>
          <p:nvPr/>
        </p:nvSpPr>
        <p:spPr bwMode="auto">
          <a:xfrm>
            <a:off x="9043153" y="5072104"/>
            <a:ext cx="527874" cy="528021"/>
          </a:xfrm>
          <a:prstGeom prst="ellipse">
            <a:avLst/>
          </a:prstGeom>
          <a:noFill/>
          <a:ln w="9525" algn="in">
            <a:solidFill>
              <a:srgbClr val="CC0000"/>
            </a:solidFill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endParaRPr lang="cs-CZ"/>
          </a:p>
        </p:txBody>
      </p:sp>
      <p:sp>
        <p:nvSpPr>
          <p:cNvPr id="179" name="Oval 59"/>
          <p:cNvSpPr>
            <a:spLocks noChangeAspect="1" noChangeArrowheads="1"/>
          </p:cNvSpPr>
          <p:nvPr/>
        </p:nvSpPr>
        <p:spPr bwMode="auto">
          <a:xfrm>
            <a:off x="9895872" y="5072104"/>
            <a:ext cx="527874" cy="528021"/>
          </a:xfrm>
          <a:prstGeom prst="ellipse">
            <a:avLst/>
          </a:prstGeom>
          <a:noFill/>
          <a:ln w="9525" algn="in">
            <a:solidFill>
              <a:srgbClr val="CC0000"/>
            </a:solidFill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endParaRPr lang="cs-CZ"/>
          </a:p>
        </p:txBody>
      </p:sp>
      <p:sp>
        <p:nvSpPr>
          <p:cNvPr id="180" name="Oval 60"/>
          <p:cNvSpPr>
            <a:spLocks noChangeAspect="1" noChangeArrowheads="1"/>
          </p:cNvSpPr>
          <p:nvPr/>
        </p:nvSpPr>
        <p:spPr bwMode="auto">
          <a:xfrm>
            <a:off x="10748591" y="5072104"/>
            <a:ext cx="527874" cy="528021"/>
          </a:xfrm>
          <a:prstGeom prst="ellipse">
            <a:avLst/>
          </a:prstGeom>
          <a:noFill/>
          <a:ln w="9525" algn="in">
            <a:solidFill>
              <a:srgbClr val="CC0000"/>
            </a:solidFill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endParaRPr lang="cs-CZ"/>
          </a:p>
        </p:txBody>
      </p:sp>
      <p:sp>
        <p:nvSpPr>
          <p:cNvPr id="181" name="Line 61"/>
          <p:cNvSpPr>
            <a:spLocks noChangeAspect="1" noChangeShapeType="1"/>
          </p:cNvSpPr>
          <p:nvPr/>
        </p:nvSpPr>
        <p:spPr bwMode="auto">
          <a:xfrm rot="16200000">
            <a:off x="9033384" y="4797486"/>
            <a:ext cx="506805" cy="0"/>
          </a:xfrm>
          <a:prstGeom prst="line">
            <a:avLst/>
          </a:prstGeom>
          <a:noFill/>
          <a:ln w="9525" algn="ctr">
            <a:solidFill>
              <a:srgbClr val="669900"/>
            </a:solidFill>
            <a:round/>
            <a:headEnd/>
            <a:tailEnd type="triangle" w="med" len="med"/>
          </a:ln>
          <a:effectLst/>
        </p:spPr>
        <p:txBody>
          <a:bodyPr lIns="36576" tIns="36576" rIns="36576" bIns="36576"/>
          <a:lstStyle/>
          <a:p>
            <a:endParaRPr lang="cs-CZ"/>
          </a:p>
        </p:txBody>
      </p:sp>
      <p:sp>
        <p:nvSpPr>
          <p:cNvPr id="182" name="Line 62"/>
          <p:cNvSpPr>
            <a:spLocks noChangeAspect="1" noChangeShapeType="1"/>
          </p:cNvSpPr>
          <p:nvPr/>
        </p:nvSpPr>
        <p:spPr bwMode="auto">
          <a:xfrm rot="16200000">
            <a:off x="9886103" y="4797486"/>
            <a:ext cx="506805" cy="0"/>
          </a:xfrm>
          <a:prstGeom prst="line">
            <a:avLst/>
          </a:prstGeom>
          <a:noFill/>
          <a:ln w="9525" algn="ctr">
            <a:solidFill>
              <a:srgbClr val="669900"/>
            </a:solidFill>
            <a:round/>
            <a:headEnd/>
            <a:tailEnd type="triangle" w="med" len="med"/>
          </a:ln>
          <a:effectLst/>
        </p:spPr>
        <p:txBody>
          <a:bodyPr lIns="36576" tIns="36576" rIns="36576" bIns="36576"/>
          <a:lstStyle/>
          <a:p>
            <a:endParaRPr lang="cs-CZ"/>
          </a:p>
        </p:txBody>
      </p:sp>
      <p:sp>
        <p:nvSpPr>
          <p:cNvPr id="183" name="Line 63"/>
          <p:cNvSpPr>
            <a:spLocks noChangeAspect="1" noChangeShapeType="1"/>
          </p:cNvSpPr>
          <p:nvPr/>
        </p:nvSpPr>
        <p:spPr bwMode="auto">
          <a:xfrm rot="16200000">
            <a:off x="10738823" y="4797486"/>
            <a:ext cx="506805" cy="0"/>
          </a:xfrm>
          <a:prstGeom prst="line">
            <a:avLst/>
          </a:prstGeom>
          <a:noFill/>
          <a:ln w="9525" algn="ctr">
            <a:solidFill>
              <a:srgbClr val="669900"/>
            </a:solidFill>
            <a:round/>
            <a:headEnd/>
            <a:tailEnd type="triangle" w="med" len="med"/>
          </a:ln>
          <a:effectLst/>
        </p:spPr>
        <p:txBody>
          <a:bodyPr lIns="36576" tIns="36576" rIns="36576" bIns="36576"/>
          <a:lstStyle/>
          <a:p>
            <a:endParaRPr lang="cs-CZ"/>
          </a:p>
        </p:txBody>
      </p:sp>
      <p:grpSp>
        <p:nvGrpSpPr>
          <p:cNvPr id="4" name="zlomek 1"/>
          <p:cNvGrpSpPr/>
          <p:nvPr/>
        </p:nvGrpSpPr>
        <p:grpSpPr>
          <a:xfrm>
            <a:off x="6372435" y="1803343"/>
            <a:ext cx="2098587" cy="544292"/>
            <a:chOff x="6372435" y="1803343"/>
            <a:chExt cx="2098587" cy="544292"/>
          </a:xfrm>
        </p:grpSpPr>
        <p:grpSp>
          <p:nvGrpSpPr>
            <p:cNvPr id="3" name="jmenovatel 1"/>
            <p:cNvGrpSpPr/>
            <p:nvPr/>
          </p:nvGrpSpPr>
          <p:grpSpPr>
            <a:xfrm>
              <a:off x="6372435" y="2144549"/>
              <a:ext cx="2098587" cy="203086"/>
              <a:chOff x="6042235" y="2157249"/>
              <a:chExt cx="2098587" cy="203086"/>
            </a:xfrm>
          </p:grpSpPr>
          <p:sp>
            <p:nvSpPr>
              <p:cNvPr id="102" name="AutoShape 14"/>
              <p:cNvSpPr>
                <a:spLocks noChangeAspect="1" noChangeArrowheads="1"/>
              </p:cNvSpPr>
              <p:nvPr/>
            </p:nvSpPr>
            <p:spPr bwMode="auto">
              <a:xfrm>
                <a:off x="6042235" y="2157249"/>
                <a:ext cx="203028" cy="203085"/>
              </a:xfrm>
              <a:prstGeom prst="triangle">
                <a:avLst>
                  <a:gd name="adj" fmla="val 50000"/>
                </a:avLst>
              </a:prstGeom>
              <a:solidFill>
                <a:srgbClr val="FF6600"/>
              </a:solidFill>
              <a:ln w="9525" algn="in">
                <a:solidFill>
                  <a:srgbClr val="FF6600"/>
                </a:solidFill>
                <a:miter lim="800000"/>
                <a:headEnd/>
                <a:tailEnd/>
              </a:ln>
              <a:effectLst/>
            </p:spPr>
            <p:txBody>
              <a:bodyPr lIns="36576" tIns="36576" rIns="36576" bIns="36576"/>
              <a:lstStyle/>
              <a:p>
                <a:endParaRPr lang="cs-CZ"/>
              </a:p>
            </p:txBody>
          </p:sp>
          <p:sp>
            <p:nvSpPr>
              <p:cNvPr id="103" name="Rectangle 45"/>
              <p:cNvSpPr>
                <a:spLocks noChangeAspect="1" noChangeArrowheads="1"/>
              </p:cNvSpPr>
              <p:nvPr/>
            </p:nvSpPr>
            <p:spPr bwMode="auto">
              <a:xfrm>
                <a:off x="6422534" y="2157250"/>
                <a:ext cx="203028" cy="203085"/>
              </a:xfrm>
              <a:prstGeom prst="rect">
                <a:avLst/>
              </a:prstGeom>
              <a:solidFill>
                <a:srgbClr val="FFC000"/>
              </a:solidFill>
              <a:ln w="9525" algn="in">
                <a:solidFill>
                  <a:srgbClr val="669900"/>
                </a:solidFill>
                <a:miter lim="800000"/>
                <a:headEnd/>
                <a:tailEnd/>
              </a:ln>
              <a:effectLst/>
            </p:spPr>
            <p:txBody>
              <a:bodyPr lIns="36576" tIns="36576" rIns="36576" bIns="36576"/>
              <a:lstStyle/>
              <a:p>
                <a:endParaRPr lang="cs-CZ"/>
              </a:p>
            </p:txBody>
          </p:sp>
          <p:sp>
            <p:nvSpPr>
              <p:cNvPr id="104" name="Rectangle 50"/>
              <p:cNvSpPr>
                <a:spLocks noChangeAspect="1" noChangeArrowheads="1"/>
              </p:cNvSpPr>
              <p:nvPr/>
            </p:nvSpPr>
            <p:spPr bwMode="auto">
              <a:xfrm>
                <a:off x="7180164" y="2157250"/>
                <a:ext cx="203028" cy="203085"/>
              </a:xfrm>
              <a:prstGeom prst="rect">
                <a:avLst/>
              </a:prstGeom>
              <a:solidFill>
                <a:schemeClr val="tx1"/>
              </a:solidFill>
              <a:ln w="9525" algn="in">
                <a:solidFill>
                  <a:srgbClr val="669900"/>
                </a:solidFill>
                <a:miter lim="800000"/>
                <a:headEnd/>
                <a:tailEnd/>
              </a:ln>
              <a:effectLst/>
            </p:spPr>
            <p:txBody>
              <a:bodyPr lIns="36576" tIns="36576" rIns="36576" bIns="36576"/>
              <a:lstStyle/>
              <a:p>
                <a:endParaRPr lang="cs-CZ"/>
              </a:p>
            </p:txBody>
          </p:sp>
          <p:sp>
            <p:nvSpPr>
              <p:cNvPr id="105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6801349" y="2157250"/>
                <a:ext cx="203028" cy="203085"/>
              </a:xfrm>
              <a:prstGeom prst="rect">
                <a:avLst/>
              </a:prstGeom>
              <a:solidFill>
                <a:srgbClr val="00B0F0"/>
              </a:solidFill>
              <a:ln w="9525" algn="in">
                <a:solidFill>
                  <a:srgbClr val="669900"/>
                </a:solidFill>
                <a:miter lim="800000"/>
                <a:headEnd/>
                <a:tailEnd/>
              </a:ln>
              <a:effectLst/>
            </p:spPr>
            <p:txBody>
              <a:bodyPr lIns="36576" tIns="36576" rIns="36576" bIns="36576"/>
              <a:lstStyle/>
              <a:p>
                <a:endParaRPr lang="cs-CZ"/>
              </a:p>
            </p:txBody>
          </p:sp>
          <p:sp>
            <p:nvSpPr>
              <p:cNvPr id="106" name="Rectangle 47"/>
              <p:cNvSpPr>
                <a:spLocks noChangeAspect="1" noChangeArrowheads="1"/>
              </p:cNvSpPr>
              <p:nvPr/>
            </p:nvSpPr>
            <p:spPr bwMode="auto">
              <a:xfrm>
                <a:off x="7558979" y="2157250"/>
                <a:ext cx="203028" cy="203085"/>
              </a:xfrm>
              <a:prstGeom prst="rect">
                <a:avLst/>
              </a:prstGeom>
              <a:solidFill>
                <a:srgbClr val="669900"/>
              </a:solidFill>
              <a:ln w="9525" algn="in">
                <a:solidFill>
                  <a:srgbClr val="669900"/>
                </a:solidFill>
                <a:miter lim="800000"/>
                <a:headEnd/>
                <a:tailEnd/>
              </a:ln>
              <a:effectLst/>
            </p:spPr>
            <p:txBody>
              <a:bodyPr lIns="36576" tIns="36576" rIns="36576" bIns="36576"/>
              <a:lstStyle/>
              <a:p>
                <a:endParaRPr lang="cs-CZ"/>
              </a:p>
            </p:txBody>
          </p:sp>
          <p:sp>
            <p:nvSpPr>
              <p:cNvPr id="107" name="Rectangle 44">
                <a:extLst>
                  <a:ext uri="{FF2B5EF4-FFF2-40B4-BE49-F238E27FC236}">
                    <a16:creationId xmlns:a16="http://schemas.microsoft.com/office/drawing/2014/main" id="{3461DEF9-BE3B-4B6B-8B3B-CA118D29E67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937794" y="2157250"/>
                <a:ext cx="203028" cy="203085"/>
              </a:xfrm>
              <a:prstGeom prst="rect">
                <a:avLst/>
              </a:prstGeom>
              <a:solidFill>
                <a:schemeClr val="accent2"/>
              </a:solidFill>
              <a:ln w="9525" algn="in">
                <a:solidFill>
                  <a:srgbClr val="669900"/>
                </a:solidFill>
                <a:miter lim="800000"/>
                <a:headEnd/>
                <a:tailEnd/>
              </a:ln>
              <a:effectLst/>
            </p:spPr>
            <p:txBody>
              <a:bodyPr lIns="36576" tIns="36576" rIns="36576" bIns="36576"/>
              <a:lstStyle/>
              <a:p>
                <a:endParaRPr lang="cs-CZ"/>
              </a:p>
            </p:txBody>
          </p:sp>
        </p:grpSp>
        <p:sp>
          <p:nvSpPr>
            <p:cNvPr id="108" name="čitatel 1"/>
            <p:cNvSpPr>
              <a:spLocks noChangeAspect="1" noChangeArrowheads="1"/>
            </p:cNvSpPr>
            <p:nvPr/>
          </p:nvSpPr>
          <p:spPr bwMode="auto">
            <a:xfrm>
              <a:off x="7334577" y="1803343"/>
              <a:ext cx="203028" cy="203085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</p:grpSp>
      <p:grpSp>
        <p:nvGrpSpPr>
          <p:cNvPr id="5" name="text2"/>
          <p:cNvGrpSpPr/>
          <p:nvPr/>
        </p:nvGrpSpPr>
        <p:grpSpPr>
          <a:xfrm>
            <a:off x="4642742" y="3399773"/>
            <a:ext cx="482983" cy="203085"/>
            <a:chOff x="5170739" y="3396532"/>
            <a:chExt cx="482983" cy="203085"/>
          </a:xfrm>
        </p:grpSpPr>
        <p:sp>
          <p:nvSpPr>
            <p:cNvPr id="110" name="Rectangle 47"/>
            <p:cNvSpPr>
              <a:spLocks noChangeAspect="1" noChangeArrowheads="1"/>
            </p:cNvSpPr>
            <p:nvPr/>
          </p:nvSpPr>
          <p:spPr bwMode="auto">
            <a:xfrm>
              <a:off x="5170739" y="3396532"/>
              <a:ext cx="203028" cy="203085"/>
            </a:xfrm>
            <a:prstGeom prst="rect">
              <a:avLst/>
            </a:prstGeom>
            <a:solidFill>
              <a:srgbClr val="669900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111" name="Rectangle 44">
              <a:extLst>
                <a:ext uri="{FF2B5EF4-FFF2-40B4-BE49-F238E27FC236}">
                  <a16:creationId xmlns:a16="http://schemas.microsoft.com/office/drawing/2014/main" id="{3461DEF9-BE3B-4B6B-8B3B-CA118D29E67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50694" y="3396532"/>
              <a:ext cx="203028" cy="203085"/>
            </a:xfrm>
            <a:prstGeom prst="rect">
              <a:avLst/>
            </a:prstGeom>
            <a:solidFill>
              <a:schemeClr val="accent2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</p:grpSp>
      <p:grpSp>
        <p:nvGrpSpPr>
          <p:cNvPr id="6" name="text1"/>
          <p:cNvGrpSpPr/>
          <p:nvPr/>
        </p:nvGrpSpPr>
        <p:grpSpPr>
          <a:xfrm>
            <a:off x="4412726" y="2954928"/>
            <a:ext cx="758175" cy="205717"/>
            <a:chOff x="4425426" y="2980328"/>
            <a:chExt cx="758175" cy="205717"/>
          </a:xfrm>
        </p:grpSpPr>
        <p:sp>
          <p:nvSpPr>
            <p:cNvPr id="114" name="Rectangle 45"/>
            <p:cNvSpPr>
              <a:spLocks noChangeAspect="1" noChangeArrowheads="1"/>
            </p:cNvSpPr>
            <p:nvPr/>
          </p:nvSpPr>
          <p:spPr bwMode="auto">
            <a:xfrm>
              <a:off x="4425426" y="2982960"/>
              <a:ext cx="203028" cy="203085"/>
            </a:xfrm>
            <a:prstGeom prst="rect">
              <a:avLst/>
            </a:prstGeom>
            <a:solidFill>
              <a:srgbClr val="FFC000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115" name="Rectangle 50"/>
            <p:cNvSpPr>
              <a:spLocks noChangeAspect="1" noChangeArrowheads="1"/>
            </p:cNvSpPr>
            <p:nvPr/>
          </p:nvSpPr>
          <p:spPr bwMode="auto">
            <a:xfrm>
              <a:off x="4980573" y="2982960"/>
              <a:ext cx="203028" cy="203085"/>
            </a:xfrm>
            <a:prstGeom prst="rect">
              <a:avLst/>
            </a:prstGeom>
            <a:solidFill>
              <a:schemeClr val="tx1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116" name="Rectangle 55"/>
            <p:cNvSpPr>
              <a:spLocks noChangeAspect="1" noChangeArrowheads="1"/>
            </p:cNvSpPr>
            <p:nvPr/>
          </p:nvSpPr>
          <p:spPr bwMode="auto">
            <a:xfrm>
              <a:off x="4704211" y="2980328"/>
              <a:ext cx="203028" cy="203085"/>
            </a:xfrm>
            <a:prstGeom prst="rect">
              <a:avLst/>
            </a:prstGeom>
            <a:solidFill>
              <a:srgbClr val="00B0F0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</p:grpSp>
      <p:grpSp>
        <p:nvGrpSpPr>
          <p:cNvPr id="117" name="text3"/>
          <p:cNvGrpSpPr/>
          <p:nvPr/>
        </p:nvGrpSpPr>
        <p:grpSpPr>
          <a:xfrm>
            <a:off x="4261273" y="4178530"/>
            <a:ext cx="482983" cy="203085"/>
            <a:chOff x="5170739" y="3396532"/>
            <a:chExt cx="482983" cy="203085"/>
          </a:xfrm>
        </p:grpSpPr>
        <p:sp>
          <p:nvSpPr>
            <p:cNvPr id="123" name="Rectangle 47"/>
            <p:cNvSpPr>
              <a:spLocks noChangeAspect="1" noChangeArrowheads="1"/>
            </p:cNvSpPr>
            <p:nvPr/>
          </p:nvSpPr>
          <p:spPr bwMode="auto">
            <a:xfrm>
              <a:off x="5170739" y="3396532"/>
              <a:ext cx="203028" cy="203085"/>
            </a:xfrm>
            <a:prstGeom prst="rect">
              <a:avLst/>
            </a:prstGeom>
            <a:solidFill>
              <a:srgbClr val="669900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124" name="Rectangle 44">
              <a:extLst>
                <a:ext uri="{FF2B5EF4-FFF2-40B4-BE49-F238E27FC236}">
                  <a16:creationId xmlns:a16="http://schemas.microsoft.com/office/drawing/2014/main" id="{3461DEF9-BE3B-4B6B-8B3B-CA118D29E67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50694" y="3396532"/>
              <a:ext cx="203028" cy="203085"/>
            </a:xfrm>
            <a:prstGeom prst="rect">
              <a:avLst/>
            </a:prstGeom>
            <a:solidFill>
              <a:schemeClr val="accent2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</p:grpSp>
      <p:sp>
        <p:nvSpPr>
          <p:cNvPr id="125" name="text4"/>
          <p:cNvSpPr>
            <a:spLocks noChangeAspect="1" noChangeArrowheads="1"/>
          </p:cNvSpPr>
          <p:nvPr/>
        </p:nvSpPr>
        <p:spPr bwMode="auto">
          <a:xfrm>
            <a:off x="7636144" y="4490764"/>
            <a:ext cx="203028" cy="203085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9525" algn="in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cs-CZ"/>
          </a:p>
        </p:txBody>
      </p:sp>
      <p:grpSp>
        <p:nvGrpSpPr>
          <p:cNvPr id="7" name="common A2"/>
          <p:cNvGrpSpPr/>
          <p:nvPr/>
        </p:nvGrpSpPr>
        <p:grpSpPr>
          <a:xfrm>
            <a:off x="10301928" y="847936"/>
            <a:ext cx="406057" cy="365553"/>
            <a:chOff x="10301928" y="847936"/>
            <a:chExt cx="406057" cy="365553"/>
          </a:xfrm>
        </p:grpSpPr>
        <p:sp>
          <p:nvSpPr>
            <p:cNvPr id="128" name="AutoShape 27"/>
            <p:cNvSpPr>
              <a:spLocks noChangeAspect="1" noChangeArrowheads="1"/>
            </p:cNvSpPr>
            <p:nvPr/>
          </p:nvSpPr>
          <p:spPr bwMode="auto">
            <a:xfrm>
              <a:off x="10504957" y="847936"/>
              <a:ext cx="203028" cy="203085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129" name="AutoShape 28"/>
            <p:cNvSpPr>
              <a:spLocks noChangeAspect="1" noChangeArrowheads="1"/>
            </p:cNvSpPr>
            <p:nvPr/>
          </p:nvSpPr>
          <p:spPr bwMode="auto">
            <a:xfrm>
              <a:off x="10301928" y="1010404"/>
              <a:ext cx="203028" cy="203085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</p:grpSp>
      <p:grpSp>
        <p:nvGrpSpPr>
          <p:cNvPr id="136" name="common A1"/>
          <p:cNvGrpSpPr/>
          <p:nvPr/>
        </p:nvGrpSpPr>
        <p:grpSpPr>
          <a:xfrm>
            <a:off x="10316194" y="835749"/>
            <a:ext cx="406057" cy="365553"/>
            <a:chOff x="10301928" y="847936"/>
            <a:chExt cx="406057" cy="365553"/>
          </a:xfrm>
        </p:grpSpPr>
        <p:sp>
          <p:nvSpPr>
            <p:cNvPr id="137" name="AutoShape 27"/>
            <p:cNvSpPr>
              <a:spLocks noChangeAspect="1" noChangeArrowheads="1"/>
            </p:cNvSpPr>
            <p:nvPr/>
          </p:nvSpPr>
          <p:spPr bwMode="auto">
            <a:xfrm>
              <a:off x="10504957" y="847936"/>
              <a:ext cx="203028" cy="203085"/>
            </a:xfrm>
            <a:prstGeom prst="ellipse">
              <a:avLst/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138" name="AutoShape 28"/>
            <p:cNvSpPr>
              <a:spLocks noChangeAspect="1" noChangeArrowheads="1"/>
            </p:cNvSpPr>
            <p:nvPr/>
          </p:nvSpPr>
          <p:spPr bwMode="auto">
            <a:xfrm>
              <a:off x="10301928" y="1010404"/>
              <a:ext cx="203028" cy="203085"/>
            </a:xfrm>
            <a:prstGeom prst="ellipse">
              <a:avLst/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</p:grpSp>
      <p:grpSp>
        <p:nvGrpSpPr>
          <p:cNvPr id="8" name="common B1"/>
          <p:cNvGrpSpPr/>
          <p:nvPr/>
        </p:nvGrpSpPr>
        <p:grpSpPr>
          <a:xfrm>
            <a:off x="9327393" y="3325573"/>
            <a:ext cx="1867861" cy="487404"/>
            <a:chOff x="9327393" y="3325573"/>
            <a:chExt cx="1867861" cy="487404"/>
          </a:xfrm>
        </p:grpSpPr>
        <p:sp>
          <p:nvSpPr>
            <p:cNvPr id="139" name="AutoShape 17"/>
            <p:cNvSpPr>
              <a:spLocks noChangeAspect="1" noChangeArrowheads="1"/>
            </p:cNvSpPr>
            <p:nvPr/>
          </p:nvSpPr>
          <p:spPr bwMode="auto">
            <a:xfrm>
              <a:off x="9327393" y="3325573"/>
              <a:ext cx="203028" cy="203085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140" name="AutoShape 19"/>
            <p:cNvSpPr>
              <a:spLocks noChangeAspect="1" noChangeArrowheads="1"/>
            </p:cNvSpPr>
            <p:nvPr/>
          </p:nvSpPr>
          <p:spPr bwMode="auto">
            <a:xfrm>
              <a:off x="9327393" y="3609892"/>
              <a:ext cx="203028" cy="203085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141" name="AutoShape 40"/>
            <p:cNvSpPr>
              <a:spLocks noChangeAspect="1" noChangeArrowheads="1"/>
            </p:cNvSpPr>
            <p:nvPr/>
          </p:nvSpPr>
          <p:spPr bwMode="auto">
            <a:xfrm>
              <a:off x="10992226" y="3325573"/>
              <a:ext cx="203028" cy="203085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142" name="AutoShape 42"/>
            <p:cNvSpPr>
              <a:spLocks noChangeAspect="1" noChangeArrowheads="1"/>
            </p:cNvSpPr>
            <p:nvPr/>
          </p:nvSpPr>
          <p:spPr bwMode="auto">
            <a:xfrm>
              <a:off x="10992226" y="3609892"/>
              <a:ext cx="203028" cy="203085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143" name="AutoShape 33"/>
            <p:cNvSpPr>
              <a:spLocks noChangeAspect="1" noChangeArrowheads="1"/>
            </p:cNvSpPr>
            <p:nvPr/>
          </p:nvSpPr>
          <p:spPr bwMode="auto">
            <a:xfrm>
              <a:off x="10180112" y="3325573"/>
              <a:ext cx="203028" cy="203085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144" name="AutoShape 35"/>
            <p:cNvSpPr>
              <a:spLocks noChangeAspect="1" noChangeArrowheads="1"/>
            </p:cNvSpPr>
            <p:nvPr/>
          </p:nvSpPr>
          <p:spPr bwMode="auto">
            <a:xfrm>
              <a:off x="10180112" y="3609892"/>
              <a:ext cx="203028" cy="203085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</p:grpSp>
      <p:grpSp>
        <p:nvGrpSpPr>
          <p:cNvPr id="145" name="common B2"/>
          <p:cNvGrpSpPr/>
          <p:nvPr/>
        </p:nvGrpSpPr>
        <p:grpSpPr>
          <a:xfrm>
            <a:off x="9327393" y="3325573"/>
            <a:ext cx="1867861" cy="487404"/>
            <a:chOff x="9327393" y="3325573"/>
            <a:chExt cx="1867861" cy="487404"/>
          </a:xfrm>
        </p:grpSpPr>
        <p:sp>
          <p:nvSpPr>
            <p:cNvPr id="146" name="AutoShape 17"/>
            <p:cNvSpPr>
              <a:spLocks noChangeAspect="1" noChangeArrowheads="1"/>
            </p:cNvSpPr>
            <p:nvPr/>
          </p:nvSpPr>
          <p:spPr bwMode="auto">
            <a:xfrm>
              <a:off x="9327393" y="3325573"/>
              <a:ext cx="203028" cy="203085"/>
            </a:xfrm>
            <a:prstGeom prst="ellipse">
              <a:avLst/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147" name="AutoShape 19"/>
            <p:cNvSpPr>
              <a:spLocks noChangeAspect="1" noChangeArrowheads="1"/>
            </p:cNvSpPr>
            <p:nvPr/>
          </p:nvSpPr>
          <p:spPr bwMode="auto">
            <a:xfrm>
              <a:off x="9327393" y="3609892"/>
              <a:ext cx="203028" cy="203085"/>
            </a:xfrm>
            <a:prstGeom prst="ellipse">
              <a:avLst/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148" name="AutoShape 40"/>
            <p:cNvSpPr>
              <a:spLocks noChangeAspect="1" noChangeArrowheads="1"/>
            </p:cNvSpPr>
            <p:nvPr/>
          </p:nvSpPr>
          <p:spPr bwMode="auto">
            <a:xfrm>
              <a:off x="10992226" y="3325573"/>
              <a:ext cx="203028" cy="203085"/>
            </a:xfrm>
            <a:prstGeom prst="ellipse">
              <a:avLst/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149" name="AutoShape 42"/>
            <p:cNvSpPr>
              <a:spLocks noChangeAspect="1" noChangeArrowheads="1"/>
            </p:cNvSpPr>
            <p:nvPr/>
          </p:nvSpPr>
          <p:spPr bwMode="auto">
            <a:xfrm>
              <a:off x="10992226" y="3609892"/>
              <a:ext cx="203028" cy="203085"/>
            </a:xfrm>
            <a:prstGeom prst="ellipse">
              <a:avLst/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150" name="AutoShape 33"/>
            <p:cNvSpPr>
              <a:spLocks noChangeAspect="1" noChangeArrowheads="1"/>
            </p:cNvSpPr>
            <p:nvPr/>
          </p:nvSpPr>
          <p:spPr bwMode="auto">
            <a:xfrm>
              <a:off x="10180112" y="3325573"/>
              <a:ext cx="203028" cy="203085"/>
            </a:xfrm>
            <a:prstGeom prst="ellipse">
              <a:avLst/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151" name="AutoShape 35"/>
            <p:cNvSpPr>
              <a:spLocks noChangeAspect="1" noChangeArrowheads="1"/>
            </p:cNvSpPr>
            <p:nvPr/>
          </p:nvSpPr>
          <p:spPr bwMode="auto">
            <a:xfrm>
              <a:off x="10180112" y="3609892"/>
              <a:ext cx="203028" cy="203085"/>
            </a:xfrm>
            <a:prstGeom prst="ellipse">
              <a:avLst/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</p:grpSp>
      <p:grpSp>
        <p:nvGrpSpPr>
          <p:cNvPr id="9" name="text 5"/>
          <p:cNvGrpSpPr/>
          <p:nvPr/>
        </p:nvGrpSpPr>
        <p:grpSpPr>
          <a:xfrm>
            <a:off x="7307580" y="4942183"/>
            <a:ext cx="635288" cy="203085"/>
            <a:chOff x="6126480" y="4942183"/>
            <a:chExt cx="635288" cy="203085"/>
          </a:xfrm>
        </p:grpSpPr>
        <p:sp>
          <p:nvSpPr>
            <p:cNvPr id="152" name="text4"/>
            <p:cNvSpPr>
              <a:spLocks noChangeAspect="1" noChangeArrowheads="1"/>
            </p:cNvSpPr>
            <p:nvPr/>
          </p:nvSpPr>
          <p:spPr bwMode="auto">
            <a:xfrm>
              <a:off x="6126480" y="4942183"/>
              <a:ext cx="203028" cy="203085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153" name="AutoShape 35"/>
            <p:cNvSpPr>
              <a:spLocks noChangeAspect="1" noChangeArrowheads="1"/>
            </p:cNvSpPr>
            <p:nvPr/>
          </p:nvSpPr>
          <p:spPr bwMode="auto">
            <a:xfrm>
              <a:off x="6558740" y="4942183"/>
              <a:ext cx="203028" cy="203085"/>
            </a:xfrm>
            <a:prstGeom prst="ellipse">
              <a:avLst/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</p:grpSp>
      <p:sp>
        <p:nvSpPr>
          <p:cNvPr id="154" name="AutoShape 35"/>
          <p:cNvSpPr>
            <a:spLocks noChangeAspect="1" noChangeArrowheads="1"/>
          </p:cNvSpPr>
          <p:nvPr/>
        </p:nvSpPr>
        <p:spPr bwMode="auto">
          <a:xfrm>
            <a:off x="6562165" y="5437657"/>
            <a:ext cx="203028" cy="203085"/>
          </a:xfrm>
          <a:prstGeom prst="ellipse">
            <a:avLst/>
          </a:prstGeom>
          <a:solidFill>
            <a:srgbClr val="FF6600"/>
          </a:solidFill>
          <a:ln w="9525" algn="in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310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položek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79" y="1845733"/>
            <a:ext cx="10753049" cy="4202641"/>
          </a:xfrm>
        </p:spPr>
        <p:txBody>
          <a:bodyPr>
            <a:normAutofit/>
          </a:bodyPr>
          <a:lstStyle/>
          <a:p>
            <a:r>
              <a:rPr lang="cs-CZ" sz="2800" dirty="0"/>
              <a:t>Dobré položky</a:t>
            </a:r>
          </a:p>
          <a:p>
            <a:pPr lvl="1"/>
            <a:r>
              <a:rPr lang="cs-CZ" sz="2400" dirty="0"/>
              <a:t>Jsme si jistí společným faktorem – </a:t>
            </a:r>
            <a:r>
              <a:rPr lang="cs-CZ" sz="2400" i="1" dirty="0"/>
              <a:t>Opravdu měřený konstrukt způsobuje tohle?</a:t>
            </a:r>
          </a:p>
          <a:p>
            <a:pPr lvl="1"/>
            <a:r>
              <a:rPr lang="cs-CZ" sz="2400" dirty="0"/>
              <a:t>Známe i specifické faktory (může jich být hodně)  </a:t>
            </a:r>
          </a:p>
          <a:p>
            <a:pPr lvl="1"/>
            <a:r>
              <a:rPr lang="cs-CZ" sz="2400" dirty="0"/>
              <a:t>Máme představu o tom, jakými náhodnými vlivy může být odpověď zasažena</a:t>
            </a:r>
          </a:p>
          <a:p>
            <a:r>
              <a:rPr lang="cs-CZ" sz="2800" dirty="0"/>
              <a:t>Položky dohromady v jedné metodě</a:t>
            </a:r>
          </a:p>
          <a:p>
            <a:pPr lvl="1"/>
            <a:r>
              <a:rPr lang="cs-CZ" sz="2600" dirty="0"/>
              <a:t>Měří všechny společný faktor (nebo faktor</a:t>
            </a:r>
            <a:r>
              <a:rPr lang="cs-CZ" sz="2600" b="1" i="1" dirty="0"/>
              <a:t>y</a:t>
            </a:r>
            <a:r>
              <a:rPr lang="cs-CZ" sz="2600" dirty="0"/>
              <a:t>)</a:t>
            </a:r>
          </a:p>
          <a:p>
            <a:pPr lvl="1"/>
            <a:r>
              <a:rPr lang="cs-CZ" sz="2600" dirty="0"/>
              <a:t>Pokrývají </a:t>
            </a:r>
            <a:r>
              <a:rPr lang="cs-CZ" sz="2600" b="1" dirty="0"/>
              <a:t>celou paletu možných projevů </a:t>
            </a:r>
            <a:r>
              <a:rPr lang="cs-CZ" sz="2600" dirty="0"/>
              <a:t>(různých úrovní) konstruktu</a:t>
            </a:r>
          </a:p>
          <a:p>
            <a:pPr lvl="1"/>
            <a:r>
              <a:rPr lang="cs-CZ" sz="2600" dirty="0"/>
              <a:t>Specifické faktory nesdílí</a:t>
            </a:r>
          </a:p>
          <a:p>
            <a:pPr marL="201168" lvl="1" indent="0">
              <a:buNone/>
            </a:pPr>
            <a:endParaRPr lang="cs-CZ" sz="2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72439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/>
              <a:t>Teorie faset: </a:t>
            </a:r>
            <a:br>
              <a:rPr lang="cs-CZ" sz="4000" dirty="0"/>
            </a:br>
            <a:r>
              <a:rPr lang="cs-CZ" sz="4000" dirty="0"/>
              <a:t>Dekompozice obsahového univerza</a:t>
            </a:r>
            <a:br>
              <a:rPr lang="cs-CZ" sz="4000" dirty="0"/>
            </a:br>
            <a:r>
              <a:rPr lang="cs-CZ" sz="4000" dirty="0"/>
              <a:t>(=všech možných projevů konstruktu, teorie)</a:t>
            </a:r>
            <a:endParaRPr lang="en-US" sz="4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3141346" cy="4023360"/>
          </a:xfrm>
        </p:spPr>
        <p:txBody>
          <a:bodyPr>
            <a:normAutofit/>
          </a:bodyPr>
          <a:lstStyle/>
          <a:p>
            <a:r>
              <a:rPr lang="cs-CZ" sz="2400" dirty="0">
                <a:sym typeface="Wingdings" pitchFamily="2" charset="2"/>
              </a:rPr>
              <a:t>Teorie faset </a:t>
            </a:r>
            <a:br>
              <a:rPr lang="cs-CZ" sz="2400" dirty="0">
                <a:sym typeface="Wingdings" pitchFamily="2" charset="2"/>
              </a:rPr>
            </a:br>
            <a:r>
              <a:rPr lang="cs-CZ" sz="2400" dirty="0">
                <a:sym typeface="Wingdings" pitchFamily="2" charset="2"/>
              </a:rPr>
              <a:t>(</a:t>
            </a:r>
            <a:r>
              <a:rPr lang="cs-CZ" sz="2400" dirty="0" err="1">
                <a:sym typeface="Wingdings" pitchFamily="2" charset="2"/>
              </a:rPr>
              <a:t>Guttman</a:t>
            </a:r>
            <a:r>
              <a:rPr lang="cs-CZ" sz="2400" dirty="0">
                <a:sym typeface="Wingdings" pitchFamily="2" charset="2"/>
              </a:rPr>
              <a:t>; </a:t>
            </a:r>
            <a:r>
              <a:rPr lang="cs-CZ" sz="2400" dirty="0" err="1">
                <a:sym typeface="Wingdings" pitchFamily="2" charset="2"/>
              </a:rPr>
              <a:t>Shye</a:t>
            </a:r>
            <a:r>
              <a:rPr lang="cs-CZ" sz="2400" dirty="0">
                <a:sym typeface="Wingdings" pitchFamily="2" charset="2"/>
              </a:rPr>
              <a:t> &amp; al.)</a:t>
            </a:r>
          </a:p>
          <a:p>
            <a:pPr lvl="1"/>
            <a:r>
              <a:rPr lang="cs-CZ" sz="2000" dirty="0">
                <a:sym typeface="Wingdings" pitchFamily="2" charset="2"/>
              </a:rPr>
              <a:t>Základem </a:t>
            </a:r>
            <a:r>
              <a:rPr lang="cs-CZ" sz="2000" b="1" dirty="0">
                <a:sym typeface="Wingdings" pitchFamily="2" charset="2"/>
              </a:rPr>
              <a:t>dekompozice univerza </a:t>
            </a:r>
            <a:r>
              <a:rPr lang="cs-CZ" sz="2000" dirty="0">
                <a:sym typeface="Wingdings" pitchFamily="2" charset="2"/>
              </a:rPr>
              <a:t>určité teorie.</a:t>
            </a:r>
          </a:p>
          <a:p>
            <a:pPr lvl="1"/>
            <a:r>
              <a:rPr lang="cs-CZ" sz="2000" dirty="0" err="1">
                <a:sym typeface="Wingdings" pitchFamily="2" charset="2"/>
              </a:rPr>
              <a:t>Mapping</a:t>
            </a:r>
            <a:r>
              <a:rPr lang="cs-CZ" sz="2000" dirty="0">
                <a:sym typeface="Wingdings" pitchFamily="2" charset="2"/>
              </a:rPr>
              <a:t> </a:t>
            </a:r>
            <a:r>
              <a:rPr lang="cs-CZ" sz="2000" dirty="0" err="1">
                <a:sym typeface="Wingdings" pitchFamily="2" charset="2"/>
              </a:rPr>
              <a:t>definitions</a:t>
            </a:r>
            <a:r>
              <a:rPr lang="cs-CZ" sz="2000" dirty="0">
                <a:sym typeface="Wingdings" pitchFamily="2" charset="2"/>
              </a:rPr>
              <a:t> – zobrazující definice.</a:t>
            </a:r>
          </a:p>
          <a:p>
            <a:pPr lvl="1"/>
            <a:r>
              <a:rPr lang="cs-CZ" sz="2000" dirty="0">
                <a:sym typeface="Wingdings" pitchFamily="2" charset="2"/>
              </a:rPr>
              <a:t>Série definic obsahu nějakého chování podle tendence, příležitosti a odpovědi…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5955727" y="1845735"/>
            <a:ext cx="5199953" cy="4023360"/>
          </a:xfrm>
        </p:spPr>
        <p:txBody>
          <a:bodyPr>
            <a:noAutofit/>
          </a:bodyPr>
          <a:lstStyle/>
          <a:p>
            <a:r>
              <a:rPr lang="cs-CZ" dirty="0"/>
              <a:t>Obsahové univerzum.</a:t>
            </a:r>
          </a:p>
          <a:p>
            <a:pPr lvl="1"/>
            <a:r>
              <a:rPr lang="cs-CZ" dirty="0"/>
              <a:t>Množina všech možných položek a „vážených významů“ daného konstruktu.</a:t>
            </a:r>
          </a:p>
          <a:p>
            <a:r>
              <a:rPr lang="cs-CZ" dirty="0"/>
              <a:t>Položková banka.</a:t>
            </a:r>
          </a:p>
          <a:p>
            <a:pPr lvl="1"/>
            <a:r>
              <a:rPr lang="cs-CZ" dirty="0"/>
              <a:t>Množina reálně vytvořených položek.</a:t>
            </a:r>
          </a:p>
          <a:p>
            <a:r>
              <a:rPr lang="cs-CZ" dirty="0"/>
              <a:t>Pilotní verze metody.</a:t>
            </a:r>
          </a:p>
          <a:p>
            <a:pPr lvl="1"/>
            <a:r>
              <a:rPr lang="cs-CZ" dirty="0"/>
              <a:t>Položky vybrané z položkové banky pro ověření.</a:t>
            </a:r>
          </a:p>
          <a:p>
            <a:r>
              <a:rPr lang="cs-CZ" dirty="0"/>
              <a:t>Další pilotní verze metody.</a:t>
            </a:r>
          </a:p>
          <a:p>
            <a:r>
              <a:rPr lang="cs-CZ" dirty="0"/>
              <a:t>...</a:t>
            </a:r>
          </a:p>
          <a:p>
            <a:r>
              <a:rPr lang="cs-CZ" dirty="0"/>
              <a:t>Finální verze metody.</a:t>
            </a:r>
          </a:p>
          <a:p>
            <a:pPr lvl="1"/>
            <a:r>
              <a:rPr lang="cs-CZ" dirty="0"/>
              <a:t>Revize metody...</a:t>
            </a:r>
          </a:p>
          <a:p>
            <a:endParaRPr lang="cs-CZ" dirty="0"/>
          </a:p>
        </p:txBody>
      </p:sp>
      <p:sp>
        <p:nvSpPr>
          <p:cNvPr id="7" name="Šipka dolů 6"/>
          <p:cNvSpPr/>
          <p:nvPr/>
        </p:nvSpPr>
        <p:spPr>
          <a:xfrm>
            <a:off x="4936043" y="1994530"/>
            <a:ext cx="536003" cy="3982938"/>
          </a:xfrm>
          <a:prstGeom prst="downArrow">
            <a:avLst>
              <a:gd name="adj1" fmla="val 29149"/>
              <a:gd name="adj2" fmla="val 182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hnutá šipka doprava 7"/>
          <p:cNvSpPr/>
          <p:nvPr/>
        </p:nvSpPr>
        <p:spPr>
          <a:xfrm flipV="1">
            <a:off x="5561118" y="1875777"/>
            <a:ext cx="332952" cy="1162697"/>
          </a:xfrm>
          <a:prstGeom prst="curvedRightArrow">
            <a:avLst>
              <a:gd name="adj1" fmla="val 19068"/>
              <a:gd name="adj2" fmla="val 97081"/>
              <a:gd name="adj3" fmla="val 571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Zahnutá šipka doprava 8"/>
          <p:cNvSpPr/>
          <p:nvPr/>
        </p:nvSpPr>
        <p:spPr>
          <a:xfrm flipV="1">
            <a:off x="5561118" y="3088252"/>
            <a:ext cx="305537" cy="797948"/>
          </a:xfrm>
          <a:prstGeom prst="curvedRightArrow">
            <a:avLst>
              <a:gd name="adj1" fmla="val 19068"/>
              <a:gd name="adj2" fmla="val 97081"/>
              <a:gd name="adj3" fmla="val 571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Zahnutá šipka doprava 9"/>
          <p:cNvSpPr/>
          <p:nvPr/>
        </p:nvSpPr>
        <p:spPr>
          <a:xfrm flipH="1" flipV="1">
            <a:off x="10591800" y="3038475"/>
            <a:ext cx="457200" cy="1628775"/>
          </a:xfrm>
          <a:prstGeom prst="curvedRightArrow">
            <a:avLst>
              <a:gd name="adj1" fmla="val 19068"/>
              <a:gd name="adj2" fmla="val 97081"/>
              <a:gd name="adj3" fmla="val 571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546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Dekompozice obsahového univerza:</a:t>
            </a:r>
            <a:br>
              <a:rPr lang="cs-CZ" dirty="0"/>
            </a:br>
            <a:r>
              <a:rPr lang="cs-CZ" dirty="0"/>
              <a:t>fasety modelového zadání – studijní styl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3541396" cy="4023360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Zadání: </a:t>
            </a:r>
            <a:r>
              <a:rPr lang="cs-CZ" sz="2400" b="1" dirty="0"/>
              <a:t>„Tendence k chování ve výkonové situaci“</a:t>
            </a:r>
            <a:r>
              <a:rPr lang="cs-CZ" sz="2400" dirty="0"/>
              <a:t>.</a:t>
            </a:r>
          </a:p>
          <a:p>
            <a:r>
              <a:rPr lang="cs-CZ" sz="2400" dirty="0"/>
              <a:t>Situace: </a:t>
            </a:r>
          </a:p>
          <a:p>
            <a:pPr lvl="1"/>
            <a:r>
              <a:rPr lang="cs-CZ" sz="2000" dirty="0"/>
              <a:t>Typy výkonových situací</a:t>
            </a:r>
          </a:p>
          <a:p>
            <a:pPr lvl="2"/>
            <a:r>
              <a:rPr lang="cs-CZ" sz="1600" dirty="0"/>
              <a:t>Zkouška</a:t>
            </a:r>
          </a:p>
          <a:p>
            <a:pPr lvl="2"/>
            <a:r>
              <a:rPr lang="cs-CZ" sz="1600" dirty="0"/>
              <a:t>Seminárka</a:t>
            </a:r>
          </a:p>
          <a:p>
            <a:pPr lvl="2"/>
            <a:r>
              <a:rPr lang="cs-CZ" sz="1600" dirty="0"/>
              <a:t>Průběžné studium</a:t>
            </a:r>
          </a:p>
          <a:p>
            <a:r>
              <a:rPr lang="cs-CZ" sz="2400" dirty="0"/>
              <a:t>Čas: </a:t>
            </a:r>
          </a:p>
          <a:p>
            <a:pPr lvl="1"/>
            <a:r>
              <a:rPr lang="cs-CZ" sz="2000" dirty="0"/>
              <a:t>dlouhodobost/krátkodobost</a:t>
            </a:r>
          </a:p>
          <a:p>
            <a:pPr lvl="1"/>
            <a:r>
              <a:rPr lang="cs-CZ" sz="2000" dirty="0"/>
              <a:t>před – v průběhu – po</a:t>
            </a:r>
          </a:p>
          <a:p>
            <a:pPr>
              <a:buNone/>
            </a:pPr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4450" y="1845735"/>
            <a:ext cx="3324225" cy="4023360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Složka postoje:</a:t>
            </a:r>
          </a:p>
          <a:p>
            <a:pPr lvl="1"/>
            <a:r>
              <a:rPr lang="cs-CZ" sz="2000" dirty="0"/>
              <a:t>Kognitivní</a:t>
            </a:r>
          </a:p>
          <a:p>
            <a:pPr lvl="1"/>
            <a:r>
              <a:rPr lang="cs-CZ" sz="2000" dirty="0"/>
              <a:t>Afektivní</a:t>
            </a:r>
          </a:p>
          <a:p>
            <a:pPr lvl="1"/>
            <a:r>
              <a:rPr lang="cs-CZ" sz="2000" dirty="0"/>
              <a:t>Behaviorální</a:t>
            </a:r>
          </a:p>
          <a:p>
            <a:r>
              <a:rPr lang="cs-CZ" sz="2400" dirty="0"/>
              <a:t>Chování</a:t>
            </a:r>
            <a:endParaRPr lang="cs-CZ" dirty="0"/>
          </a:p>
          <a:p>
            <a:pPr lvl="1"/>
            <a:r>
              <a:rPr lang="cs-CZ" sz="2000" dirty="0"/>
              <a:t>Odklon</a:t>
            </a:r>
          </a:p>
          <a:p>
            <a:pPr lvl="1"/>
            <a:r>
              <a:rPr lang="cs-CZ" sz="2000" dirty="0"/>
              <a:t>Ruminace</a:t>
            </a:r>
          </a:p>
          <a:p>
            <a:pPr lvl="1"/>
            <a:r>
              <a:rPr lang="cs-CZ" sz="2000" dirty="0" err="1"/>
              <a:t>Prokrastinace</a:t>
            </a:r>
            <a:endParaRPr lang="cs-CZ" sz="2000" dirty="0"/>
          </a:p>
          <a:p>
            <a:pPr lvl="1"/>
            <a:r>
              <a:rPr lang="cs-CZ" sz="2000" dirty="0"/>
              <a:t>Řešení úkolu</a:t>
            </a:r>
          </a:p>
          <a:p>
            <a:pPr lvl="1"/>
            <a:r>
              <a:rPr lang="cs-CZ" sz="2000" dirty="0"/>
              <a:t>Perseverace…</a:t>
            </a:r>
          </a:p>
        </p:txBody>
      </p:sp>
      <p:sp>
        <p:nvSpPr>
          <p:cNvPr id="5" name="Zástupný symbol pro obsah 3"/>
          <p:cNvSpPr txBox="1">
            <a:spLocks/>
          </p:cNvSpPr>
          <p:nvPr/>
        </p:nvSpPr>
        <p:spPr>
          <a:xfrm>
            <a:off x="8622030" y="1845734"/>
            <a:ext cx="3324225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/>
              <a:t>Afektivní</a:t>
            </a:r>
          </a:p>
          <a:p>
            <a:pPr lvl="1"/>
            <a:r>
              <a:rPr lang="cs-CZ" sz="2000" dirty="0"/>
              <a:t>Útlum / agitace</a:t>
            </a:r>
          </a:p>
          <a:p>
            <a:pPr lvl="1"/>
            <a:r>
              <a:rPr lang="cs-CZ" sz="2000" dirty="0"/>
              <a:t>Konkrétní emoce…</a:t>
            </a:r>
          </a:p>
          <a:p>
            <a:r>
              <a:rPr lang="cs-CZ" sz="2400" dirty="0"/>
              <a:t>Kognitivní</a:t>
            </a:r>
          </a:p>
          <a:p>
            <a:pPr lvl="1"/>
            <a:r>
              <a:rPr lang="cs-CZ" sz="2000" dirty="0"/>
              <a:t>Dispozice</a:t>
            </a:r>
          </a:p>
          <a:p>
            <a:pPr lvl="1"/>
            <a:r>
              <a:rPr lang="cs-CZ" sz="2000" dirty="0"/>
              <a:t>Realizace</a:t>
            </a:r>
          </a:p>
          <a:p>
            <a:pPr lvl="1"/>
            <a:r>
              <a:rPr lang="cs-CZ" sz="2000" dirty="0"/>
              <a:t>Znalost</a:t>
            </a:r>
          </a:p>
          <a:p>
            <a:pPr lvl="1"/>
            <a:r>
              <a:rPr lang="cs-CZ" sz="2000" dirty="0"/>
              <a:t>Rychlost…</a:t>
            </a:r>
          </a:p>
          <a:p>
            <a:r>
              <a:rPr lang="cs-CZ" sz="2400" dirty="0"/>
              <a:t>A tak dále… 3×5×3(×5×2×4...)</a:t>
            </a:r>
          </a:p>
        </p:txBody>
      </p:sp>
      <p:sp>
        <p:nvSpPr>
          <p:cNvPr id="6" name="TextovéPole 5"/>
          <p:cNvSpPr txBox="1"/>
          <p:nvPr/>
        </p:nvSpPr>
        <p:spPr>
          <a:xfrm rot="1135738">
            <a:off x="846565" y="3828300"/>
            <a:ext cx="10498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effectLst>
                  <a:glow rad="127000">
                    <a:schemeClr val="bg1"/>
                  </a:glow>
                </a:effectLst>
              </a:rPr>
              <a:t>Toto je pouze příklad, fasety je třeba vždy volit adekvátně měřenému atributu. </a:t>
            </a:r>
          </a:p>
        </p:txBody>
      </p:sp>
    </p:spTree>
    <p:extLst>
      <p:ext uri="{BB962C8B-B14F-4D97-AF65-F5344CB8AC3E}">
        <p14:creationId xmlns:p14="http://schemas.microsoft.com/office/powerpoint/2010/main" val="365282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faset:</a:t>
            </a:r>
            <a:br>
              <a:rPr lang="cs-CZ" dirty="0"/>
            </a:br>
            <a:r>
              <a:rPr lang="cs-CZ" dirty="0"/>
              <a:t>Dekompozice obsahového univerza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31241"/>
          </a:xfrm>
        </p:spPr>
        <p:txBody>
          <a:bodyPr>
            <a:noAutofit/>
          </a:bodyPr>
          <a:lstStyle/>
          <a:p>
            <a:r>
              <a:rPr lang="cs-CZ" sz="2800" dirty="0"/>
              <a:t>Pomyslná matice 3×5×3(×5×2×4...) kombinací formulací položek.</a:t>
            </a:r>
          </a:p>
          <a:p>
            <a:pPr lvl="1"/>
            <a:r>
              <a:rPr lang="cs-CZ" sz="2400" dirty="0"/>
              <a:t>Odtud pojem „</a:t>
            </a:r>
            <a:r>
              <a:rPr lang="cs-CZ" sz="2400" dirty="0" err="1"/>
              <a:t>multifasetový</a:t>
            </a:r>
            <a:r>
              <a:rPr lang="cs-CZ" sz="2400" dirty="0"/>
              <a:t> konstrukt“</a:t>
            </a:r>
          </a:p>
          <a:p>
            <a:pPr lvl="2"/>
            <a:r>
              <a:rPr lang="cs-CZ" sz="1800" dirty="0"/>
              <a:t>Při přípravě na zkoušku se zaměřuji na především na získání obecné orientace v látce.</a:t>
            </a:r>
          </a:p>
          <a:p>
            <a:pPr lvl="2"/>
            <a:r>
              <a:rPr lang="cs-CZ" sz="1800" dirty="0"/>
              <a:t>Před zkouškou trpím silnými pocity úzkosti.</a:t>
            </a:r>
          </a:p>
          <a:p>
            <a:pPr lvl="2"/>
            <a:r>
              <a:rPr lang="cs-CZ" sz="1800" dirty="0"/>
              <a:t>Během zkoušení mívám problémy s vybavováním.</a:t>
            </a:r>
          </a:p>
          <a:p>
            <a:pPr lvl="2"/>
            <a:r>
              <a:rPr lang="cs-CZ" sz="1800" dirty="0"/>
              <a:t>Po zkoušce se obvykle odreaguji ve společnosti.</a:t>
            </a:r>
          </a:p>
          <a:p>
            <a:pPr lvl="1"/>
            <a:r>
              <a:rPr lang="cs-CZ" sz="2400" dirty="0"/>
              <a:t>Položka je tedy tvořena vždy výběrem z příslušné kombinace faset</a:t>
            </a:r>
          </a:p>
          <a:p>
            <a:pPr lvl="2"/>
            <a:r>
              <a:rPr lang="cs-CZ" sz="1800" dirty="0"/>
              <a:t>Některé kombinace mohou být „nepoužity“.</a:t>
            </a:r>
          </a:p>
          <a:p>
            <a:pPr lvl="1"/>
            <a:r>
              <a:rPr lang="cs-CZ" sz="2400" dirty="0"/>
              <a:t>Fasety jsou více či méně univerzální – např. složky postoje jsou pro psychologii obecné, ale další fasety závisí na konkrétní teorii, jsou z teorie odvozené. </a:t>
            </a:r>
          </a:p>
          <a:p>
            <a:r>
              <a:rPr lang="cs-CZ" sz="2800" dirty="0"/>
              <a:t>Více faset neimplikuje více dimenzí/faktorů.</a:t>
            </a:r>
          </a:p>
          <a:p>
            <a:pPr lvl="2"/>
            <a:endParaRPr lang="cs-CZ" sz="1800" dirty="0"/>
          </a:p>
          <a:p>
            <a:pPr lvl="2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040512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položky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097279" y="1845733"/>
            <a:ext cx="4937760" cy="4440077"/>
          </a:xfrm>
        </p:spPr>
        <p:txBody>
          <a:bodyPr>
            <a:normAutofit/>
          </a:bodyPr>
          <a:lstStyle/>
          <a:p>
            <a:r>
              <a:rPr lang="cs-CZ" b="1" dirty="0"/>
              <a:t>Položka jako „kognitivní experiment“.</a:t>
            </a:r>
          </a:p>
          <a:p>
            <a:r>
              <a:rPr lang="cs-CZ" b="1" dirty="0" err="1"/>
              <a:t>Item</a:t>
            </a:r>
            <a:r>
              <a:rPr lang="cs-CZ" b="1" dirty="0"/>
              <a:t> stem</a:t>
            </a:r>
            <a:r>
              <a:rPr lang="cs-CZ" dirty="0"/>
              <a:t> = podnět = jádro položky = stimul.</a:t>
            </a:r>
          </a:p>
          <a:p>
            <a:r>
              <a:rPr lang="cs-CZ" b="1" dirty="0"/>
              <a:t>Response</a:t>
            </a:r>
            <a:r>
              <a:rPr lang="cs-CZ" dirty="0"/>
              <a:t> = odpověď = kvantifikace = …kde co.</a:t>
            </a:r>
          </a:p>
          <a:p>
            <a:r>
              <a:rPr lang="cs-CZ" b="1" dirty="0" err="1"/>
              <a:t>Distraktory</a:t>
            </a:r>
            <a:r>
              <a:rPr lang="cs-CZ" b="1" dirty="0"/>
              <a:t> </a:t>
            </a:r>
            <a:r>
              <a:rPr lang="cs-CZ" dirty="0"/>
              <a:t>= možnosti k výběru (ne vždy).</a:t>
            </a:r>
          </a:p>
          <a:p>
            <a:r>
              <a:rPr lang="cs-CZ" dirty="0"/>
              <a:t>Jedna položka může implikovat více odpovědí.</a:t>
            </a:r>
          </a:p>
          <a:p>
            <a:r>
              <a:rPr lang="cs-CZ" dirty="0"/>
              <a:t>Vztah odpovědi a skóru nemusí být přímý.</a:t>
            </a:r>
          </a:p>
          <a:p>
            <a:pPr lvl="1"/>
            <a:r>
              <a:rPr lang="cs-CZ" dirty="0"/>
              <a:t>Vážené odpovědi, interpretované odpovědi... </a:t>
            </a:r>
          </a:p>
          <a:p>
            <a:pPr lvl="1"/>
            <a:r>
              <a:rPr lang="cs-CZ" dirty="0"/>
              <a:t>Projektivní metody (ROR, TAT, MMPI...).</a:t>
            </a:r>
          </a:p>
          <a:p>
            <a:r>
              <a:rPr lang="cs-CZ" dirty="0"/>
              <a:t>Odpověď na položku není totožná se skórem položky!</a:t>
            </a:r>
          </a:p>
          <a:p>
            <a:pPr lvl="1"/>
            <a:r>
              <a:rPr lang="cs-CZ" dirty="0"/>
              <a:t>Přiřazení čísel jevům...</a:t>
            </a:r>
          </a:p>
          <a:p>
            <a:pPr lvl="1"/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7025" y="2501977"/>
            <a:ext cx="2042069" cy="263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2795" y="479311"/>
            <a:ext cx="2465815" cy="305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0851" y="632079"/>
            <a:ext cx="2100470" cy="204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96276" y="3671810"/>
            <a:ext cx="3144270" cy="261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8035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a formáty položek 1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421716"/>
          </a:xfrm>
        </p:spPr>
        <p:txBody>
          <a:bodyPr>
            <a:normAutofit/>
          </a:bodyPr>
          <a:lstStyle/>
          <a:p>
            <a:r>
              <a:rPr lang="cs-CZ" dirty="0"/>
              <a:t>Konstrukt vždy implikuje formát položek </a:t>
            </a:r>
            <a:br>
              <a:rPr lang="cs-CZ" dirty="0"/>
            </a:br>
            <a:r>
              <a:rPr lang="cs-CZ" dirty="0"/>
              <a:t>(a formát ovlivňuje měřený konstrukt).</a:t>
            </a:r>
          </a:p>
          <a:p>
            <a:r>
              <a:rPr lang="cs-CZ" dirty="0"/>
              <a:t>Z hlediska typů metody:</a:t>
            </a:r>
          </a:p>
          <a:p>
            <a:pPr lvl="1"/>
            <a:r>
              <a:rPr lang="cs-CZ" i="1" dirty="0"/>
              <a:t>Testy</a:t>
            </a:r>
            <a:r>
              <a:rPr lang="cs-CZ" dirty="0"/>
              <a:t> schopností</a:t>
            </a:r>
          </a:p>
          <a:p>
            <a:pPr lvl="1"/>
            <a:r>
              <a:rPr lang="cs-CZ" dirty="0"/>
              <a:t>Osobnostní </a:t>
            </a:r>
            <a:r>
              <a:rPr lang="cs-CZ" i="1" dirty="0"/>
              <a:t>dotazníky</a:t>
            </a:r>
          </a:p>
          <a:p>
            <a:pPr lvl="1"/>
            <a:r>
              <a:rPr lang="cs-CZ" i="1" dirty="0"/>
              <a:t>Silové, rychlostí </a:t>
            </a:r>
            <a:r>
              <a:rPr lang="cs-CZ" dirty="0"/>
              <a:t>vs</a:t>
            </a:r>
            <a:r>
              <a:rPr lang="cs-CZ" i="1" dirty="0"/>
              <a:t>. kapacitní </a:t>
            </a:r>
            <a:r>
              <a:rPr lang="cs-CZ" dirty="0"/>
              <a:t>testy</a:t>
            </a:r>
          </a:p>
          <a:p>
            <a:pPr lvl="1"/>
            <a:r>
              <a:rPr lang="cs-CZ" i="1" dirty="0"/>
              <a:t>Výkonové</a:t>
            </a:r>
            <a:r>
              <a:rPr lang="cs-CZ" dirty="0"/>
              <a:t> vs. </a:t>
            </a:r>
            <a:r>
              <a:rPr lang="cs-CZ" i="1" dirty="0"/>
              <a:t>introspektivní</a:t>
            </a:r>
          </a:p>
          <a:p>
            <a:pPr lvl="1"/>
            <a:r>
              <a:rPr lang="cs-CZ" i="1" dirty="0"/>
              <a:t>Objektivní</a:t>
            </a:r>
            <a:r>
              <a:rPr lang="cs-CZ" dirty="0"/>
              <a:t> testy</a:t>
            </a:r>
          </a:p>
          <a:p>
            <a:pPr lvl="1"/>
            <a:r>
              <a:rPr lang="cs-CZ" i="1" dirty="0"/>
              <a:t>Projektivní testy</a:t>
            </a:r>
          </a:p>
          <a:p>
            <a:pPr lvl="1"/>
            <a:r>
              <a:rPr lang="cs-CZ" dirty="0"/>
              <a:t>V principu: existuje „správná“ či „diagnostická“ odpověď?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Z hlediska formátu odpovědi:</a:t>
            </a:r>
          </a:p>
          <a:p>
            <a:pPr lvl="1"/>
            <a:r>
              <a:rPr lang="cs-CZ" dirty="0"/>
              <a:t>Implikuje použité statistiky.</a:t>
            </a:r>
          </a:p>
          <a:p>
            <a:pPr lvl="1"/>
            <a:r>
              <a:rPr lang="cs-CZ" dirty="0"/>
              <a:t>Položky s volnou kvantifikací (čas, x-bodové škály) lze obvykle zpracovat pod CTT s předpokladem normálního rozdělení.</a:t>
            </a:r>
          </a:p>
          <a:p>
            <a:pPr lvl="1"/>
            <a:r>
              <a:rPr lang="cs-CZ" dirty="0"/>
              <a:t>Položky se „správnou“, „diagnostickou“ odpovědí je nutno v konečném zpracování brát jako dichotomické.</a:t>
            </a:r>
          </a:p>
          <a:p>
            <a:pPr lvl="1"/>
            <a:r>
              <a:rPr lang="cs-CZ" dirty="0" err="1"/>
              <a:t>Dichotomizace</a:t>
            </a:r>
            <a:r>
              <a:rPr lang="cs-CZ" dirty="0"/>
              <a:t> ex-post omezuje variabilitu – rozlišovací účinnost!</a:t>
            </a:r>
          </a:p>
          <a:p>
            <a:r>
              <a:rPr lang="cs-CZ" dirty="0"/>
              <a:t>Z hlediska úrovně měření:</a:t>
            </a:r>
          </a:p>
          <a:p>
            <a:pPr lvl="1"/>
            <a:r>
              <a:rPr lang="cs-CZ" dirty="0"/>
              <a:t>Nominální – ordinální – intervalové – poměrové</a:t>
            </a:r>
          </a:p>
          <a:p>
            <a:pPr lvl="1"/>
            <a:r>
              <a:rPr lang="cs-CZ" dirty="0"/>
              <a:t>(Nemusí být shodné s úrovní výsledné škály.)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378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a formáty položek 2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40766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Doplňování</a:t>
            </a:r>
            <a:r>
              <a:rPr lang="cs-CZ" dirty="0"/>
              <a:t> odpovědi: 7+2=…; Co mají společného obraz a socha?; Za dvacet let budu…</a:t>
            </a:r>
          </a:p>
          <a:p>
            <a:pPr lvl="1"/>
            <a:r>
              <a:rPr lang="cs-CZ" dirty="0"/>
              <a:t>Odpovědi je nutné skórovat: dichotomické, škála, vícenásobná volba...</a:t>
            </a:r>
          </a:p>
          <a:p>
            <a:r>
              <a:rPr lang="cs-CZ" b="1" dirty="0"/>
              <a:t>Škály</a:t>
            </a:r>
            <a:r>
              <a:rPr lang="cs-CZ" dirty="0"/>
              <a:t>, někdy též uspořádané</a:t>
            </a:r>
            <a:r>
              <a:rPr lang="cs-CZ" b="1" dirty="0"/>
              <a:t> </a:t>
            </a:r>
            <a:r>
              <a:rPr lang="cs-CZ" dirty="0"/>
              <a:t>kategorie, „stejně se jevící intervaly“ atd.</a:t>
            </a:r>
          </a:p>
          <a:p>
            <a:pPr lvl="1"/>
            <a:r>
              <a:rPr lang="cs-CZ" dirty="0"/>
              <a:t>Nikdy–zřídka–občas–často–vždy. Souhlasím–spíše souhlasím–spíše nesouhlasím–nesouhlasím. </a:t>
            </a:r>
          </a:p>
          <a:p>
            <a:r>
              <a:rPr lang="cs-CZ" b="1" dirty="0"/>
              <a:t>Vícenásobná volba</a:t>
            </a:r>
            <a:r>
              <a:rPr lang="cs-CZ" dirty="0"/>
              <a:t> (</a:t>
            </a:r>
            <a:r>
              <a:rPr lang="cs-CZ" dirty="0" err="1"/>
              <a:t>multiple-choice</a:t>
            </a:r>
            <a:r>
              <a:rPr lang="cs-CZ" dirty="0"/>
              <a:t>): Více než 3 varianty s 1 správnou odpovědí a X </a:t>
            </a:r>
            <a:r>
              <a:rPr lang="cs-CZ" dirty="0" err="1"/>
              <a:t>distraktory</a:t>
            </a:r>
            <a:r>
              <a:rPr lang="cs-CZ" dirty="0"/>
              <a:t>.</a:t>
            </a:r>
          </a:p>
          <a:p>
            <a:r>
              <a:rPr lang="cs-CZ" b="1" dirty="0"/>
              <a:t>Dichotomická položka</a:t>
            </a:r>
            <a:r>
              <a:rPr lang="cs-CZ" dirty="0"/>
              <a:t>: Výběr 2 variant (ano/ne, souhlasím/nesouhlasím).</a:t>
            </a:r>
          </a:p>
          <a:p>
            <a:r>
              <a:rPr lang="cs-CZ" b="1" dirty="0"/>
              <a:t>Nucená volba </a:t>
            </a:r>
            <a:r>
              <a:rPr lang="cs-CZ" dirty="0"/>
              <a:t>(</a:t>
            </a:r>
            <a:r>
              <a:rPr lang="cs-CZ" dirty="0" err="1"/>
              <a:t>ipsativní</a:t>
            </a:r>
            <a:r>
              <a:rPr lang="cs-CZ" dirty="0"/>
              <a:t>): Jste spíše: tolerantní, nebo náročný?</a:t>
            </a:r>
          </a:p>
          <a:p>
            <a:r>
              <a:rPr lang="cs-CZ" b="1" dirty="0"/>
              <a:t>Mnohonásobná volba</a:t>
            </a:r>
            <a:r>
              <a:rPr lang="cs-CZ" dirty="0"/>
              <a:t>: Vlastně série dichotomií…</a:t>
            </a:r>
          </a:p>
          <a:p>
            <a:r>
              <a:rPr lang="cs-CZ" b="1" dirty="0"/>
              <a:t>Spojování </a:t>
            </a:r>
            <a:r>
              <a:rPr lang="cs-CZ" dirty="0"/>
              <a:t>(párování).</a:t>
            </a:r>
          </a:p>
          <a:p>
            <a:r>
              <a:rPr lang="cs-CZ" b="1" dirty="0"/>
              <a:t>Řazení</a:t>
            </a:r>
            <a:r>
              <a:rPr lang="cs-CZ" dirty="0"/>
              <a:t>: Seřaďte výroky podle výstižnosti: Jsem energický… nezávislý … důvěřivý…</a:t>
            </a:r>
          </a:p>
          <a:p>
            <a:r>
              <a:rPr lang="cs-CZ" dirty="0"/>
              <a:t>Pozorovací schémata, měření reakčního času, velmi mnoho dalších formátů.</a:t>
            </a:r>
          </a:p>
        </p:txBody>
      </p:sp>
    </p:spTree>
    <p:extLst>
      <p:ext uri="{BB962C8B-B14F-4D97-AF65-F5344CB8AC3E}">
        <p14:creationId xmlns:p14="http://schemas.microsoft.com/office/powerpoint/2010/main" val="1081924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Typické „škály“ v psychologii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74091"/>
          </a:xfrm>
        </p:spPr>
        <p:txBody>
          <a:bodyPr>
            <a:normAutofit/>
          </a:bodyPr>
          <a:lstStyle/>
          <a:p>
            <a:r>
              <a:rPr lang="cs-CZ" sz="2400" dirty="0"/>
              <a:t>Vizuální analogová škála (</a:t>
            </a:r>
            <a:r>
              <a:rPr lang="cs-CZ" sz="2400" dirty="0" err="1"/>
              <a:t>Hayes</a:t>
            </a:r>
            <a:r>
              <a:rPr lang="cs-CZ" sz="2400" dirty="0"/>
              <a:t> and </a:t>
            </a:r>
            <a:r>
              <a:rPr lang="cs-CZ" sz="2400" dirty="0" err="1"/>
              <a:t>Paterson</a:t>
            </a:r>
            <a:r>
              <a:rPr lang="cs-CZ" sz="2400" dirty="0"/>
              <a:t>, 1921)</a:t>
            </a:r>
          </a:p>
          <a:p>
            <a:r>
              <a:rPr lang="cs-CZ" sz="2400" dirty="0" err="1"/>
              <a:t>Thurstonova</a:t>
            </a:r>
            <a:r>
              <a:rPr lang="cs-CZ" sz="2400" dirty="0"/>
              <a:t> škála (1928):  3 typy, např. „metoda stejně se jevících intervalů“.	</a:t>
            </a:r>
          </a:p>
          <a:p>
            <a:r>
              <a:rPr lang="cs-CZ" sz="2400" dirty="0" err="1"/>
              <a:t>Likertova</a:t>
            </a:r>
            <a:r>
              <a:rPr lang="cs-CZ" sz="2400" dirty="0"/>
              <a:t> škála (1932): Metoda sigma vs. zjednodušená metoda</a:t>
            </a:r>
          </a:p>
          <a:p>
            <a:r>
              <a:rPr lang="cs-CZ" sz="2400" dirty="0" err="1"/>
              <a:t>Guttmanova</a:t>
            </a:r>
            <a:r>
              <a:rPr lang="cs-CZ" sz="2400" dirty="0"/>
              <a:t> škála (40. léta)</a:t>
            </a:r>
          </a:p>
          <a:p>
            <a:pPr lvl="1"/>
            <a:r>
              <a:rPr lang="cs-CZ" sz="2000" dirty="0"/>
              <a:t>Rozšíření původní </a:t>
            </a:r>
            <a:r>
              <a:rPr lang="cs-CZ" sz="2000" dirty="0" err="1"/>
              <a:t>Bogardovy</a:t>
            </a:r>
            <a:r>
              <a:rPr lang="cs-CZ" sz="2000" dirty="0"/>
              <a:t> (1925) škály sociální distance.</a:t>
            </a:r>
          </a:p>
          <a:p>
            <a:pPr lvl="1"/>
            <a:r>
              <a:rPr lang="cs-CZ" sz="2000" dirty="0"/>
              <a:t>Původně deterministický model později rozšířen na stochastický model, základ IRT.</a:t>
            </a:r>
          </a:p>
          <a:p>
            <a:r>
              <a:rPr lang="cs-CZ" sz="2400" dirty="0" err="1"/>
              <a:t>Osgoodův</a:t>
            </a:r>
            <a:r>
              <a:rPr lang="cs-CZ" sz="2400" dirty="0"/>
              <a:t> </a:t>
            </a:r>
            <a:r>
              <a:rPr lang="cs-CZ" sz="2400" dirty="0" err="1"/>
              <a:t>semantický</a:t>
            </a:r>
            <a:r>
              <a:rPr lang="cs-CZ" sz="2400" dirty="0"/>
              <a:t> diferenciál (1957)</a:t>
            </a:r>
          </a:p>
          <a:p>
            <a:r>
              <a:rPr lang="cs-CZ" sz="1600" dirty="0"/>
              <a:t>Doporučujeme kap. 5: </a:t>
            </a:r>
            <a:r>
              <a:rPr lang="cs-CZ" sz="1600" dirty="0" err="1"/>
              <a:t>Price</a:t>
            </a:r>
            <a:r>
              <a:rPr lang="cs-CZ" sz="1600" dirty="0"/>
              <a:t>, L. R. (2016). </a:t>
            </a:r>
            <a:r>
              <a:rPr lang="en-US" sz="1600" dirty="0"/>
              <a:t>Psychometric Methods</a:t>
            </a:r>
            <a:r>
              <a:rPr lang="cs-CZ" sz="1600" dirty="0"/>
              <a:t>:  </a:t>
            </a:r>
            <a:r>
              <a:rPr lang="en-US" sz="1600" dirty="0"/>
              <a:t>Theory into Practice</a:t>
            </a:r>
            <a:r>
              <a:rPr lang="cs-CZ" sz="1600" dirty="0"/>
              <a:t>. New York: </a:t>
            </a:r>
            <a:r>
              <a:rPr lang="cs-CZ" sz="1600" dirty="0" err="1"/>
              <a:t>Guilford</a:t>
            </a:r>
            <a:r>
              <a:rPr lang="cs-CZ" sz="1600" dirty="0"/>
              <a:t> </a:t>
            </a:r>
            <a:r>
              <a:rPr lang="cs-CZ" sz="1600" dirty="0" err="1"/>
              <a:t>Press</a:t>
            </a:r>
            <a:r>
              <a:rPr lang="cs-CZ" sz="1600" dirty="0"/>
              <a:t>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2367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Seminární úkol: dotazník výšky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63042"/>
          </a:xfrm>
        </p:spPr>
        <p:txBody>
          <a:bodyPr>
            <a:normAutofit/>
          </a:bodyPr>
          <a:lstStyle/>
          <a:p>
            <a:r>
              <a:rPr lang="cs-CZ" sz="2400" b="1" dirty="0"/>
              <a:t>Jste ve světě, kde nefungují pravítka. </a:t>
            </a:r>
            <a:br>
              <a:rPr lang="cs-CZ" sz="2400" b="1" dirty="0"/>
            </a:br>
            <a:r>
              <a:rPr lang="cs-CZ" sz="2400" b="1" dirty="0"/>
              <a:t>Potřebujete měřit výšku lidí a jste odkázáni jen na psychodiagnostické metody.</a:t>
            </a:r>
          </a:p>
          <a:p>
            <a:pPr lvl="1"/>
            <a:r>
              <a:rPr lang="cs-CZ" sz="2200" dirty="0"/>
              <a:t>4–5členné „výzkumné týmy“.</a:t>
            </a:r>
          </a:p>
          <a:p>
            <a:endParaRPr lang="cs-CZ" sz="2400" dirty="0"/>
          </a:p>
          <a:p>
            <a:r>
              <a:rPr lang="cs-CZ" sz="2400" dirty="0"/>
              <a:t>Jaký konstrukt má dotazník měřit? Jde skutečně o „fyzikální“ výšku?</a:t>
            </a:r>
          </a:p>
          <a:p>
            <a:r>
              <a:rPr lang="cs-CZ" sz="2400" dirty="0"/>
              <a:t>Jaké jsou možné fasety obsahového univerza takového konstruktu? </a:t>
            </a:r>
          </a:p>
          <a:p>
            <a:r>
              <a:rPr lang="cs-CZ" sz="2400" dirty="0"/>
              <a:t>Jaké konstrukty budou do měření intervenovat? Jak jejich vliv minimalizovat?</a:t>
            </a:r>
          </a:p>
          <a:p>
            <a:r>
              <a:rPr lang="cs-CZ" sz="2400" dirty="0"/>
              <a:t>Jaký formát položek je pro měření vhodný?</a:t>
            </a:r>
          </a:p>
          <a:p>
            <a:r>
              <a:rPr lang="cs-CZ" sz="2400" dirty="0"/>
              <a:t>Vytvořte příklad položky ke každé fasetě.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8751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Seminární práce 1: Téma práce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b="1" dirty="0"/>
              <a:t>Téma práce: Návrh postupu tvorby, </a:t>
            </a:r>
            <a:r>
              <a:rPr lang="cs-CZ" sz="2400" b="1" dirty="0" err="1"/>
              <a:t>validizace</a:t>
            </a:r>
            <a:r>
              <a:rPr lang="cs-CZ" sz="2400" b="1" dirty="0"/>
              <a:t> a standardizace psychodiagnostické metody určené k měření zvoleného konstruktu včetně pilotního ověření</a:t>
            </a:r>
          </a:p>
          <a:p>
            <a:r>
              <a:rPr lang="cs-CZ" sz="2400" dirty="0"/>
              <a:t>Cíle seminární práce:</a:t>
            </a:r>
          </a:p>
          <a:p>
            <a:pPr lvl="1"/>
            <a:r>
              <a:rPr lang="cs-CZ" sz="2000" dirty="0"/>
              <a:t>Naučit se tvořit položky jednoduché psychologické škály.</a:t>
            </a:r>
          </a:p>
          <a:p>
            <a:pPr lvl="1"/>
            <a:r>
              <a:rPr lang="cs-CZ" sz="2000" dirty="0"/>
              <a:t>Osvojit si uvažování o obsahové a </a:t>
            </a:r>
            <a:r>
              <a:rPr lang="cs-CZ" sz="2000" dirty="0" err="1"/>
              <a:t>konstruktové</a:t>
            </a:r>
            <a:r>
              <a:rPr lang="cs-CZ" sz="2000" dirty="0"/>
              <a:t> validitě.</a:t>
            </a:r>
          </a:p>
          <a:p>
            <a:pPr lvl="1"/>
            <a:r>
              <a:rPr lang="cs-CZ" sz="2000" dirty="0"/>
              <a:t>Vyzkoušet si příslušné analýzy (FA, položková analýza...).</a:t>
            </a:r>
          </a:p>
          <a:p>
            <a:r>
              <a:rPr lang="cs-CZ" sz="2400" dirty="0"/>
              <a:t>Skupiny po 4 osobách (výjimky možné po schválení).</a:t>
            </a:r>
          </a:p>
          <a:p>
            <a:r>
              <a:rPr lang="cs-CZ" sz="2400" dirty="0"/>
              <a:t>Průběžné odevzdání, průběžné konzultace, zpětná vazba výhradně ústně.</a:t>
            </a:r>
          </a:p>
          <a:p>
            <a:r>
              <a:rPr lang="cs-CZ" sz="2400" dirty="0"/>
              <a:t>Nelze opravit, není minimální počet bodů.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6469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1097280" y="523875"/>
            <a:ext cx="10058400" cy="5684901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cs-CZ" sz="3600" dirty="0"/>
              <a:t>Jaký konstrukt má dotazník měřit? </a:t>
            </a:r>
            <a:br>
              <a:rPr lang="cs-CZ" sz="3600" dirty="0"/>
            </a:br>
            <a:r>
              <a:rPr lang="cs-CZ" sz="3600" dirty="0"/>
              <a:t>Jde skutečně o „fyzikální“ výšku?</a:t>
            </a:r>
          </a:p>
          <a:p>
            <a:pPr>
              <a:spcAft>
                <a:spcPts val="1200"/>
              </a:spcAft>
            </a:pPr>
            <a:r>
              <a:rPr lang="cs-CZ" sz="3600" dirty="0"/>
              <a:t>Jaké jsou možné fasety obsahového univerza takového konstruktu? </a:t>
            </a:r>
          </a:p>
          <a:p>
            <a:pPr>
              <a:spcAft>
                <a:spcPts val="1200"/>
              </a:spcAft>
            </a:pPr>
            <a:r>
              <a:rPr lang="cs-CZ" sz="3600" dirty="0"/>
              <a:t>Jaké konstrukty budou do měření intervenovat? </a:t>
            </a:r>
            <a:br>
              <a:rPr lang="cs-CZ" sz="3600" dirty="0"/>
            </a:br>
            <a:r>
              <a:rPr lang="cs-CZ" sz="3600" dirty="0"/>
              <a:t>Jak jejich vliv minimalizovat?</a:t>
            </a:r>
          </a:p>
          <a:p>
            <a:pPr>
              <a:spcAft>
                <a:spcPts val="1200"/>
              </a:spcAft>
            </a:pPr>
            <a:r>
              <a:rPr lang="cs-CZ" sz="3600" dirty="0"/>
              <a:t>Jaký formát položek je pro měření vhodný?</a:t>
            </a:r>
          </a:p>
          <a:p>
            <a:pPr>
              <a:spcAft>
                <a:spcPts val="1200"/>
              </a:spcAft>
            </a:pPr>
            <a:r>
              <a:rPr lang="cs-CZ" sz="3600" dirty="0"/>
              <a:t>Vytvořte příklad položky ke každé fasetě.</a:t>
            </a:r>
          </a:p>
          <a:p>
            <a:pPr>
              <a:spcAft>
                <a:spcPts val="1200"/>
              </a:spcAft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44217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789920" cy="1450757"/>
          </a:xfrm>
        </p:spPr>
        <p:txBody>
          <a:bodyPr/>
          <a:lstStyle/>
          <a:p>
            <a:r>
              <a:rPr lang="cs-CZ" dirty="0"/>
              <a:t>Seminární práce 2: Struktura práce (IMRAD)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79" y="1845734"/>
            <a:ext cx="10999645" cy="443762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[</a:t>
            </a:r>
            <a:r>
              <a:rPr lang="cs-CZ" b="1" dirty="0"/>
              <a:t>CO?</a:t>
            </a:r>
            <a:r>
              <a:rPr lang="en-US" b="1" dirty="0"/>
              <a:t>]</a:t>
            </a:r>
            <a:r>
              <a:rPr lang="cs-CZ" b="1" dirty="0"/>
              <a:t> Teoretický úvod (max 2 NS): </a:t>
            </a:r>
          </a:p>
          <a:p>
            <a:pPr lvl="1"/>
            <a:r>
              <a:rPr lang="cs-CZ" dirty="0"/>
              <a:t>Měřený konstrukt – jeho teorie (</a:t>
            </a:r>
            <a:r>
              <a:rPr lang="cs-CZ" i="1" dirty="0" err="1"/>
              <a:t>pl</a:t>
            </a:r>
            <a:r>
              <a:rPr lang="cs-CZ" dirty="0"/>
              <a:t>.) a vztahy k blízkým konstruktům</a:t>
            </a:r>
          </a:p>
          <a:p>
            <a:pPr lvl="1"/>
            <a:r>
              <a:rPr lang="cs-CZ" dirty="0"/>
              <a:t>Možné a existující způsoby měření – přímé i méně přímé manifestace, způsoby jejich zachycení</a:t>
            </a:r>
          </a:p>
          <a:p>
            <a:pPr lvl="1"/>
            <a:r>
              <a:rPr lang="cs-CZ" dirty="0"/>
              <a:t>Účel metody, způsob její konstrukce, způsob tvorby položek (vč. nepovinného Cog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cs-CZ" dirty="0"/>
              <a:t>I</a:t>
            </a:r>
            <a:r>
              <a:rPr lang="en-US" dirty="0"/>
              <a:t>nt.</a:t>
            </a:r>
            <a:r>
              <a:rPr lang="cs-CZ" dirty="0"/>
              <a:t>), fazety.</a:t>
            </a:r>
          </a:p>
          <a:p>
            <a:pPr lvl="1"/>
            <a:r>
              <a:rPr lang="cs-CZ" dirty="0"/>
              <a:t>Metoda samotná v plném konečném znění i empiricky testovaných průběžných zněních bude tvořit přílohu.</a:t>
            </a:r>
          </a:p>
          <a:p>
            <a:r>
              <a:rPr lang="en-US" b="1" dirty="0"/>
              <a:t>[JAK?] </a:t>
            </a:r>
            <a:r>
              <a:rPr lang="cs-CZ" b="1" dirty="0"/>
              <a:t>Metoda (max 2 NS): </a:t>
            </a:r>
          </a:p>
          <a:p>
            <a:pPr lvl="1"/>
            <a:r>
              <a:rPr lang="cs-CZ" dirty="0"/>
              <a:t>Popis vzorku/ů a jejich výběru, odhad a zdůvodnění velikosti. </a:t>
            </a:r>
          </a:p>
          <a:p>
            <a:pPr lvl="1"/>
            <a:r>
              <a:rPr lang="cs-CZ" dirty="0"/>
              <a:t>Identifikace verze/verzí metody (s odkazem na přílohu)</a:t>
            </a:r>
          </a:p>
          <a:p>
            <a:pPr lvl="1"/>
            <a:r>
              <a:rPr lang="cs-CZ" dirty="0"/>
              <a:t>Návrh realizovatelných způsobů ověření validity a reliability (</a:t>
            </a:r>
            <a:r>
              <a:rPr lang="en-US" dirty="0"/>
              <a:t>n</a:t>
            </a:r>
            <a:r>
              <a:rPr lang="cs-CZ" dirty="0"/>
              <a:t>ěkteré mohou být i realizovány v rámci SP).</a:t>
            </a:r>
          </a:p>
          <a:p>
            <a:pPr lvl="1"/>
            <a:r>
              <a:rPr lang="cs-CZ" dirty="0"/>
              <a:t>Není-li možné zajistit dostatečně velký vzorek z důvodu časově náročné administrace, lze data nasimulovat na základě několika málo (alespoň 10) administrací.</a:t>
            </a:r>
          </a:p>
          <a:p>
            <a:pPr marL="0" indent="0">
              <a:buNone/>
            </a:pPr>
            <a:r>
              <a:rPr lang="en-US" b="1" dirty="0"/>
              <a:t>[JAK TO DOPADLO?] </a:t>
            </a:r>
            <a:r>
              <a:rPr lang="cs-CZ" b="1" dirty="0"/>
              <a:t>Výsledky (dle potřeby):</a:t>
            </a:r>
            <a:r>
              <a:rPr lang="cs-CZ" dirty="0"/>
              <a:t> </a:t>
            </a:r>
            <a:br>
              <a:rPr lang="en-US" dirty="0"/>
            </a:br>
            <a:r>
              <a:rPr lang="en-US" dirty="0"/>
              <a:t>	</a:t>
            </a:r>
            <a:r>
              <a:rPr lang="cs-CZ" dirty="0"/>
              <a:t>deskriptivy, položková analýza, odhad reliability, faktorová analýza, další ověření validity (pokud byly provedeny). </a:t>
            </a:r>
          </a:p>
          <a:p>
            <a:pPr lvl="1"/>
            <a:r>
              <a:rPr lang="cs-CZ" dirty="0"/>
              <a:t>Případné vyřazení nefungujících položek a navržení upravené verze instrumentu. </a:t>
            </a:r>
          </a:p>
          <a:p>
            <a:r>
              <a:rPr lang="en-US" b="1" dirty="0"/>
              <a:t>[CO TO ZNAMEN</a:t>
            </a:r>
            <a:r>
              <a:rPr lang="cs-CZ" b="1" dirty="0"/>
              <a:t>Á</a:t>
            </a:r>
            <a:r>
              <a:rPr lang="en-US" b="1" dirty="0"/>
              <a:t>?] </a:t>
            </a:r>
            <a:r>
              <a:rPr lang="cs-CZ" b="1" dirty="0"/>
              <a:t>Diskuze (max 2 NS):</a:t>
            </a:r>
            <a:r>
              <a:rPr lang="cs-CZ" dirty="0"/>
              <a:t> zhodnocení fungování metody a návrh dalších kroků.</a:t>
            </a:r>
          </a:p>
          <a:p>
            <a:pPr lvl="1"/>
            <a:r>
              <a:rPr lang="cs-CZ" dirty="0"/>
              <a:t>Včetně kvalitativního zhodnocení svých zkušeností.</a:t>
            </a:r>
          </a:p>
        </p:txBody>
      </p:sp>
    </p:spTree>
    <p:extLst>
      <p:ext uri="{BB962C8B-B14F-4D97-AF65-F5344CB8AC3E}">
        <p14:creationId xmlns:p14="http://schemas.microsoft.com/office/powerpoint/2010/main" val="671326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Seminární práce 3: Organizace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Skupiny: 4 studenti </a:t>
            </a:r>
            <a:r>
              <a:rPr lang="cs-CZ" dirty="0"/>
              <a:t>(jiný počet jen výjimečně).</a:t>
            </a:r>
          </a:p>
          <a:p>
            <a:pPr lvl="1"/>
            <a:r>
              <a:rPr lang="cs-CZ" dirty="0"/>
              <a:t>V rámci seminárních skupin (napříč jen ve výjimečných případech).</a:t>
            </a:r>
          </a:p>
          <a:p>
            <a:pPr lvl="1"/>
            <a:r>
              <a:rPr lang="cs-CZ" b="1" dirty="0"/>
              <a:t>Konzultanti: </a:t>
            </a:r>
            <a:r>
              <a:rPr lang="cs-CZ" dirty="0"/>
              <a:t>Hynek, Standa, Adam</a:t>
            </a:r>
          </a:p>
          <a:p>
            <a:r>
              <a:rPr lang="cs-CZ" dirty="0"/>
              <a:t>Zpětná vazba výhradně ústně.</a:t>
            </a:r>
          </a:p>
          <a:p>
            <a:pPr lvl="1"/>
            <a:r>
              <a:rPr lang="cs-CZ" dirty="0"/>
              <a:t>Konzultace možné (a doporučené) po domluvě kdykoli!</a:t>
            </a:r>
          </a:p>
          <a:p>
            <a:r>
              <a:rPr lang="cs-CZ" b="1" dirty="0"/>
              <a:t>Termín 1 (8./15. 3.): </a:t>
            </a:r>
            <a:r>
              <a:rPr lang="cs-CZ" dirty="0"/>
              <a:t>Vytvoření témat v </a:t>
            </a:r>
            <a:r>
              <a:rPr lang="cs-CZ" dirty="0" err="1"/>
              <a:t>ISu</a:t>
            </a:r>
            <a:endParaRPr lang="cs-CZ" dirty="0"/>
          </a:p>
          <a:p>
            <a:pPr lvl="1"/>
            <a:r>
              <a:rPr lang="cs-CZ" dirty="0"/>
              <a:t>Včetně přihlášení členů týmu.</a:t>
            </a:r>
          </a:p>
          <a:p>
            <a:pPr lvl="1"/>
            <a:r>
              <a:rPr lang="cs-CZ" dirty="0"/>
              <a:t>Stručný popis tématu.</a:t>
            </a:r>
          </a:p>
          <a:p>
            <a:pPr lvl="1"/>
            <a:r>
              <a:rPr lang="cs-CZ" b="1" dirty="0"/>
              <a:t>Prezentace tématu </a:t>
            </a:r>
            <a:r>
              <a:rPr lang="cs-CZ" dirty="0"/>
              <a:t>(max. 5 min.) na 2. semináři.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17920" y="1845734"/>
            <a:ext cx="4937760" cy="4408761"/>
          </a:xfrm>
        </p:spPr>
        <p:txBody>
          <a:bodyPr>
            <a:normAutofit/>
          </a:bodyPr>
          <a:lstStyle/>
          <a:p>
            <a:r>
              <a:rPr lang="cs-CZ" b="1" dirty="0"/>
              <a:t>Termín 2 (10. 4.): Odevzdání A</a:t>
            </a:r>
            <a:endParaRPr lang="cs-CZ" dirty="0"/>
          </a:p>
          <a:p>
            <a:pPr lvl="1"/>
            <a:r>
              <a:rPr lang="cs-CZ" dirty="0"/>
              <a:t>Až po tvorbu položek a sběr dat (tj. kompletní plán pro sběr).</a:t>
            </a:r>
          </a:p>
          <a:p>
            <a:pPr lvl="1"/>
            <a:r>
              <a:rPr lang="cs-CZ" dirty="0"/>
              <a:t>Celý Úvod + část kapitoly Metoda.</a:t>
            </a:r>
          </a:p>
          <a:p>
            <a:pPr lvl="2"/>
            <a:r>
              <a:rPr lang="cs-CZ" dirty="0"/>
              <a:t>Tvorba vzorku, odhad jeho velikosti, způsoby ověření validity/reliability, očekávaný počet položek.</a:t>
            </a:r>
          </a:p>
          <a:p>
            <a:pPr lvl="1"/>
            <a:r>
              <a:rPr lang="cs-CZ" dirty="0"/>
              <a:t>Návrh tvorby položek a ukázkové položky. </a:t>
            </a:r>
          </a:p>
          <a:p>
            <a:r>
              <a:rPr lang="cs-CZ" b="1" dirty="0"/>
              <a:t>Termín 3 (1./8. 5.): Odevzdání B</a:t>
            </a:r>
            <a:endParaRPr lang="cs-CZ" dirty="0"/>
          </a:p>
          <a:p>
            <a:pPr lvl="1"/>
            <a:r>
              <a:rPr lang="cs-CZ" dirty="0"/>
              <a:t>Finální verze celé SP.</a:t>
            </a:r>
          </a:p>
          <a:p>
            <a:pPr lvl="1"/>
            <a:r>
              <a:rPr lang="cs-CZ" dirty="0"/>
              <a:t>Kompletní datová matice, skript, metoda.</a:t>
            </a:r>
          </a:p>
          <a:p>
            <a:pPr lvl="1"/>
            <a:r>
              <a:rPr lang="cs-CZ" dirty="0"/>
              <a:t>Prezentace na 6. semináři (4./11. 5.).</a:t>
            </a:r>
          </a:p>
          <a:p>
            <a:pPr lvl="2"/>
            <a:r>
              <a:rPr lang="cs-CZ" dirty="0"/>
              <a:t>Ve výjimečných případech lze termín posunout a prezentovat předběžnou verzi.</a:t>
            </a:r>
          </a:p>
          <a:p>
            <a:r>
              <a:rPr lang="cs-CZ" dirty="0"/>
              <a:t>Hodnocen je jen finální text a prezentace. </a:t>
            </a:r>
          </a:p>
        </p:txBody>
      </p:sp>
    </p:spTree>
    <p:extLst>
      <p:ext uri="{BB962C8B-B14F-4D97-AF65-F5344CB8AC3E}">
        <p14:creationId xmlns:p14="http://schemas.microsoft.com/office/powerpoint/2010/main" val="3555633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Seminární práce 4: Hodnotící kritéria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1226148" cy="458862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Je konstrukt dobře definovaný, aby bylo možné hodnotit kvalitu měření?</a:t>
            </a:r>
          </a:p>
          <a:p>
            <a:r>
              <a:rPr lang="cs-CZ" dirty="0"/>
              <a:t>Odpovídá způsob tvorby položek teorii, nemají položky zjevné technické chyby? </a:t>
            </a:r>
          </a:p>
          <a:p>
            <a:r>
              <a:rPr lang="cs-CZ" dirty="0"/>
              <a:t>Odpovídá výsledná podoba metody účelu, pro který byla konstruována </a:t>
            </a:r>
            <a:r>
              <a:rPr lang="cs-CZ" sz="1800" dirty="0"/>
              <a:t>(předpokládáme-li validitu)</a:t>
            </a:r>
            <a:r>
              <a:rPr lang="cs-CZ" dirty="0"/>
              <a:t>?</a:t>
            </a:r>
          </a:p>
          <a:p>
            <a:r>
              <a:rPr lang="cs-CZ" dirty="0"/>
              <a:t>Jsou postupy ověření validity a reliability vhodné pro daný konstrukt, design metody a populaci?</a:t>
            </a:r>
          </a:p>
          <a:p>
            <a:r>
              <a:rPr lang="cs-CZ" dirty="0"/>
              <a:t>Je návrh vzorku vhodný pro pilotní ověření dané metody? </a:t>
            </a:r>
          </a:p>
          <a:p>
            <a:pPr lvl="1"/>
            <a:r>
              <a:rPr lang="cs-CZ" dirty="0"/>
              <a:t>(Nehodnotíme, zda se sběr dat zdařilo realizovat zcela podle představ, důležitý je záměr.)</a:t>
            </a:r>
          </a:p>
          <a:p>
            <a:r>
              <a:rPr lang="cs-CZ" dirty="0"/>
              <a:t>Jsou statistické analýzy korektně provedené? Jsou výsledky dobře reportované a závěry nich plynoucí?</a:t>
            </a:r>
          </a:p>
          <a:p>
            <a:r>
              <a:rPr lang="cs-CZ" dirty="0"/>
              <a:t>Je text na dostatečné formální úrovni?</a:t>
            </a:r>
          </a:p>
          <a:p>
            <a:pPr lvl="1"/>
            <a:r>
              <a:rPr lang="cs-CZ" dirty="0"/>
              <a:t>Reportování statistik, odborný jazyk. Přehlednost textu. Stylistika a pravopis.</a:t>
            </a:r>
          </a:p>
          <a:p>
            <a:r>
              <a:rPr lang="cs-CZ" dirty="0"/>
              <a:t>Jak byly výsledky prezentovány?</a:t>
            </a:r>
          </a:p>
          <a:p>
            <a:pPr algn="ctr"/>
            <a:r>
              <a:rPr lang="cs-CZ" b="1" dirty="0"/>
              <a:t>Nehodnotíme výslednou validitu, ale postup, který k ní směřuje!</a:t>
            </a:r>
          </a:p>
        </p:txBody>
      </p:sp>
    </p:spTree>
    <p:extLst>
      <p:ext uri="{BB962C8B-B14F-4D97-AF65-F5344CB8AC3E}">
        <p14:creationId xmlns:p14="http://schemas.microsoft.com/office/powerpoint/2010/main" val="1559046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Seminární práce 5: Technické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16941"/>
          </a:xfrm>
        </p:spPr>
        <p:txBody>
          <a:bodyPr>
            <a:normAutofit/>
          </a:bodyPr>
          <a:lstStyle/>
          <a:p>
            <a:r>
              <a:rPr lang="cs-CZ" sz="2800" dirty="0"/>
              <a:t>Založte si rozpis v IS MU (viz interaktivní osnova).</a:t>
            </a:r>
          </a:p>
          <a:p>
            <a:pPr lvl="1"/>
            <a:r>
              <a:rPr lang="cs-CZ" sz="2400" dirty="0"/>
              <a:t>Můžete do něj rovnou přidat kolegy.</a:t>
            </a:r>
          </a:p>
          <a:p>
            <a:pPr lvl="1"/>
            <a:r>
              <a:rPr lang="cs-CZ" sz="2400" dirty="0"/>
              <a:t>Rozpis pojmenujte názvem týmu nebo něčím, co vystihne vaši metodu. </a:t>
            </a:r>
          </a:p>
          <a:p>
            <a:pPr lvl="1"/>
            <a:r>
              <a:rPr lang="cs-CZ" sz="2400" dirty="0"/>
              <a:t>Do anotace dejte pár slov o plánované metodě.</a:t>
            </a:r>
          </a:p>
          <a:p>
            <a:r>
              <a:rPr lang="cs-CZ" sz="2800" dirty="0"/>
              <a:t>Prezentujte rozpis na semináři.</a:t>
            </a:r>
          </a:p>
          <a:p>
            <a:r>
              <a:rPr lang="cs-CZ" sz="2800" dirty="0"/>
              <a:t>Rozpis bude schválen vyučujícím (podle seminárních skupin).</a:t>
            </a:r>
          </a:p>
          <a:p>
            <a:pPr lvl="1"/>
            <a:r>
              <a:rPr lang="cs-CZ" sz="2400" dirty="0"/>
              <a:t>Ke každému rozpisu se automaticky vytvoří </a:t>
            </a:r>
            <a:r>
              <a:rPr lang="cs-CZ" sz="2400" dirty="0" err="1"/>
              <a:t>odevzdávárna</a:t>
            </a:r>
            <a:r>
              <a:rPr lang="cs-CZ" sz="2400" dirty="0"/>
              <a:t>. </a:t>
            </a:r>
          </a:p>
          <a:p>
            <a:pPr lvl="1"/>
            <a:r>
              <a:rPr lang="cs-CZ" sz="2400" dirty="0"/>
              <a:t>Do ní budete vkládat obě části seminární práce a související soubory.</a:t>
            </a:r>
          </a:p>
          <a:p>
            <a:r>
              <a:rPr lang="cs-CZ" sz="2800" dirty="0"/>
              <a:t>Rozpisy můžete využít i jako „burzu“ témat.</a:t>
            </a:r>
          </a:p>
        </p:txBody>
      </p:sp>
    </p:spTree>
    <p:extLst>
      <p:ext uri="{BB962C8B-B14F-4D97-AF65-F5344CB8AC3E}">
        <p14:creationId xmlns:p14="http://schemas.microsoft.com/office/powerpoint/2010/main" val="1481518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Položka – indikátor konstruktu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02641"/>
          </a:xfrm>
        </p:spPr>
        <p:txBody>
          <a:bodyPr>
            <a:normAutofit/>
          </a:bodyPr>
          <a:lstStyle/>
          <a:p>
            <a:r>
              <a:rPr lang="cs-CZ" sz="2800" b="1" dirty="0"/>
              <a:t>Pozorovatelný projev </a:t>
            </a:r>
            <a:r>
              <a:rPr lang="cs-CZ" sz="2800" dirty="0"/>
              <a:t>vysoké/nízké úrovně měřeného konstruktu</a:t>
            </a:r>
          </a:p>
          <a:p>
            <a:pPr lvl="1"/>
            <a:r>
              <a:rPr lang="cs-CZ" sz="2600" dirty="0"/>
              <a:t>Pozorovatelný druhými – pozorování chování </a:t>
            </a:r>
            <a:r>
              <a:rPr lang="cs-CZ" sz="2000" dirty="0"/>
              <a:t>(i pomocí přístrojů - pravítek)</a:t>
            </a:r>
            <a:endParaRPr lang="cs-CZ" sz="2600" dirty="0"/>
          </a:p>
          <a:p>
            <a:pPr lvl="1"/>
            <a:r>
              <a:rPr lang="cs-CZ" sz="2600" dirty="0"/>
              <a:t>Pozorovatelný subjektem – výpovědi, odpovědi na otázky</a:t>
            </a:r>
          </a:p>
          <a:p>
            <a:r>
              <a:rPr lang="cs-CZ" sz="2800" dirty="0"/>
              <a:t>Když je projev pozorován, je to </a:t>
            </a:r>
            <a:r>
              <a:rPr lang="cs-CZ" sz="2800" b="1" dirty="0"/>
              <a:t>jednoznačně</a:t>
            </a:r>
            <a:r>
              <a:rPr lang="cs-CZ" sz="2800" dirty="0"/>
              <a:t> známkou přítomnosti určité úrovně měřeného konstruktu</a:t>
            </a:r>
          </a:p>
          <a:p>
            <a:r>
              <a:rPr lang="cs-CZ" sz="2800" dirty="0"/>
              <a:t>Protože to „jednoznačně“ v psychologii zřídka platí, snažíme se měřit </a:t>
            </a:r>
            <a:r>
              <a:rPr lang="cs-CZ" sz="2800" b="1" dirty="0"/>
              <a:t>opakovaně</a:t>
            </a:r>
            <a:r>
              <a:rPr lang="cs-CZ" sz="2800" dirty="0"/>
              <a:t> </a:t>
            </a:r>
            <a:r>
              <a:rPr lang="cs-CZ" dirty="0"/>
              <a:t>(tím víc, čím méně jsme si jednoznačností jistí)</a:t>
            </a:r>
          </a:p>
          <a:p>
            <a:pPr lvl="1"/>
            <a:r>
              <a:rPr lang="cs-CZ" sz="2600" dirty="0"/>
              <a:t>více různými položkami  </a:t>
            </a:r>
          </a:p>
          <a:p>
            <a:pPr lvl="1"/>
            <a:r>
              <a:rPr lang="cs-CZ" sz="2600" dirty="0"/>
              <a:t>v různých časech, podmínkách </a:t>
            </a:r>
            <a:r>
              <a:rPr lang="cs-CZ" sz="2000" dirty="0"/>
              <a:t>(omezeno stabilitou samotného konstruktu)</a:t>
            </a:r>
          </a:p>
        </p:txBody>
      </p:sp>
    </p:spTree>
    <p:extLst>
      <p:ext uri="{BB962C8B-B14F-4D97-AF65-F5344CB8AC3E}">
        <p14:creationId xmlns:p14="http://schemas.microsoft.com/office/powerpoint/2010/main" val="1990487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Obsahová validita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4076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Odpovídá </a:t>
            </a:r>
            <a:r>
              <a:rPr lang="cs-CZ" b="1" dirty="0"/>
              <a:t>obsah testu</a:t>
            </a:r>
            <a:r>
              <a:rPr lang="cs-CZ" dirty="0"/>
              <a:t> </a:t>
            </a:r>
            <a:r>
              <a:rPr lang="cs-CZ" i="1" dirty="0"/>
              <a:t>účelu</a:t>
            </a:r>
            <a:r>
              <a:rPr lang="cs-CZ" dirty="0"/>
              <a:t> metody, resp. měřenému konstruktu? </a:t>
            </a:r>
          </a:p>
          <a:p>
            <a:pPr lvl="1"/>
            <a:r>
              <a:rPr lang="cs-CZ" dirty="0"/>
              <a:t>Jeden z mnoha způsobů uvažování o validitě testu (viz [FURR]). </a:t>
            </a:r>
          </a:p>
          <a:p>
            <a:pPr lvl="1"/>
            <a:r>
              <a:rPr lang="cs-CZ" dirty="0"/>
              <a:t>Odpovídá metoda právě měřenému konstruktu, a ne jinému?  </a:t>
            </a:r>
          </a:p>
          <a:p>
            <a:pPr lvl="1"/>
            <a:r>
              <a:rPr lang="cs-CZ" i="1" dirty="0"/>
              <a:t>Reprezentuje</a:t>
            </a:r>
            <a:r>
              <a:rPr lang="cs-CZ" dirty="0"/>
              <a:t> metoda daný konstrukt v celé jeho šíři? </a:t>
            </a:r>
          </a:p>
          <a:p>
            <a:pPr lvl="1" algn="r"/>
            <a:r>
              <a:rPr lang="cs-CZ" dirty="0" err="1"/>
              <a:t>Operacionalismus</a:t>
            </a:r>
            <a:r>
              <a:rPr lang="cs-CZ" dirty="0"/>
              <a:t>: Konstrukt je definován metodou. </a:t>
            </a:r>
          </a:p>
          <a:p>
            <a:r>
              <a:rPr lang="cs-CZ" dirty="0"/>
              <a:t>Někdy též </a:t>
            </a:r>
            <a:r>
              <a:rPr lang="cs-CZ" b="1" dirty="0"/>
              <a:t>výběrová validita:</a:t>
            </a:r>
            <a:r>
              <a:rPr lang="cs-CZ" dirty="0"/>
              <a:t> jsou položky dobře </a:t>
            </a:r>
            <a:r>
              <a:rPr lang="cs-CZ" i="1" dirty="0"/>
              <a:t>vybrané</a:t>
            </a:r>
            <a:r>
              <a:rPr lang="cs-CZ" dirty="0"/>
              <a:t> z univerza možných položek?</a:t>
            </a:r>
          </a:p>
          <a:p>
            <a:r>
              <a:rPr lang="cs-CZ" b="1" dirty="0"/>
              <a:t>Důkazy</a:t>
            </a:r>
            <a:r>
              <a:rPr lang="cs-CZ" dirty="0"/>
              <a:t> obsahové validity: </a:t>
            </a:r>
          </a:p>
          <a:p>
            <a:pPr lvl="1"/>
            <a:r>
              <a:rPr lang="cs-CZ" dirty="0"/>
              <a:t>Posouzení metody experty.</a:t>
            </a:r>
          </a:p>
          <a:p>
            <a:pPr lvl="1"/>
            <a:r>
              <a:rPr lang="cs-CZ" dirty="0"/>
              <a:t>Logická argumentace: Design tvorby položek. Soulad s teorií v plné šíři.</a:t>
            </a:r>
          </a:p>
          <a:p>
            <a:r>
              <a:rPr lang="cs-CZ" dirty="0"/>
              <a:t>Obsahová validita vs. </a:t>
            </a:r>
            <a:r>
              <a:rPr lang="cs-CZ" b="1" dirty="0"/>
              <a:t>„face validity“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Co se zdá metoda měřit při posouzení laikem? Odpovídá metoda konstruktu při posouzení laikem?</a:t>
            </a:r>
          </a:p>
          <a:p>
            <a:pPr lvl="1"/>
            <a:r>
              <a:rPr lang="cs-CZ" b="1" dirty="0"/>
              <a:t>Zjevná validita:</a:t>
            </a:r>
            <a:r>
              <a:rPr lang="cs-CZ" dirty="0"/>
              <a:t> shodu konstruktu s metodou posoudí i laik správně.</a:t>
            </a:r>
          </a:p>
          <a:p>
            <a:pPr lvl="1"/>
            <a:r>
              <a:rPr lang="cs-CZ" b="1" dirty="0"/>
              <a:t>Zdánlivá validita:</a:t>
            </a:r>
            <a:r>
              <a:rPr lang="cs-CZ" dirty="0"/>
              <a:t> metoda ve skutečnosti měří něco jiného, než si laik myslí. </a:t>
            </a:r>
            <a:endParaRPr lang="en-US" dirty="0"/>
          </a:p>
        </p:txBody>
      </p:sp>
      <p:pic>
        <p:nvPicPr>
          <p:cNvPr id="5" name="Grafický objekt 4" descr="Zmatený obličej bez výplně">
            <a:extLst>
              <a:ext uri="{FF2B5EF4-FFF2-40B4-BE49-F238E27FC236}">
                <a16:creationId xmlns:a16="http://schemas.microsoft.com/office/drawing/2014/main" id="{8CE95660-A8DB-4D39-8BA2-2FCCA6F0DB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5680" y="2968171"/>
            <a:ext cx="377371" cy="37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1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Validita</a:t>
            </a:r>
            <a:r>
              <a:rPr lang="cs-CZ" dirty="0"/>
              <a:t> položek</a:t>
            </a:r>
            <a:endParaRPr lang="en-US" dirty="0"/>
          </a:p>
        </p:txBody>
      </p:sp>
      <p:sp>
        <p:nvSpPr>
          <p:cNvPr id="162" name="Zástupný symbol pro obsah 161"/>
          <p:cNvSpPr>
            <a:spLocks noGrp="1"/>
          </p:cNvSpPr>
          <p:nvPr>
            <p:ph idx="1"/>
          </p:nvPr>
        </p:nvSpPr>
        <p:spPr>
          <a:xfrm>
            <a:off x="1097280" y="1845733"/>
            <a:ext cx="6973469" cy="4431242"/>
          </a:xfrm>
        </p:spPr>
        <p:txBody>
          <a:bodyPr>
            <a:normAutofit/>
          </a:bodyPr>
          <a:lstStyle/>
          <a:p>
            <a:r>
              <a:rPr lang="cs-CZ" dirty="0"/>
              <a:t>Každá položka obsahuje dvě hlavní rozptylové složky </a:t>
            </a:r>
            <a:endParaRPr lang="en-GB" dirty="0"/>
          </a:p>
          <a:p>
            <a:pPr lvl="1"/>
            <a:r>
              <a:rPr lang="cs-CZ" dirty="0"/>
              <a:t>= příčiny rozdílů</a:t>
            </a:r>
            <a:r>
              <a:rPr lang="en-GB" dirty="0"/>
              <a:t> </a:t>
            </a:r>
            <a:r>
              <a:rPr lang="en-GB" dirty="0" err="1"/>
              <a:t>mezi</a:t>
            </a:r>
            <a:r>
              <a:rPr lang="en-GB" dirty="0"/>
              <a:t> </a:t>
            </a:r>
            <a:r>
              <a:rPr lang="en-GB" dirty="0" err="1"/>
              <a:t>lidmi</a:t>
            </a:r>
            <a:r>
              <a:rPr lang="en-GB" dirty="0"/>
              <a:t> </a:t>
            </a:r>
            <a:r>
              <a:rPr lang="cs-CZ" dirty="0"/>
              <a:t>při </a:t>
            </a:r>
            <a:r>
              <a:rPr lang="en-GB" dirty="0"/>
              <a:t>po</a:t>
            </a:r>
            <a:r>
              <a:rPr lang="cs-CZ" dirty="0"/>
              <a:t>zorování / odpovídání</a:t>
            </a:r>
          </a:p>
          <a:p>
            <a:r>
              <a:rPr lang="cs-CZ" dirty="0"/>
              <a:t>První je </a:t>
            </a:r>
            <a:r>
              <a:rPr lang="cs-CZ" b="1" dirty="0"/>
              <a:t>společná všem položkám</a:t>
            </a:r>
            <a:r>
              <a:rPr lang="cs-CZ" dirty="0"/>
              <a:t> - týká se měřeného konstruktu.</a:t>
            </a:r>
          </a:p>
          <a:p>
            <a:pPr lvl="1"/>
            <a:r>
              <a:rPr lang="cs-CZ" dirty="0"/>
              <a:t>Pozorování/Odpověď je </a:t>
            </a:r>
            <a:r>
              <a:rPr lang="cs-CZ" b="1" i="1" dirty="0"/>
              <a:t>způsobena</a:t>
            </a:r>
            <a:r>
              <a:rPr lang="cs-CZ" dirty="0"/>
              <a:t> měřenou latentní proměnnou.</a:t>
            </a:r>
          </a:p>
          <a:p>
            <a:r>
              <a:rPr lang="cs-CZ" dirty="0"/>
              <a:t>Druhá složka je </a:t>
            </a:r>
            <a:r>
              <a:rPr lang="cs-CZ" b="1" dirty="0"/>
              <a:t>specifická</a:t>
            </a:r>
            <a:r>
              <a:rPr lang="cs-CZ" dirty="0"/>
              <a:t> pro danou položku. </a:t>
            </a:r>
          </a:p>
          <a:p>
            <a:pPr lvl="1"/>
            <a:r>
              <a:rPr lang="cs-CZ" dirty="0"/>
              <a:t>Náhodné vlivy na pozorování/odpovědi v daném čase.</a:t>
            </a:r>
          </a:p>
          <a:p>
            <a:pPr lvl="1"/>
            <a:r>
              <a:rPr lang="cs-CZ" dirty="0"/>
              <a:t>Další systematické vlivy/důvody na pozorování/odpovědi</a:t>
            </a:r>
          </a:p>
          <a:p>
            <a:pPr lvl="2"/>
            <a:r>
              <a:rPr lang="cs-CZ" dirty="0"/>
              <a:t>Specifické faktory</a:t>
            </a:r>
          </a:p>
          <a:p>
            <a:r>
              <a:rPr lang="cs-CZ" dirty="0"/>
              <a:t>Položky by se měly „překrývat“ ve společném rozptylu     a dobře pokrývat celé významové spektrum měřeného konstruktu a zároveň co nejméně „překrývat“ ve specifických složkách.</a:t>
            </a:r>
          </a:p>
          <a:p>
            <a:endParaRPr lang="en-US" dirty="0"/>
          </a:p>
        </p:txBody>
      </p:sp>
      <p:sp>
        <p:nvSpPr>
          <p:cNvPr id="241" name="Obdélník 240"/>
          <p:cNvSpPr/>
          <p:nvPr/>
        </p:nvSpPr>
        <p:spPr>
          <a:xfrm>
            <a:off x="8607051" y="431658"/>
            <a:ext cx="3097403" cy="5828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Oval 6"/>
          <p:cNvSpPr>
            <a:spLocks noChangeAspect="1" noChangeArrowheads="1"/>
          </p:cNvSpPr>
          <p:nvPr/>
        </p:nvSpPr>
        <p:spPr bwMode="auto">
          <a:xfrm>
            <a:off x="9327393" y="563617"/>
            <a:ext cx="1742407" cy="836589"/>
          </a:xfrm>
          <a:prstGeom prst="ellipse">
            <a:avLst/>
          </a:prstGeom>
          <a:noFill/>
          <a:ln w="9525" algn="in">
            <a:solidFill>
              <a:srgbClr val="A50021"/>
            </a:solidFill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endParaRPr lang="cs-CZ"/>
          </a:p>
        </p:txBody>
      </p:sp>
      <p:sp>
        <p:nvSpPr>
          <p:cNvPr id="165" name="Rectangle 7"/>
          <p:cNvSpPr>
            <a:spLocks noChangeAspect="1" noChangeArrowheads="1"/>
          </p:cNvSpPr>
          <p:nvPr/>
        </p:nvSpPr>
        <p:spPr bwMode="auto">
          <a:xfrm rot="16200000">
            <a:off x="8520207" y="3463566"/>
            <a:ext cx="1603462" cy="557570"/>
          </a:xfrm>
          <a:prstGeom prst="rect">
            <a:avLst/>
          </a:prstGeom>
          <a:noFill/>
          <a:ln w="9525" algn="in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cs-CZ"/>
          </a:p>
        </p:txBody>
      </p:sp>
      <p:sp>
        <p:nvSpPr>
          <p:cNvPr id="166" name="Rectangle 8"/>
          <p:cNvSpPr>
            <a:spLocks noChangeAspect="1" noChangeArrowheads="1"/>
          </p:cNvSpPr>
          <p:nvPr/>
        </p:nvSpPr>
        <p:spPr bwMode="auto">
          <a:xfrm rot="16200000">
            <a:off x="10192918" y="3463566"/>
            <a:ext cx="1603462" cy="557570"/>
          </a:xfrm>
          <a:prstGeom prst="rect">
            <a:avLst/>
          </a:prstGeom>
          <a:noFill/>
          <a:ln w="9525" algn="in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cs-CZ"/>
          </a:p>
        </p:txBody>
      </p:sp>
      <p:sp>
        <p:nvSpPr>
          <p:cNvPr id="167" name="Rectangle 9"/>
          <p:cNvSpPr>
            <a:spLocks noChangeAspect="1" noChangeArrowheads="1"/>
          </p:cNvSpPr>
          <p:nvPr/>
        </p:nvSpPr>
        <p:spPr bwMode="auto">
          <a:xfrm rot="16200000">
            <a:off x="9356563" y="3463565"/>
            <a:ext cx="1603462" cy="557571"/>
          </a:xfrm>
          <a:prstGeom prst="rect">
            <a:avLst/>
          </a:prstGeom>
          <a:noFill/>
          <a:ln w="9525" algn="in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cs-CZ"/>
          </a:p>
        </p:txBody>
      </p:sp>
      <p:sp>
        <p:nvSpPr>
          <p:cNvPr id="168" name="Line 10"/>
          <p:cNvSpPr>
            <a:spLocks noChangeAspect="1" noChangeShapeType="1"/>
          </p:cNvSpPr>
          <p:nvPr/>
        </p:nvSpPr>
        <p:spPr bwMode="auto">
          <a:xfrm rot="16200000" flipH="1" flipV="1">
            <a:off x="8978911" y="1759601"/>
            <a:ext cx="1524045" cy="837991"/>
          </a:xfrm>
          <a:prstGeom prst="line">
            <a:avLst/>
          </a:prstGeom>
          <a:noFill/>
          <a:ln w="9525" algn="ctr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 lIns="36576" tIns="36576" rIns="36576" bIns="36576"/>
          <a:lstStyle/>
          <a:p>
            <a:endParaRPr lang="cs-CZ"/>
          </a:p>
        </p:txBody>
      </p:sp>
      <p:sp>
        <p:nvSpPr>
          <p:cNvPr id="169" name="Line 11"/>
          <p:cNvSpPr>
            <a:spLocks noChangeAspect="1" noChangeShapeType="1"/>
          </p:cNvSpPr>
          <p:nvPr/>
        </p:nvSpPr>
        <p:spPr bwMode="auto">
          <a:xfrm rot="16200000" flipH="1" flipV="1">
            <a:off x="9476461" y="2098407"/>
            <a:ext cx="1524046" cy="160381"/>
          </a:xfrm>
          <a:prstGeom prst="line">
            <a:avLst/>
          </a:prstGeom>
          <a:noFill/>
          <a:ln w="9525" algn="ctr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 lIns="36576" tIns="36576" rIns="36576" bIns="36576"/>
          <a:lstStyle/>
          <a:p>
            <a:endParaRPr lang="cs-CZ"/>
          </a:p>
        </p:txBody>
      </p:sp>
      <p:sp>
        <p:nvSpPr>
          <p:cNvPr id="170" name="Line 12"/>
          <p:cNvSpPr>
            <a:spLocks noChangeAspect="1" noChangeShapeType="1"/>
          </p:cNvSpPr>
          <p:nvPr/>
        </p:nvSpPr>
        <p:spPr bwMode="auto">
          <a:xfrm rot="16200000" flipH="1">
            <a:off x="9978689" y="1924661"/>
            <a:ext cx="1524046" cy="507873"/>
          </a:xfrm>
          <a:prstGeom prst="line">
            <a:avLst/>
          </a:prstGeom>
          <a:noFill/>
          <a:ln w="9525" algn="ctr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 lIns="36576" tIns="36576" rIns="36576" bIns="36576"/>
          <a:lstStyle/>
          <a:p>
            <a:endParaRPr lang="cs-CZ"/>
          </a:p>
        </p:txBody>
      </p:sp>
      <p:grpSp>
        <p:nvGrpSpPr>
          <p:cNvPr id="187" name="kovariance"/>
          <p:cNvGrpSpPr>
            <a:grpSpLocks noChangeAspect="1"/>
          </p:cNvGrpSpPr>
          <p:nvPr/>
        </p:nvGrpSpPr>
        <p:grpSpPr bwMode="auto">
          <a:xfrm>
            <a:off x="9120453" y="5513629"/>
            <a:ext cx="1892075" cy="86496"/>
            <a:chOff x="108272307" y="111055486"/>
            <a:chExt cx="1677468" cy="76664"/>
          </a:xfrm>
        </p:grpSpPr>
        <p:cxnSp>
          <p:nvCxnSpPr>
            <p:cNvPr id="188" name="AutoShape 80"/>
            <p:cNvCxnSpPr>
              <a:cxnSpLocks noChangeAspect="1" noChangeShapeType="1"/>
              <a:stCxn id="178" idx="4"/>
              <a:endCxn id="179" idx="3"/>
            </p:cNvCxnSpPr>
            <p:nvPr/>
          </p:nvCxnSpPr>
          <p:spPr bwMode="auto">
            <a:xfrm rot="5400000" flipH="1" flipV="1">
              <a:off x="108698775" y="110802618"/>
              <a:ext cx="68532" cy="590532"/>
            </a:xfrm>
            <a:prstGeom prst="curvedConnector3">
              <a:avLst>
                <a:gd name="adj1" fmla="val -333565"/>
              </a:avLst>
            </a:prstGeom>
            <a:noFill/>
            <a:ln w="9525">
              <a:solidFill>
                <a:srgbClr val="669900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89" name="AutoShape 81"/>
            <p:cNvCxnSpPr>
              <a:cxnSpLocks noChangeAspect="1" noChangeShapeType="1"/>
              <a:stCxn id="178" idx="3"/>
              <a:endCxn id="180" idx="4"/>
            </p:cNvCxnSpPr>
            <p:nvPr/>
          </p:nvCxnSpPr>
          <p:spPr bwMode="auto">
            <a:xfrm rot="16200000" flipH="1">
              <a:off x="109076775" y="110259150"/>
              <a:ext cx="68532" cy="1677468"/>
            </a:xfrm>
            <a:prstGeom prst="curvedConnector3">
              <a:avLst>
                <a:gd name="adj1" fmla="val 989505"/>
              </a:avLst>
            </a:prstGeom>
            <a:noFill/>
            <a:ln w="9525">
              <a:solidFill>
                <a:srgbClr val="669900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90" name="AutoShape 82"/>
            <p:cNvCxnSpPr>
              <a:cxnSpLocks noChangeAspect="1" noChangeShapeType="1"/>
              <a:stCxn id="179" idx="4"/>
              <a:endCxn id="180" idx="3"/>
            </p:cNvCxnSpPr>
            <p:nvPr/>
          </p:nvCxnSpPr>
          <p:spPr bwMode="auto">
            <a:xfrm rot="5400000" flipH="1" flipV="1">
              <a:off x="109454775" y="110802618"/>
              <a:ext cx="68532" cy="590532"/>
            </a:xfrm>
            <a:prstGeom prst="curvedConnector3">
              <a:avLst>
                <a:gd name="adj1" fmla="val -333565"/>
              </a:avLst>
            </a:prstGeom>
            <a:noFill/>
            <a:ln w="9525">
              <a:solidFill>
                <a:srgbClr val="669900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99" name="AutoShape 82">
              <a:extLst>
                <a:ext uri="{FF2B5EF4-FFF2-40B4-BE49-F238E27FC236}">
                  <a16:creationId xmlns:a16="http://schemas.microsoft.com/office/drawing/2014/main" id="{DBB663EF-5F84-4627-A92B-F94BE4E9C9C5}"/>
                </a:ext>
              </a:extLst>
            </p:cNvPr>
            <p:cNvCxnSpPr>
              <a:cxnSpLocks noChangeAspect="1" noChangeShapeType="1"/>
            </p:cNvCxnSpPr>
            <p:nvPr/>
          </p:nvCxnSpPr>
          <p:spPr bwMode="auto">
            <a:xfrm rot="5400000" flipH="1" flipV="1">
              <a:off x="109485867" y="110794484"/>
              <a:ext cx="68532" cy="590532"/>
            </a:xfrm>
            <a:prstGeom prst="curvedConnector3">
              <a:avLst>
                <a:gd name="adj1" fmla="val -333565"/>
              </a:avLst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25" name="specific text"/>
          <p:cNvGrpSpPr/>
          <p:nvPr/>
        </p:nvGrpSpPr>
        <p:grpSpPr>
          <a:xfrm>
            <a:off x="7038938" y="4083488"/>
            <a:ext cx="507825" cy="203089"/>
            <a:chOff x="7038938" y="4083488"/>
            <a:chExt cx="507825" cy="203089"/>
          </a:xfrm>
        </p:grpSpPr>
        <p:sp>
          <p:nvSpPr>
            <p:cNvPr id="119" name="Rectangle 44"/>
            <p:cNvSpPr>
              <a:spLocks noChangeAspect="1" noChangeArrowheads="1"/>
            </p:cNvSpPr>
            <p:nvPr/>
          </p:nvSpPr>
          <p:spPr bwMode="auto">
            <a:xfrm>
              <a:off x="7038938" y="4083488"/>
              <a:ext cx="203028" cy="203085"/>
            </a:xfrm>
            <a:prstGeom prst="rect">
              <a:avLst/>
            </a:prstGeom>
            <a:solidFill>
              <a:srgbClr val="669900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120" name="Rectangle 44">
              <a:extLst>
                <a:ext uri="{FF2B5EF4-FFF2-40B4-BE49-F238E27FC236}">
                  <a16:creationId xmlns:a16="http://schemas.microsoft.com/office/drawing/2014/main" id="{6914C029-D0E1-4313-A586-DECC25ECC0B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43735" y="4083492"/>
              <a:ext cx="203028" cy="203085"/>
            </a:xfrm>
            <a:prstGeom prst="rect">
              <a:avLst/>
            </a:prstGeom>
            <a:solidFill>
              <a:schemeClr val="accent2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</p:grpSp>
      <p:grpSp>
        <p:nvGrpSpPr>
          <p:cNvPr id="24" name="specific 1"/>
          <p:cNvGrpSpPr/>
          <p:nvPr/>
        </p:nvGrpSpPr>
        <p:grpSpPr>
          <a:xfrm>
            <a:off x="9083759" y="4133837"/>
            <a:ext cx="2184813" cy="1451062"/>
            <a:chOff x="9083759" y="4133837"/>
            <a:chExt cx="2184813" cy="1451062"/>
          </a:xfrm>
        </p:grpSpPr>
        <p:sp>
          <p:nvSpPr>
            <p:cNvPr id="213" name="Rectangle 46"/>
            <p:cNvSpPr>
              <a:spLocks noChangeAspect="1" noChangeArrowheads="1"/>
            </p:cNvSpPr>
            <p:nvPr/>
          </p:nvSpPr>
          <p:spPr bwMode="auto">
            <a:xfrm>
              <a:off x="9286759" y="4300379"/>
              <a:ext cx="203028" cy="203085"/>
            </a:xfrm>
            <a:prstGeom prst="rect">
              <a:avLst/>
            </a:prstGeom>
            <a:solidFill>
              <a:srgbClr val="669900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14" name="Rectangle 47"/>
            <p:cNvSpPr>
              <a:spLocks noChangeAspect="1" noChangeArrowheads="1"/>
            </p:cNvSpPr>
            <p:nvPr/>
          </p:nvSpPr>
          <p:spPr bwMode="auto">
            <a:xfrm>
              <a:off x="9124336" y="4137911"/>
              <a:ext cx="203028" cy="203085"/>
            </a:xfrm>
            <a:prstGeom prst="rect">
              <a:avLst/>
            </a:prstGeom>
            <a:solidFill>
              <a:srgbClr val="669900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95" name="Rectangle 44">
              <a:extLst>
                <a:ext uri="{FF2B5EF4-FFF2-40B4-BE49-F238E27FC236}">
                  <a16:creationId xmlns:a16="http://schemas.microsoft.com/office/drawing/2014/main" id="{3461DEF9-BE3B-4B6B-8B3B-CA118D29E67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200086" y="4146035"/>
              <a:ext cx="203028" cy="203085"/>
            </a:xfrm>
            <a:prstGeom prst="rect">
              <a:avLst/>
            </a:prstGeom>
            <a:solidFill>
              <a:schemeClr val="accent2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96" name="Rectangle 44">
              <a:extLst>
                <a:ext uri="{FF2B5EF4-FFF2-40B4-BE49-F238E27FC236}">
                  <a16:creationId xmlns:a16="http://schemas.microsoft.com/office/drawing/2014/main" id="{1109D539-070A-4E08-B6CB-5B291A04FFA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065544" y="4133837"/>
              <a:ext cx="203028" cy="203085"/>
            </a:xfrm>
            <a:prstGeom prst="rect">
              <a:avLst/>
            </a:prstGeom>
            <a:solidFill>
              <a:schemeClr val="accent2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97" name="Rectangle 44">
              <a:extLst>
                <a:ext uri="{FF2B5EF4-FFF2-40B4-BE49-F238E27FC236}">
                  <a16:creationId xmlns:a16="http://schemas.microsoft.com/office/drawing/2014/main" id="{5C461163-2600-4270-88EB-74F3C225725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072661" y="5338110"/>
              <a:ext cx="203028" cy="203085"/>
            </a:xfrm>
            <a:prstGeom prst="rect">
              <a:avLst/>
            </a:prstGeom>
            <a:solidFill>
              <a:schemeClr val="accent2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98" name="Rectangle 44">
              <a:extLst>
                <a:ext uri="{FF2B5EF4-FFF2-40B4-BE49-F238E27FC236}">
                  <a16:creationId xmlns:a16="http://schemas.microsoft.com/office/drawing/2014/main" id="{28DBC3F4-CE8B-4D15-A302-3E1EAAFEDC6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945446" y="5381814"/>
              <a:ext cx="203028" cy="203085"/>
            </a:xfrm>
            <a:prstGeom prst="rect">
              <a:avLst/>
            </a:prstGeom>
            <a:solidFill>
              <a:schemeClr val="accent2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09" name="Rectangle 51"/>
            <p:cNvSpPr>
              <a:spLocks noChangeAspect="1" noChangeArrowheads="1"/>
            </p:cNvSpPr>
            <p:nvPr/>
          </p:nvSpPr>
          <p:spPr bwMode="auto">
            <a:xfrm>
              <a:off x="10951620" y="4300381"/>
              <a:ext cx="203028" cy="203085"/>
            </a:xfrm>
            <a:prstGeom prst="rect">
              <a:avLst/>
            </a:prstGeom>
            <a:solidFill>
              <a:srgbClr val="669900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10" name="Rectangle 52"/>
            <p:cNvSpPr>
              <a:spLocks noChangeAspect="1" noChangeArrowheads="1"/>
            </p:cNvSpPr>
            <p:nvPr/>
          </p:nvSpPr>
          <p:spPr bwMode="auto">
            <a:xfrm>
              <a:off x="10789197" y="4137913"/>
              <a:ext cx="203028" cy="203085"/>
            </a:xfrm>
            <a:prstGeom prst="rect">
              <a:avLst/>
            </a:prstGeom>
            <a:solidFill>
              <a:srgbClr val="669900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05" name="Rectangle 56"/>
            <p:cNvSpPr>
              <a:spLocks noChangeAspect="1" noChangeArrowheads="1"/>
            </p:cNvSpPr>
            <p:nvPr/>
          </p:nvSpPr>
          <p:spPr bwMode="auto">
            <a:xfrm>
              <a:off x="10139507" y="4300381"/>
              <a:ext cx="203028" cy="203085"/>
            </a:xfrm>
            <a:prstGeom prst="rect">
              <a:avLst/>
            </a:prstGeom>
            <a:solidFill>
              <a:srgbClr val="669900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06" name="Rectangle 57"/>
            <p:cNvSpPr>
              <a:spLocks noChangeAspect="1" noChangeArrowheads="1"/>
            </p:cNvSpPr>
            <p:nvPr/>
          </p:nvSpPr>
          <p:spPr bwMode="auto">
            <a:xfrm>
              <a:off x="9977084" y="4137913"/>
              <a:ext cx="203028" cy="203085"/>
            </a:xfrm>
            <a:prstGeom prst="rect">
              <a:avLst/>
            </a:prstGeom>
            <a:solidFill>
              <a:srgbClr val="669900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199" name="Rectangle 65"/>
            <p:cNvSpPr>
              <a:spLocks noChangeAspect="1" noChangeArrowheads="1"/>
            </p:cNvSpPr>
            <p:nvPr/>
          </p:nvSpPr>
          <p:spPr bwMode="auto">
            <a:xfrm>
              <a:off x="9157588" y="5177708"/>
              <a:ext cx="184571" cy="162468"/>
            </a:xfrm>
            <a:prstGeom prst="rect">
              <a:avLst/>
            </a:prstGeom>
            <a:solidFill>
              <a:srgbClr val="669900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02" name="Rectangle 68"/>
            <p:cNvSpPr>
              <a:spLocks noChangeAspect="1" noChangeArrowheads="1"/>
            </p:cNvSpPr>
            <p:nvPr/>
          </p:nvSpPr>
          <p:spPr bwMode="auto">
            <a:xfrm>
              <a:off x="9083759" y="5275189"/>
              <a:ext cx="184571" cy="162468"/>
            </a:xfrm>
            <a:prstGeom prst="rect">
              <a:avLst/>
            </a:prstGeom>
            <a:solidFill>
              <a:srgbClr val="669900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195" name="Rectangle 70"/>
            <p:cNvSpPr>
              <a:spLocks noChangeAspect="1" noChangeArrowheads="1"/>
            </p:cNvSpPr>
            <p:nvPr/>
          </p:nvSpPr>
          <p:spPr bwMode="auto">
            <a:xfrm>
              <a:off x="10010307" y="5177708"/>
              <a:ext cx="184571" cy="162468"/>
            </a:xfrm>
            <a:prstGeom prst="rect">
              <a:avLst/>
            </a:prstGeom>
            <a:solidFill>
              <a:srgbClr val="669900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198" name="Rectangle 73"/>
            <p:cNvSpPr>
              <a:spLocks noChangeAspect="1" noChangeArrowheads="1"/>
            </p:cNvSpPr>
            <p:nvPr/>
          </p:nvSpPr>
          <p:spPr bwMode="auto">
            <a:xfrm>
              <a:off x="9936478" y="5275189"/>
              <a:ext cx="184571" cy="162468"/>
            </a:xfrm>
            <a:prstGeom prst="rect">
              <a:avLst/>
            </a:prstGeom>
            <a:solidFill>
              <a:srgbClr val="669900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191" name="Rectangle 75"/>
            <p:cNvSpPr>
              <a:spLocks noChangeAspect="1" noChangeArrowheads="1"/>
            </p:cNvSpPr>
            <p:nvPr/>
          </p:nvSpPr>
          <p:spPr bwMode="auto">
            <a:xfrm>
              <a:off x="10863026" y="5218325"/>
              <a:ext cx="184571" cy="162468"/>
            </a:xfrm>
            <a:prstGeom prst="rect">
              <a:avLst/>
            </a:prstGeom>
            <a:solidFill>
              <a:srgbClr val="669900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194" name="Rectangle 78"/>
            <p:cNvSpPr>
              <a:spLocks noChangeAspect="1" noChangeArrowheads="1"/>
            </p:cNvSpPr>
            <p:nvPr/>
          </p:nvSpPr>
          <p:spPr bwMode="auto">
            <a:xfrm>
              <a:off x="10789197" y="5315806"/>
              <a:ext cx="184571" cy="162468"/>
            </a:xfrm>
            <a:prstGeom prst="rect">
              <a:avLst/>
            </a:prstGeom>
            <a:solidFill>
              <a:srgbClr val="669900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</p:grpSp>
      <p:grpSp>
        <p:nvGrpSpPr>
          <p:cNvPr id="22" name="random text"/>
          <p:cNvGrpSpPr/>
          <p:nvPr/>
        </p:nvGrpSpPr>
        <p:grpSpPr>
          <a:xfrm>
            <a:off x="7031074" y="3772564"/>
            <a:ext cx="797763" cy="206633"/>
            <a:chOff x="7031074" y="3772564"/>
            <a:chExt cx="797763" cy="206633"/>
          </a:xfrm>
        </p:grpSpPr>
        <p:sp>
          <p:nvSpPr>
            <p:cNvPr id="118" name="Rectangle 45"/>
            <p:cNvSpPr>
              <a:spLocks noChangeAspect="1" noChangeArrowheads="1"/>
            </p:cNvSpPr>
            <p:nvPr/>
          </p:nvSpPr>
          <p:spPr bwMode="auto">
            <a:xfrm>
              <a:off x="7031074" y="3776112"/>
              <a:ext cx="203028" cy="203085"/>
            </a:xfrm>
            <a:prstGeom prst="rect">
              <a:avLst/>
            </a:prstGeom>
            <a:solidFill>
              <a:srgbClr val="FFC000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121" name="Rectangle 50"/>
            <p:cNvSpPr>
              <a:spLocks noChangeAspect="1" noChangeArrowheads="1"/>
            </p:cNvSpPr>
            <p:nvPr/>
          </p:nvSpPr>
          <p:spPr bwMode="auto">
            <a:xfrm>
              <a:off x="7625809" y="3776111"/>
              <a:ext cx="203028" cy="203085"/>
            </a:xfrm>
            <a:prstGeom prst="rect">
              <a:avLst/>
            </a:prstGeom>
            <a:solidFill>
              <a:schemeClr val="tx1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122" name="Rectangle 55"/>
            <p:cNvSpPr>
              <a:spLocks noChangeAspect="1" noChangeArrowheads="1"/>
            </p:cNvSpPr>
            <p:nvPr/>
          </p:nvSpPr>
          <p:spPr bwMode="auto">
            <a:xfrm>
              <a:off x="7327213" y="3772564"/>
              <a:ext cx="203028" cy="203085"/>
            </a:xfrm>
            <a:prstGeom prst="rect">
              <a:avLst/>
            </a:prstGeom>
            <a:solidFill>
              <a:srgbClr val="00B0F0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</p:grpSp>
      <p:grpSp>
        <p:nvGrpSpPr>
          <p:cNvPr id="23" name="random 2"/>
          <p:cNvGrpSpPr/>
          <p:nvPr/>
        </p:nvGrpSpPr>
        <p:grpSpPr>
          <a:xfrm>
            <a:off x="9231416" y="5112721"/>
            <a:ext cx="1963838" cy="365553"/>
            <a:chOff x="9231416" y="5112721"/>
            <a:chExt cx="1963838" cy="365553"/>
          </a:xfrm>
        </p:grpSpPr>
        <p:sp>
          <p:nvSpPr>
            <p:cNvPr id="200" name="Rectangle 66"/>
            <p:cNvSpPr>
              <a:spLocks noChangeAspect="1" noChangeArrowheads="1"/>
            </p:cNvSpPr>
            <p:nvPr/>
          </p:nvSpPr>
          <p:spPr bwMode="auto">
            <a:xfrm>
              <a:off x="9231416" y="5112721"/>
              <a:ext cx="184571" cy="162468"/>
            </a:xfrm>
            <a:prstGeom prst="rect">
              <a:avLst/>
            </a:prstGeom>
            <a:solidFill>
              <a:srgbClr val="FFC000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01" name="Rectangle 67"/>
            <p:cNvSpPr>
              <a:spLocks noChangeAspect="1" noChangeArrowheads="1"/>
            </p:cNvSpPr>
            <p:nvPr/>
          </p:nvSpPr>
          <p:spPr bwMode="auto">
            <a:xfrm>
              <a:off x="9305245" y="5275189"/>
              <a:ext cx="184571" cy="162468"/>
            </a:xfrm>
            <a:prstGeom prst="rect">
              <a:avLst/>
            </a:prstGeom>
            <a:solidFill>
              <a:srgbClr val="FFC000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196" name="Rectangle 71"/>
            <p:cNvSpPr>
              <a:spLocks noChangeAspect="1" noChangeArrowheads="1"/>
            </p:cNvSpPr>
            <p:nvPr/>
          </p:nvSpPr>
          <p:spPr bwMode="auto">
            <a:xfrm>
              <a:off x="10084135" y="5112721"/>
              <a:ext cx="184571" cy="162468"/>
            </a:xfrm>
            <a:prstGeom prst="rect">
              <a:avLst/>
            </a:prstGeom>
            <a:solidFill>
              <a:srgbClr val="00B0F0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197" name="Rectangle 72"/>
            <p:cNvSpPr>
              <a:spLocks noChangeAspect="1" noChangeArrowheads="1"/>
            </p:cNvSpPr>
            <p:nvPr/>
          </p:nvSpPr>
          <p:spPr bwMode="auto">
            <a:xfrm>
              <a:off x="10157964" y="5275189"/>
              <a:ext cx="184571" cy="162468"/>
            </a:xfrm>
            <a:prstGeom prst="rect">
              <a:avLst/>
            </a:prstGeom>
            <a:solidFill>
              <a:srgbClr val="00B0F0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192" name="Rectangle 76"/>
            <p:cNvSpPr>
              <a:spLocks noChangeAspect="1" noChangeArrowheads="1"/>
            </p:cNvSpPr>
            <p:nvPr/>
          </p:nvSpPr>
          <p:spPr bwMode="auto">
            <a:xfrm>
              <a:off x="10936854" y="5153338"/>
              <a:ext cx="184571" cy="162468"/>
            </a:xfrm>
            <a:prstGeom prst="rect">
              <a:avLst/>
            </a:prstGeom>
            <a:solidFill>
              <a:schemeClr val="tx1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193" name="Rectangle 77"/>
            <p:cNvSpPr>
              <a:spLocks noChangeAspect="1" noChangeArrowheads="1"/>
            </p:cNvSpPr>
            <p:nvPr/>
          </p:nvSpPr>
          <p:spPr bwMode="auto">
            <a:xfrm>
              <a:off x="11010683" y="5315806"/>
              <a:ext cx="184571" cy="162468"/>
            </a:xfrm>
            <a:prstGeom prst="rect">
              <a:avLst/>
            </a:prstGeom>
            <a:solidFill>
              <a:schemeClr val="tx1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</p:grpSp>
      <p:grpSp>
        <p:nvGrpSpPr>
          <p:cNvPr id="21" name="random 1"/>
          <p:cNvGrpSpPr/>
          <p:nvPr/>
        </p:nvGrpSpPr>
        <p:grpSpPr>
          <a:xfrm>
            <a:off x="9083732" y="3731741"/>
            <a:ext cx="2030310" cy="446789"/>
            <a:chOff x="9083732" y="3731741"/>
            <a:chExt cx="2030310" cy="446789"/>
          </a:xfrm>
        </p:grpSpPr>
        <p:sp>
          <p:nvSpPr>
            <p:cNvPr id="211" name="Rectangle 44"/>
            <p:cNvSpPr>
              <a:spLocks noChangeAspect="1" noChangeArrowheads="1"/>
            </p:cNvSpPr>
            <p:nvPr/>
          </p:nvSpPr>
          <p:spPr bwMode="auto">
            <a:xfrm>
              <a:off x="9246182" y="3975445"/>
              <a:ext cx="203028" cy="203085"/>
            </a:xfrm>
            <a:prstGeom prst="rect">
              <a:avLst/>
            </a:prstGeom>
            <a:solidFill>
              <a:srgbClr val="FFC000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12" name="Rectangle 45"/>
            <p:cNvSpPr>
              <a:spLocks noChangeAspect="1" noChangeArrowheads="1"/>
            </p:cNvSpPr>
            <p:nvPr/>
          </p:nvSpPr>
          <p:spPr bwMode="auto">
            <a:xfrm>
              <a:off x="9083732" y="3731741"/>
              <a:ext cx="203028" cy="203085"/>
            </a:xfrm>
            <a:prstGeom prst="rect">
              <a:avLst/>
            </a:prstGeom>
            <a:solidFill>
              <a:srgbClr val="FFC000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07" name="Rectangle 49"/>
            <p:cNvSpPr>
              <a:spLocks noChangeAspect="1" noChangeArrowheads="1"/>
            </p:cNvSpPr>
            <p:nvPr/>
          </p:nvSpPr>
          <p:spPr bwMode="auto">
            <a:xfrm>
              <a:off x="10911014" y="3975445"/>
              <a:ext cx="203028" cy="203085"/>
            </a:xfrm>
            <a:prstGeom prst="rect">
              <a:avLst/>
            </a:prstGeom>
            <a:solidFill>
              <a:schemeClr val="tx1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08" name="Rectangle 50"/>
            <p:cNvSpPr>
              <a:spLocks noChangeAspect="1" noChangeArrowheads="1"/>
            </p:cNvSpPr>
            <p:nvPr/>
          </p:nvSpPr>
          <p:spPr bwMode="auto">
            <a:xfrm>
              <a:off x="10748591" y="3731743"/>
              <a:ext cx="203028" cy="203085"/>
            </a:xfrm>
            <a:prstGeom prst="rect">
              <a:avLst/>
            </a:prstGeom>
            <a:solidFill>
              <a:schemeClr val="tx1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03" name="Rectangle 54"/>
            <p:cNvSpPr>
              <a:spLocks noChangeAspect="1" noChangeArrowheads="1"/>
            </p:cNvSpPr>
            <p:nvPr/>
          </p:nvSpPr>
          <p:spPr bwMode="auto">
            <a:xfrm>
              <a:off x="10098901" y="3975445"/>
              <a:ext cx="203028" cy="203085"/>
            </a:xfrm>
            <a:prstGeom prst="rect">
              <a:avLst/>
            </a:prstGeom>
            <a:solidFill>
              <a:srgbClr val="00B0F0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04" name="Rectangle 55"/>
            <p:cNvSpPr>
              <a:spLocks noChangeAspect="1" noChangeArrowheads="1"/>
            </p:cNvSpPr>
            <p:nvPr/>
          </p:nvSpPr>
          <p:spPr bwMode="auto">
            <a:xfrm>
              <a:off x="9936478" y="3731743"/>
              <a:ext cx="203028" cy="203085"/>
            </a:xfrm>
            <a:prstGeom prst="rect">
              <a:avLst/>
            </a:prstGeom>
            <a:solidFill>
              <a:srgbClr val="00B0F0"/>
            </a:solidFill>
            <a:ln w="9525" algn="in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</p:grpSp>
      <p:sp>
        <p:nvSpPr>
          <p:cNvPr id="92" name="common T1">
            <a:extLst>
              <a:ext uri="{FF2B5EF4-FFF2-40B4-BE49-F238E27FC236}">
                <a16:creationId xmlns:a16="http://schemas.microsoft.com/office/drawing/2014/main" id="{BD6F733D-6579-43FC-83CA-1FE7D71556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6151" y="2980329"/>
            <a:ext cx="203028" cy="203085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9525" algn="in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cs-CZ"/>
          </a:p>
        </p:txBody>
      </p:sp>
      <p:grpSp>
        <p:nvGrpSpPr>
          <p:cNvPr id="171" name="common P1"/>
          <p:cNvGrpSpPr>
            <a:grpSpLocks noChangeAspect="1"/>
          </p:cNvGrpSpPr>
          <p:nvPr/>
        </p:nvGrpSpPr>
        <p:grpSpPr bwMode="auto">
          <a:xfrm>
            <a:off x="9124364" y="2960020"/>
            <a:ext cx="406057" cy="852957"/>
            <a:chOff x="108239775" y="108828150"/>
            <a:chExt cx="360000" cy="756000"/>
          </a:xfrm>
        </p:grpSpPr>
        <p:sp>
          <p:nvSpPr>
            <p:cNvPr id="235" name="AutoShape 14"/>
            <p:cNvSpPr>
              <a:spLocks noChangeAspect="1" noChangeArrowheads="1"/>
            </p:cNvSpPr>
            <p:nvPr/>
          </p:nvSpPr>
          <p:spPr bwMode="auto">
            <a:xfrm>
              <a:off x="108275775" y="108828150"/>
              <a:ext cx="180000" cy="18000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36" name="AutoShape 15"/>
            <p:cNvSpPr>
              <a:spLocks noChangeAspect="1" noChangeArrowheads="1"/>
            </p:cNvSpPr>
            <p:nvPr/>
          </p:nvSpPr>
          <p:spPr bwMode="auto">
            <a:xfrm>
              <a:off x="108419775" y="108936150"/>
              <a:ext cx="180000" cy="18000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37" name="AutoShape 16"/>
            <p:cNvSpPr>
              <a:spLocks noChangeAspect="1" noChangeArrowheads="1"/>
            </p:cNvSpPr>
            <p:nvPr/>
          </p:nvSpPr>
          <p:spPr bwMode="auto">
            <a:xfrm>
              <a:off x="108311775" y="109080150"/>
              <a:ext cx="180000" cy="18000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38" name="AutoShape 17"/>
            <p:cNvSpPr>
              <a:spLocks noChangeAspect="1" noChangeArrowheads="1"/>
            </p:cNvSpPr>
            <p:nvPr/>
          </p:nvSpPr>
          <p:spPr bwMode="auto">
            <a:xfrm>
              <a:off x="108419775" y="109152150"/>
              <a:ext cx="180000" cy="18000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39" name="AutoShape 18"/>
            <p:cNvSpPr>
              <a:spLocks noChangeAspect="1" noChangeArrowheads="1"/>
            </p:cNvSpPr>
            <p:nvPr/>
          </p:nvSpPr>
          <p:spPr bwMode="auto">
            <a:xfrm>
              <a:off x="108239775" y="109260150"/>
              <a:ext cx="180000" cy="18000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40" name="AutoShape 19"/>
            <p:cNvSpPr>
              <a:spLocks noChangeAspect="1" noChangeArrowheads="1"/>
            </p:cNvSpPr>
            <p:nvPr/>
          </p:nvSpPr>
          <p:spPr bwMode="auto">
            <a:xfrm>
              <a:off x="108419775" y="109404150"/>
              <a:ext cx="180000" cy="18000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</p:grpSp>
      <p:grpSp>
        <p:nvGrpSpPr>
          <p:cNvPr id="172" name="common F"/>
          <p:cNvGrpSpPr>
            <a:grpSpLocks noChangeAspect="1"/>
          </p:cNvGrpSpPr>
          <p:nvPr/>
        </p:nvGrpSpPr>
        <p:grpSpPr bwMode="auto">
          <a:xfrm>
            <a:off x="9611632" y="644851"/>
            <a:ext cx="1096353" cy="609255"/>
            <a:chOff x="111047775" y="108468150"/>
            <a:chExt cx="972000" cy="540000"/>
          </a:xfrm>
        </p:grpSpPr>
        <p:sp>
          <p:nvSpPr>
            <p:cNvPr id="227" name="AutoShape 21"/>
            <p:cNvSpPr>
              <a:spLocks noChangeAspect="1" noChangeArrowheads="1"/>
            </p:cNvSpPr>
            <p:nvPr/>
          </p:nvSpPr>
          <p:spPr bwMode="auto">
            <a:xfrm>
              <a:off x="111047775" y="108756150"/>
              <a:ext cx="180000" cy="18000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28" name="AutoShape 22"/>
            <p:cNvSpPr>
              <a:spLocks noChangeAspect="1" noChangeArrowheads="1"/>
            </p:cNvSpPr>
            <p:nvPr/>
          </p:nvSpPr>
          <p:spPr bwMode="auto">
            <a:xfrm>
              <a:off x="111299775" y="108828150"/>
              <a:ext cx="180000" cy="18000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29" name="AutoShape 23"/>
            <p:cNvSpPr>
              <a:spLocks noChangeAspect="1" noChangeArrowheads="1"/>
            </p:cNvSpPr>
            <p:nvPr/>
          </p:nvSpPr>
          <p:spPr bwMode="auto">
            <a:xfrm>
              <a:off x="111263775" y="108612150"/>
              <a:ext cx="180000" cy="18000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30" name="AutoShape 24"/>
            <p:cNvSpPr>
              <a:spLocks noChangeAspect="1" noChangeArrowheads="1"/>
            </p:cNvSpPr>
            <p:nvPr/>
          </p:nvSpPr>
          <p:spPr bwMode="auto">
            <a:xfrm>
              <a:off x="111083775" y="108504150"/>
              <a:ext cx="180000" cy="18000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31" name="AutoShape 25"/>
            <p:cNvSpPr>
              <a:spLocks noChangeAspect="1" noChangeArrowheads="1"/>
            </p:cNvSpPr>
            <p:nvPr/>
          </p:nvSpPr>
          <p:spPr bwMode="auto">
            <a:xfrm>
              <a:off x="111479775" y="108684150"/>
              <a:ext cx="180000" cy="18000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32" name="AutoShape 26"/>
            <p:cNvSpPr>
              <a:spLocks noChangeAspect="1" noChangeArrowheads="1"/>
            </p:cNvSpPr>
            <p:nvPr/>
          </p:nvSpPr>
          <p:spPr bwMode="auto">
            <a:xfrm>
              <a:off x="111551775" y="108468150"/>
              <a:ext cx="180000" cy="18000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33" name="AutoShape 27"/>
            <p:cNvSpPr>
              <a:spLocks noChangeAspect="1" noChangeArrowheads="1"/>
            </p:cNvSpPr>
            <p:nvPr/>
          </p:nvSpPr>
          <p:spPr bwMode="auto">
            <a:xfrm>
              <a:off x="111839775" y="108648150"/>
              <a:ext cx="180000" cy="18000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34" name="AutoShape 28"/>
            <p:cNvSpPr>
              <a:spLocks noChangeAspect="1" noChangeArrowheads="1"/>
            </p:cNvSpPr>
            <p:nvPr/>
          </p:nvSpPr>
          <p:spPr bwMode="auto">
            <a:xfrm>
              <a:off x="111659775" y="108792150"/>
              <a:ext cx="180000" cy="18000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</p:grpSp>
      <p:grpSp>
        <p:nvGrpSpPr>
          <p:cNvPr id="173" name="common P2"/>
          <p:cNvGrpSpPr>
            <a:grpSpLocks noChangeAspect="1"/>
          </p:cNvGrpSpPr>
          <p:nvPr/>
        </p:nvGrpSpPr>
        <p:grpSpPr bwMode="auto">
          <a:xfrm>
            <a:off x="9977083" y="2960020"/>
            <a:ext cx="406057" cy="852957"/>
            <a:chOff x="108995775" y="108864150"/>
            <a:chExt cx="360000" cy="756000"/>
          </a:xfrm>
        </p:grpSpPr>
        <p:sp>
          <p:nvSpPr>
            <p:cNvPr id="221" name="AutoShape 30"/>
            <p:cNvSpPr>
              <a:spLocks noChangeAspect="1" noChangeArrowheads="1"/>
            </p:cNvSpPr>
            <p:nvPr/>
          </p:nvSpPr>
          <p:spPr bwMode="auto">
            <a:xfrm>
              <a:off x="109031775" y="108864150"/>
              <a:ext cx="180000" cy="18000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22" name="AutoShape 31"/>
            <p:cNvSpPr>
              <a:spLocks noChangeAspect="1" noChangeArrowheads="1"/>
            </p:cNvSpPr>
            <p:nvPr/>
          </p:nvSpPr>
          <p:spPr bwMode="auto">
            <a:xfrm>
              <a:off x="109175775" y="108972150"/>
              <a:ext cx="180000" cy="18000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23" name="AutoShape 32"/>
            <p:cNvSpPr>
              <a:spLocks noChangeAspect="1" noChangeArrowheads="1"/>
            </p:cNvSpPr>
            <p:nvPr/>
          </p:nvSpPr>
          <p:spPr bwMode="auto">
            <a:xfrm>
              <a:off x="109067775" y="109116150"/>
              <a:ext cx="180000" cy="18000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24" name="AutoShape 33"/>
            <p:cNvSpPr>
              <a:spLocks noChangeAspect="1" noChangeArrowheads="1"/>
            </p:cNvSpPr>
            <p:nvPr/>
          </p:nvSpPr>
          <p:spPr bwMode="auto">
            <a:xfrm>
              <a:off x="109175775" y="109188150"/>
              <a:ext cx="180000" cy="18000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25" name="AutoShape 34"/>
            <p:cNvSpPr>
              <a:spLocks noChangeAspect="1" noChangeArrowheads="1"/>
            </p:cNvSpPr>
            <p:nvPr/>
          </p:nvSpPr>
          <p:spPr bwMode="auto">
            <a:xfrm>
              <a:off x="108995775" y="109296150"/>
              <a:ext cx="180000" cy="18000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26" name="AutoShape 35"/>
            <p:cNvSpPr>
              <a:spLocks noChangeAspect="1" noChangeArrowheads="1"/>
            </p:cNvSpPr>
            <p:nvPr/>
          </p:nvSpPr>
          <p:spPr bwMode="auto">
            <a:xfrm>
              <a:off x="109175775" y="109440150"/>
              <a:ext cx="180000" cy="18000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</p:grpSp>
      <p:grpSp>
        <p:nvGrpSpPr>
          <p:cNvPr id="174" name="common P3"/>
          <p:cNvGrpSpPr>
            <a:grpSpLocks noChangeAspect="1"/>
          </p:cNvGrpSpPr>
          <p:nvPr/>
        </p:nvGrpSpPr>
        <p:grpSpPr bwMode="auto">
          <a:xfrm>
            <a:off x="10789197" y="2960020"/>
            <a:ext cx="406057" cy="852957"/>
            <a:chOff x="108582675" y="109171050"/>
            <a:chExt cx="360000" cy="756000"/>
          </a:xfrm>
        </p:grpSpPr>
        <p:sp>
          <p:nvSpPr>
            <p:cNvPr id="215" name="AutoShape 37"/>
            <p:cNvSpPr>
              <a:spLocks noChangeAspect="1" noChangeArrowheads="1"/>
            </p:cNvSpPr>
            <p:nvPr/>
          </p:nvSpPr>
          <p:spPr bwMode="auto">
            <a:xfrm>
              <a:off x="108618675" y="109171050"/>
              <a:ext cx="180000" cy="18000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16" name="AutoShape 38"/>
            <p:cNvSpPr>
              <a:spLocks noChangeAspect="1" noChangeArrowheads="1"/>
            </p:cNvSpPr>
            <p:nvPr/>
          </p:nvSpPr>
          <p:spPr bwMode="auto">
            <a:xfrm>
              <a:off x="108762675" y="109279050"/>
              <a:ext cx="180000" cy="18000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17" name="AutoShape 39"/>
            <p:cNvSpPr>
              <a:spLocks noChangeAspect="1" noChangeArrowheads="1"/>
            </p:cNvSpPr>
            <p:nvPr/>
          </p:nvSpPr>
          <p:spPr bwMode="auto">
            <a:xfrm>
              <a:off x="108654675" y="109423050"/>
              <a:ext cx="180000" cy="18000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18" name="AutoShape 40"/>
            <p:cNvSpPr>
              <a:spLocks noChangeAspect="1" noChangeArrowheads="1"/>
            </p:cNvSpPr>
            <p:nvPr/>
          </p:nvSpPr>
          <p:spPr bwMode="auto">
            <a:xfrm>
              <a:off x="108762675" y="109495050"/>
              <a:ext cx="180000" cy="18000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19" name="AutoShape 41"/>
            <p:cNvSpPr>
              <a:spLocks noChangeAspect="1" noChangeArrowheads="1"/>
            </p:cNvSpPr>
            <p:nvPr/>
          </p:nvSpPr>
          <p:spPr bwMode="auto">
            <a:xfrm>
              <a:off x="108582675" y="109603050"/>
              <a:ext cx="180000" cy="18000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  <p:sp>
          <p:nvSpPr>
            <p:cNvPr id="220" name="AutoShape 42"/>
            <p:cNvSpPr>
              <a:spLocks noChangeAspect="1" noChangeArrowheads="1"/>
            </p:cNvSpPr>
            <p:nvPr/>
          </p:nvSpPr>
          <p:spPr bwMode="auto">
            <a:xfrm>
              <a:off x="108762675" y="109747050"/>
              <a:ext cx="180000" cy="18000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in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endParaRPr lang="cs-CZ"/>
            </a:p>
          </p:txBody>
        </p:sp>
      </p:grpSp>
      <p:sp>
        <p:nvSpPr>
          <p:cNvPr id="178" name="Oval 58"/>
          <p:cNvSpPr>
            <a:spLocks noChangeAspect="1" noChangeArrowheads="1"/>
          </p:cNvSpPr>
          <p:nvPr/>
        </p:nvSpPr>
        <p:spPr bwMode="auto">
          <a:xfrm>
            <a:off x="9043153" y="5072104"/>
            <a:ext cx="527874" cy="528021"/>
          </a:xfrm>
          <a:prstGeom prst="ellipse">
            <a:avLst/>
          </a:prstGeom>
          <a:noFill/>
          <a:ln w="9525" algn="in">
            <a:solidFill>
              <a:srgbClr val="CC0000"/>
            </a:solidFill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endParaRPr lang="cs-CZ"/>
          </a:p>
        </p:txBody>
      </p:sp>
      <p:sp>
        <p:nvSpPr>
          <p:cNvPr id="179" name="Oval 59"/>
          <p:cNvSpPr>
            <a:spLocks noChangeAspect="1" noChangeArrowheads="1"/>
          </p:cNvSpPr>
          <p:nvPr/>
        </p:nvSpPr>
        <p:spPr bwMode="auto">
          <a:xfrm>
            <a:off x="9895872" y="5072104"/>
            <a:ext cx="527874" cy="528021"/>
          </a:xfrm>
          <a:prstGeom prst="ellipse">
            <a:avLst/>
          </a:prstGeom>
          <a:noFill/>
          <a:ln w="9525" algn="in">
            <a:solidFill>
              <a:srgbClr val="CC0000"/>
            </a:solidFill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endParaRPr lang="cs-CZ"/>
          </a:p>
        </p:txBody>
      </p:sp>
      <p:sp>
        <p:nvSpPr>
          <p:cNvPr id="180" name="Oval 60"/>
          <p:cNvSpPr>
            <a:spLocks noChangeAspect="1" noChangeArrowheads="1"/>
          </p:cNvSpPr>
          <p:nvPr/>
        </p:nvSpPr>
        <p:spPr bwMode="auto">
          <a:xfrm>
            <a:off x="10748591" y="5072104"/>
            <a:ext cx="527874" cy="528021"/>
          </a:xfrm>
          <a:prstGeom prst="ellipse">
            <a:avLst/>
          </a:prstGeom>
          <a:noFill/>
          <a:ln w="9525" algn="in">
            <a:solidFill>
              <a:srgbClr val="CC0000"/>
            </a:solidFill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endParaRPr lang="cs-CZ"/>
          </a:p>
        </p:txBody>
      </p:sp>
      <p:sp>
        <p:nvSpPr>
          <p:cNvPr id="181" name="Line 61"/>
          <p:cNvSpPr>
            <a:spLocks noChangeAspect="1" noChangeShapeType="1"/>
          </p:cNvSpPr>
          <p:nvPr/>
        </p:nvSpPr>
        <p:spPr bwMode="auto">
          <a:xfrm rot="16200000">
            <a:off x="9033384" y="4797486"/>
            <a:ext cx="506805" cy="0"/>
          </a:xfrm>
          <a:prstGeom prst="line">
            <a:avLst/>
          </a:prstGeom>
          <a:noFill/>
          <a:ln w="9525" algn="ctr">
            <a:solidFill>
              <a:srgbClr val="669900"/>
            </a:solidFill>
            <a:round/>
            <a:headEnd/>
            <a:tailEnd type="triangle" w="med" len="med"/>
          </a:ln>
          <a:effectLst/>
        </p:spPr>
        <p:txBody>
          <a:bodyPr lIns="36576" tIns="36576" rIns="36576" bIns="36576"/>
          <a:lstStyle/>
          <a:p>
            <a:endParaRPr lang="cs-CZ"/>
          </a:p>
        </p:txBody>
      </p:sp>
      <p:sp>
        <p:nvSpPr>
          <p:cNvPr id="182" name="Line 62"/>
          <p:cNvSpPr>
            <a:spLocks noChangeAspect="1" noChangeShapeType="1"/>
          </p:cNvSpPr>
          <p:nvPr/>
        </p:nvSpPr>
        <p:spPr bwMode="auto">
          <a:xfrm rot="16200000">
            <a:off x="9886103" y="4797486"/>
            <a:ext cx="506805" cy="0"/>
          </a:xfrm>
          <a:prstGeom prst="line">
            <a:avLst/>
          </a:prstGeom>
          <a:noFill/>
          <a:ln w="9525" algn="ctr">
            <a:solidFill>
              <a:srgbClr val="669900"/>
            </a:solidFill>
            <a:round/>
            <a:headEnd/>
            <a:tailEnd type="triangle" w="med" len="med"/>
          </a:ln>
          <a:effectLst/>
        </p:spPr>
        <p:txBody>
          <a:bodyPr lIns="36576" tIns="36576" rIns="36576" bIns="36576"/>
          <a:lstStyle/>
          <a:p>
            <a:endParaRPr lang="cs-CZ"/>
          </a:p>
        </p:txBody>
      </p:sp>
      <p:sp>
        <p:nvSpPr>
          <p:cNvPr id="183" name="Line 63"/>
          <p:cNvSpPr>
            <a:spLocks noChangeAspect="1" noChangeShapeType="1"/>
          </p:cNvSpPr>
          <p:nvPr/>
        </p:nvSpPr>
        <p:spPr bwMode="auto">
          <a:xfrm rot="16200000">
            <a:off x="10738823" y="4797486"/>
            <a:ext cx="506805" cy="0"/>
          </a:xfrm>
          <a:prstGeom prst="line">
            <a:avLst/>
          </a:prstGeom>
          <a:noFill/>
          <a:ln w="9525" algn="ctr">
            <a:solidFill>
              <a:srgbClr val="669900"/>
            </a:solidFill>
            <a:round/>
            <a:headEnd/>
            <a:tailEnd type="triangle" w="med" len="med"/>
          </a:ln>
          <a:effectLst/>
        </p:spPr>
        <p:txBody>
          <a:bodyPr lIns="36576" tIns="36576" rIns="36576" bIns="36576"/>
          <a:lstStyle/>
          <a:p>
            <a:endParaRPr lang="cs-CZ"/>
          </a:p>
        </p:txBody>
      </p:sp>
      <p:sp>
        <p:nvSpPr>
          <p:cNvPr id="84" name="AutoShape 14"/>
          <p:cNvSpPr>
            <a:spLocks noChangeAspect="1" noChangeArrowheads="1"/>
          </p:cNvSpPr>
          <p:nvPr/>
        </p:nvSpPr>
        <p:spPr bwMode="auto">
          <a:xfrm>
            <a:off x="6770172" y="4811410"/>
            <a:ext cx="203028" cy="203085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9525" algn="in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cs-CZ"/>
          </a:p>
        </p:txBody>
      </p:sp>
      <p:sp>
        <p:nvSpPr>
          <p:cNvPr id="100" name="Rectangle 44">
            <a:extLst>
              <a:ext uri="{FF2B5EF4-FFF2-40B4-BE49-F238E27FC236}">
                <a16:creationId xmlns:a16="http://schemas.microsoft.com/office/drawing/2014/main" id="{A1F45075-406B-40FE-B671-604D00CC0E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48487" y="5362152"/>
            <a:ext cx="203028" cy="203085"/>
          </a:xfrm>
          <a:prstGeom prst="rect">
            <a:avLst/>
          </a:prstGeom>
          <a:solidFill>
            <a:srgbClr val="669900"/>
          </a:solidFill>
          <a:ln w="9525" algn="in">
            <a:solidFill>
              <a:srgbClr val="669900"/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cs-CZ"/>
          </a:p>
        </p:txBody>
      </p:sp>
      <p:sp>
        <p:nvSpPr>
          <p:cNvPr id="101" name="Rectangle 44">
            <a:extLst>
              <a:ext uri="{FF2B5EF4-FFF2-40B4-BE49-F238E27FC236}">
                <a16:creationId xmlns:a16="http://schemas.microsoft.com/office/drawing/2014/main" id="{AE5D529A-F9B6-42E0-869F-6CFAE13689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97253" y="5362146"/>
            <a:ext cx="203028" cy="203085"/>
          </a:xfrm>
          <a:prstGeom prst="rect">
            <a:avLst/>
          </a:prstGeom>
          <a:solidFill>
            <a:schemeClr val="accent2"/>
          </a:solidFill>
          <a:ln w="9525" algn="in">
            <a:solidFill>
              <a:srgbClr val="669900"/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97925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2913</TotalTime>
  <Words>1617</Words>
  <Application>Microsoft Office PowerPoint</Application>
  <PresentationFormat>Widescreen</PresentationFormat>
  <Paragraphs>240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Calibri Light</vt:lpstr>
      <vt:lpstr>Cambria Math</vt:lpstr>
      <vt:lpstr>Retrospektiva</vt:lpstr>
      <vt:lpstr>Zadání seminární práce Výběrová validita Psychologické škálování</vt:lpstr>
      <vt:lpstr>Seminární práce 1: Téma práce</vt:lpstr>
      <vt:lpstr>Seminární práce 2: Struktura práce (IMRAD)</vt:lpstr>
      <vt:lpstr>Seminární práce 3: Organizace</vt:lpstr>
      <vt:lpstr>Seminární práce 4: Hodnotící kritéria</vt:lpstr>
      <vt:lpstr>Seminární práce 5: Technické</vt:lpstr>
      <vt:lpstr>Položka – indikátor konstruktu</vt:lpstr>
      <vt:lpstr>Obsahová validita</vt:lpstr>
      <vt:lpstr>Validita položek</vt:lpstr>
      <vt:lpstr>Validita položek</vt:lpstr>
      <vt:lpstr>Tvorba položek</vt:lpstr>
      <vt:lpstr>Teorie faset:  Dekompozice obsahového univerza (=všech možných projevů konstruktu, teorie)</vt:lpstr>
      <vt:lpstr>Dekompozice obsahového univerza: fasety modelového zadání – studijní styl</vt:lpstr>
      <vt:lpstr>Teorie faset: Dekompozice obsahového univerza</vt:lpstr>
      <vt:lpstr>Struktura položky</vt:lpstr>
      <vt:lpstr>Typy a formáty položek 1</vt:lpstr>
      <vt:lpstr>Typy a formáty položek 2</vt:lpstr>
      <vt:lpstr>Typické „škály“ v psychologii</vt:lpstr>
      <vt:lpstr>Seminární úkol: dotazník výšky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psychometriky</dc:title>
  <dc:creator>Hynek Cígler</dc:creator>
  <cp:lastModifiedBy>Adam Ťápal</cp:lastModifiedBy>
  <cp:revision>569</cp:revision>
  <dcterms:created xsi:type="dcterms:W3CDTF">2019-02-09T17:09:56Z</dcterms:created>
  <dcterms:modified xsi:type="dcterms:W3CDTF">2020-03-02T11:01:46Z</dcterms:modified>
</cp:coreProperties>
</file>