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96" r:id="rId5"/>
    <p:sldId id="272" r:id="rId6"/>
    <p:sldId id="288" r:id="rId7"/>
    <p:sldId id="290" r:id="rId8"/>
    <p:sldId id="291" r:id="rId9"/>
    <p:sldId id="292" r:id="rId10"/>
    <p:sldId id="293" r:id="rId11"/>
    <p:sldId id="297" r:id="rId12"/>
    <p:sldId id="298" r:id="rId13"/>
    <p:sldId id="294" r:id="rId14"/>
    <p:sldId id="295" r:id="rId15"/>
    <p:sldId id="273" r:id="rId16"/>
    <p:sldId id="299" r:id="rId17"/>
    <p:sldId id="274" r:id="rId18"/>
    <p:sldId id="300" r:id="rId19"/>
    <p:sldId id="280" r:id="rId20"/>
    <p:sldId id="281" r:id="rId21"/>
    <p:sldId id="282" r:id="rId22"/>
    <p:sldId id="283" r:id="rId23"/>
    <p:sldId id="284" r:id="rId24"/>
    <p:sldId id="301" r:id="rId25"/>
    <p:sldId id="285" r:id="rId26"/>
    <p:sldId id="302" r:id="rId27"/>
    <p:sldId id="279" r:id="rId28"/>
    <p:sldId id="303" r:id="rId29"/>
    <p:sldId id="275" r:id="rId30"/>
    <p:sldId id="276" r:id="rId31"/>
    <p:sldId id="304" r:id="rId32"/>
    <p:sldId id="278" r:id="rId33"/>
    <p:sldId id="305" r:id="rId34"/>
    <p:sldId id="277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6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54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5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2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8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4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7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2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3E11AA-4F06-4B08-BCF5-243CE56D0EF4}" type="datetimeFigureOut">
              <a:rPr lang="cs-CZ" smtClean="0"/>
              <a:pPr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scentrum.org/" TargetMode="External"/><Relationship Id="rId2" Type="http://schemas.openxmlformats.org/officeDocument/2006/relationships/hyperlink" Target="https://shop.propsyco.cz/product.php?id_product=4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5618" y="519466"/>
            <a:ext cx="7543800" cy="4787640"/>
          </a:xfrm>
        </p:spPr>
        <p:txBody>
          <a:bodyPr>
            <a:normAutofit/>
          </a:bodyPr>
          <a:lstStyle/>
          <a:p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Testy </a:t>
            </a:r>
            <a:r>
              <a:rPr lang="cs-CZ" sz="5400" dirty="0" err="1" smtClean="0"/>
              <a:t>Woodcock</a:t>
            </a:r>
            <a:r>
              <a:rPr lang="cs-CZ" sz="5400" dirty="0" smtClean="0"/>
              <a:t>-Johnson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7" y="4527339"/>
            <a:ext cx="7543800" cy="1326614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• Michal Jabůrek • Ondřej Straka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14401" y="718458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 smtClean="0"/>
              <a:t>PSY438 – Psychodiagnostické praktikum</a:t>
            </a:r>
          </a:p>
        </p:txBody>
      </p:sp>
      <p:pic>
        <p:nvPicPr>
          <p:cNvPr id="6" name="Picture 2" descr="Výsledek obrázku pro Richard Woodc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91" y="1725169"/>
            <a:ext cx="1500892" cy="22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školních dovedností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Matematika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cs-CZ" dirty="0" err="1" smtClean="0"/>
              <a:t>Předmatematické</a:t>
            </a:r>
            <a:r>
              <a:rPr lang="cs-CZ" dirty="0" smtClean="0"/>
              <a:t> dovednosti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soubor </a:t>
            </a:r>
            <a:r>
              <a:rPr lang="cs-CZ" dirty="0" err="1" smtClean="0"/>
              <a:t>subtestů</a:t>
            </a:r>
            <a:r>
              <a:rPr lang="cs-CZ" dirty="0" smtClean="0"/>
              <a:t> pro předškolní děti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 err="1" smtClean="0"/>
              <a:t>Subtesty</a:t>
            </a:r>
            <a:r>
              <a:rPr lang="cs-CZ" dirty="0" smtClean="0"/>
              <a:t> </a:t>
            </a:r>
            <a:r>
              <a:rPr lang="cs-CZ" dirty="0"/>
              <a:t>s rychlostní </a:t>
            </a:r>
            <a:r>
              <a:rPr lang="cs-CZ" dirty="0" smtClean="0"/>
              <a:t>složkou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Automatizace – operace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Číselné řady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Doplnění znaků operací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Porovnávání operací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Sériové operace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 smtClean="0"/>
              <a:t>Deklarativní </a:t>
            </a:r>
            <a:r>
              <a:rPr lang="cs-CZ" dirty="0"/>
              <a:t>znalosti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 smtClean="0"/>
              <a:t>Procedurální znalosti</a:t>
            </a: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Slovní úlohy</a:t>
            </a:r>
          </a:p>
        </p:txBody>
      </p:sp>
    </p:spTree>
    <p:extLst>
      <p:ext uri="{BB962C8B-B14F-4D97-AF65-F5344CB8AC3E}">
        <p14:creationId xmlns:p14="http://schemas.microsoft.com/office/powerpoint/2010/main" val="254063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</a:t>
            </a:r>
            <a:r>
              <a:rPr lang="cs-CZ" dirty="0" smtClean="0"/>
              <a:t>COG vs. WJ IE II COG</a:t>
            </a:r>
            <a:br>
              <a:rPr lang="cs-CZ" dirty="0" smtClean="0"/>
            </a:br>
            <a:r>
              <a:rPr lang="cs-CZ" dirty="0" smtClean="0"/>
              <a:t>Standardní baterie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98991"/>
              </p:ext>
            </p:extLst>
          </p:nvPr>
        </p:nvGraphicFramePr>
        <p:xfrm>
          <a:off x="822325" y="1846263"/>
          <a:ext cx="7543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970">
                  <a:extLst>
                    <a:ext uri="{9D8B030D-6E8A-4147-A177-3AD203B41FA5}">
                      <a16:colId xmlns:a16="http://schemas.microsoft.com/office/drawing/2014/main" val="17765512"/>
                    </a:ext>
                  </a:extLst>
                </a:gridCol>
                <a:gridCol w="1072341">
                  <a:extLst>
                    <a:ext uri="{9D8B030D-6E8A-4147-A177-3AD203B41FA5}">
                      <a16:colId xmlns:a16="http://schemas.microsoft.com/office/drawing/2014/main" val="1819724508"/>
                    </a:ext>
                  </a:extLst>
                </a:gridCol>
                <a:gridCol w="1895302">
                  <a:extLst>
                    <a:ext uri="{9D8B030D-6E8A-4147-A177-3AD203B41FA5}">
                      <a16:colId xmlns:a16="http://schemas.microsoft.com/office/drawing/2014/main" val="1424305861"/>
                    </a:ext>
                  </a:extLst>
                </a:gridCol>
                <a:gridCol w="1483187">
                  <a:extLst>
                    <a:ext uri="{9D8B030D-6E8A-4147-A177-3AD203B41FA5}">
                      <a16:colId xmlns:a16="http://schemas.microsoft.com/office/drawing/2014/main" val="4024628620"/>
                    </a:ext>
                  </a:extLst>
                </a:gridCol>
              </a:tblGrid>
              <a:tr h="23041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WJ IV</a:t>
                      </a:r>
                      <a:r>
                        <a:rPr lang="cs-CZ" sz="1200" baseline="0" dirty="0" smtClean="0"/>
                        <a:t> - </a:t>
                      </a:r>
                      <a:r>
                        <a:rPr lang="cs-CZ" sz="1200" baseline="0" dirty="0" err="1" smtClean="0"/>
                        <a:t>subtesty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Nový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</a:t>
                      </a:r>
                      <a:r>
                        <a:rPr lang="cs-CZ" sz="1200" baseline="0" dirty="0" smtClean="0"/>
                        <a:t> princip, jiné</a:t>
                      </a:r>
                      <a:r>
                        <a:rPr lang="cs-CZ" sz="1200" dirty="0" smtClean="0"/>
                        <a:t> položky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76538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1A)</a:t>
                      </a:r>
                      <a:r>
                        <a:rPr lang="cs-CZ" sz="1200" baseline="0" dirty="0" smtClean="0"/>
                        <a:t> Slovník </a:t>
                      </a:r>
                      <a:r>
                        <a:rPr lang="cs-CZ" sz="1200" dirty="0" smtClean="0"/>
                        <a:t>–</a:t>
                      </a:r>
                      <a:r>
                        <a:rPr lang="cs-CZ" sz="1200" baseline="0" dirty="0" smtClean="0"/>
                        <a:t> synonyma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54563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1B) Slovník – antonyma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30962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2) Číselné</a:t>
                      </a:r>
                      <a:r>
                        <a:rPr lang="cs-CZ" sz="1200" baseline="0" dirty="0" smtClean="0"/>
                        <a:t> řady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Částečně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252995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3) Verbální pozornost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7917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4) Hledání písmen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28025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5A) Fonologické zpracování</a:t>
                      </a:r>
                      <a:r>
                        <a:rPr lang="cs-CZ" sz="1200" baseline="0" dirty="0" smtClean="0"/>
                        <a:t> – Vyhledávání slov</a:t>
                      </a:r>
                      <a:r>
                        <a:rPr lang="cs-CZ" sz="1200" dirty="0" smtClean="0"/>
                        <a:t>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7258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5B) Fonologické zpracování – Slovní </a:t>
                      </a:r>
                      <a:r>
                        <a:rPr lang="cs-CZ" sz="1200" dirty="0" err="1" smtClean="0"/>
                        <a:t>fluence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23287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5C) Fonologické zpracování</a:t>
                      </a:r>
                      <a:r>
                        <a:rPr lang="cs-CZ" sz="1200" baseline="0" dirty="0" smtClean="0"/>
                        <a:t> – Substituce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89339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6) Reprodukce příběhů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28654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7A) Vizualizace – Prostorové vztahy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486090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7B) Vizualizace – Rotace s kostkami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74941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8A) Všeobecné znalosti – Kde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0263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8B) Všeobecné</a:t>
                      </a:r>
                      <a:r>
                        <a:rPr lang="cs-CZ" sz="1200" baseline="0" dirty="0" smtClean="0"/>
                        <a:t> znalosti – K čemu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00344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9) Formování konceptů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41509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10) Obrácené</a:t>
                      </a:r>
                      <a:r>
                        <a:rPr lang="cs-CZ" sz="1200" baseline="0" dirty="0" smtClean="0"/>
                        <a:t> číselné řady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Do</a:t>
                      </a:r>
                      <a:r>
                        <a:rPr lang="cs-CZ" sz="1200" baseline="0" dirty="0" smtClean="0"/>
                        <a:t> velké míry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6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COG vs. WJ IE II COG</a:t>
            </a:r>
            <a:br>
              <a:rPr lang="cs-CZ" dirty="0"/>
            </a:br>
            <a:r>
              <a:rPr lang="cs-CZ" dirty="0" smtClean="0"/>
              <a:t>Rozšířená </a:t>
            </a:r>
            <a:r>
              <a:rPr lang="cs-CZ" dirty="0"/>
              <a:t>baterie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913346"/>
              </p:ext>
            </p:extLst>
          </p:nvPr>
        </p:nvGraphicFramePr>
        <p:xfrm>
          <a:off x="822325" y="1846263"/>
          <a:ext cx="7543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777423159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60574937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728465824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812889211"/>
                    </a:ext>
                  </a:extLst>
                </a:gridCol>
              </a:tblGrid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WJ IV</a:t>
                      </a:r>
                      <a:r>
                        <a:rPr lang="cs-CZ" sz="1200" baseline="0" dirty="0" smtClean="0"/>
                        <a:t> - </a:t>
                      </a:r>
                      <a:r>
                        <a:rPr lang="cs-CZ" sz="1200" baseline="0" dirty="0" err="1" smtClean="0"/>
                        <a:t>subtesty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Nový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</a:t>
                      </a:r>
                      <a:r>
                        <a:rPr lang="cs-CZ" sz="1200" baseline="0" dirty="0" smtClean="0"/>
                        <a:t> princip, jiné</a:t>
                      </a:r>
                      <a:r>
                        <a:rPr lang="cs-CZ" sz="1200" dirty="0" smtClean="0"/>
                        <a:t> položky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73226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11) Hledání čísel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56328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12) Opakování </a:t>
                      </a:r>
                      <a:r>
                        <a:rPr lang="cs-CZ" sz="1200" dirty="0" err="1" smtClean="0"/>
                        <a:t>pseudoslov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95604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13) Audio-vizuální učení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072717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14) Rozpoznávání obrázků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98843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15) Analýza-syntéza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71490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16) Řazení názvů a čísel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682922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17) Vyhledávání dvojic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5519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18) Paměť na slova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2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6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pravidla administrace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Přes roh stolu – úhel 45 stupňů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Záznamový list za testovacím sešitem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59" y="2681209"/>
            <a:ext cx="6305400" cy="36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 administrace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Výchozí (vstupní) bod – dle věku, respektive odhadu schopností dítěte – uvedeno na začátku daného </a:t>
            </a:r>
            <a:r>
              <a:rPr lang="cs-CZ" dirty="0" err="1" smtClean="0"/>
              <a:t>subtestu</a:t>
            </a:r>
            <a:r>
              <a:rPr lang="cs-CZ" dirty="0" smtClean="0"/>
              <a:t> v testovém sešitě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Bazální úroveň – musí splnit určitý počet položek, pokud má pozdější výchozí bod – v případě, že ne, vrací se k lehčím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Pravidlo stropu (ukončení) – přerušení </a:t>
            </a:r>
            <a:r>
              <a:rPr lang="cs-CZ" dirty="0" err="1" smtClean="0"/>
              <a:t>subtestu</a:t>
            </a:r>
            <a:r>
              <a:rPr lang="cs-CZ" dirty="0" smtClean="0"/>
              <a:t> po určitém počtu chybných odpovědí v řadě, zabraňuje frustraci; pozor na pravidlo celé strany (</a:t>
            </a:r>
            <a:r>
              <a:rPr lang="cs-CZ" dirty="0" err="1" smtClean="0"/>
              <a:t>doadministrujte</a:t>
            </a:r>
            <a:r>
              <a:rPr lang="cs-CZ" dirty="0" smtClean="0"/>
              <a:t> položky na dané straně)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Při více odpovědích s časovým odstupem skórujte poslední odpověď probanda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Při více odpovědích naráz – „Jaká je tedy tvoje odpověď?“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8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baterie COG: </a:t>
            </a:r>
            <a:br>
              <a:rPr lang="cs-CZ" dirty="0" smtClean="0"/>
            </a:br>
            <a:r>
              <a:rPr lang="cs-CZ" dirty="0" smtClean="0"/>
              <a:t>7 faktorů (širokých schopností)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err="1" smtClean="0"/>
              <a:t>Comprehension</a:t>
            </a:r>
            <a:r>
              <a:rPr lang="cs-CZ" sz="2800" dirty="0" smtClean="0"/>
              <a:t>-</a:t>
            </a:r>
            <a:r>
              <a:rPr lang="cs-CZ" sz="2800" dirty="0" err="1" smtClean="0"/>
              <a:t>Knowledge</a:t>
            </a:r>
            <a:r>
              <a:rPr lang="cs-CZ" sz="2800" dirty="0" smtClean="0"/>
              <a:t> (</a:t>
            </a:r>
            <a:r>
              <a:rPr lang="cs-CZ" sz="2800" dirty="0" err="1" smtClean="0"/>
              <a:t>Gc</a:t>
            </a:r>
            <a:r>
              <a:rPr lang="cs-CZ" sz="28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Long-Term </a:t>
            </a:r>
            <a:r>
              <a:rPr lang="cs-CZ" sz="2800" dirty="0" err="1"/>
              <a:t>Retrieval</a:t>
            </a:r>
            <a:r>
              <a:rPr lang="cs-CZ" sz="2800" dirty="0"/>
              <a:t> (</a:t>
            </a:r>
            <a:r>
              <a:rPr lang="cs-CZ" sz="2800" dirty="0" err="1"/>
              <a:t>Glr</a:t>
            </a:r>
            <a:r>
              <a:rPr lang="cs-CZ" sz="2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Aktuálně po rozdělení </a:t>
            </a:r>
            <a:r>
              <a:rPr lang="cs-CZ" dirty="0" err="1" smtClean="0"/>
              <a:t>Glr</a:t>
            </a:r>
            <a:r>
              <a:rPr lang="cs-CZ" dirty="0" smtClean="0"/>
              <a:t> na </a:t>
            </a:r>
            <a:r>
              <a:rPr lang="cs-CZ" dirty="0" err="1" smtClean="0"/>
              <a:t>Gl</a:t>
            </a:r>
            <a:r>
              <a:rPr lang="cs-CZ" dirty="0" smtClean="0"/>
              <a:t> a </a:t>
            </a:r>
            <a:r>
              <a:rPr lang="cs-CZ" dirty="0" err="1" smtClean="0"/>
              <a:t>Gr</a:t>
            </a:r>
            <a:r>
              <a:rPr lang="cs-CZ" dirty="0" smtClean="0"/>
              <a:t> jde o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 (</a:t>
            </a:r>
            <a:r>
              <a:rPr lang="cs-CZ" dirty="0" err="1" smtClean="0"/>
              <a:t>Gl</a:t>
            </a:r>
            <a:r>
              <a:rPr lang="cs-CZ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3000" dirty="0" err="1" smtClean="0"/>
              <a:t>Visual</a:t>
            </a:r>
            <a:r>
              <a:rPr lang="cs-CZ" sz="3000" dirty="0" smtClean="0"/>
              <a:t> </a:t>
            </a:r>
            <a:r>
              <a:rPr lang="cs-CZ" sz="3000" dirty="0" err="1" smtClean="0"/>
              <a:t>Processing</a:t>
            </a:r>
            <a:r>
              <a:rPr lang="cs-CZ" sz="3000" dirty="0" smtClean="0"/>
              <a:t> (</a:t>
            </a:r>
            <a:r>
              <a:rPr lang="cs-CZ" sz="3000" dirty="0" err="1" smtClean="0"/>
              <a:t>Gv</a:t>
            </a:r>
            <a:r>
              <a:rPr lang="cs-CZ" sz="3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Auditory </a:t>
            </a:r>
            <a:r>
              <a:rPr lang="cs-CZ" sz="2800" dirty="0" err="1"/>
              <a:t>Processing</a:t>
            </a:r>
            <a:r>
              <a:rPr lang="cs-CZ" sz="2800" dirty="0"/>
              <a:t> (</a:t>
            </a:r>
            <a:r>
              <a:rPr lang="cs-CZ" sz="2800" dirty="0" err="1"/>
              <a:t>Ga</a:t>
            </a:r>
            <a:r>
              <a:rPr lang="cs-CZ" sz="2800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Fluid </a:t>
            </a:r>
            <a:r>
              <a:rPr lang="cs-CZ" sz="2800" dirty="0" err="1" smtClean="0"/>
              <a:t>Reasoning</a:t>
            </a:r>
            <a:r>
              <a:rPr lang="cs-CZ" sz="2800" dirty="0" smtClean="0"/>
              <a:t> (</a:t>
            </a:r>
            <a:r>
              <a:rPr lang="cs-CZ" sz="2800" dirty="0" err="1" smtClean="0"/>
              <a:t>Gƒ</a:t>
            </a:r>
            <a:r>
              <a:rPr lang="cs-CZ" sz="28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err="1"/>
              <a:t>Cognitive</a:t>
            </a:r>
            <a:r>
              <a:rPr lang="cs-CZ" sz="2800" dirty="0"/>
              <a:t> </a:t>
            </a:r>
            <a:r>
              <a:rPr lang="cs-CZ" sz="2800" dirty="0" err="1"/>
              <a:t>Processing</a:t>
            </a:r>
            <a:r>
              <a:rPr lang="cs-CZ" sz="2800" dirty="0"/>
              <a:t> Speed (</a:t>
            </a:r>
            <a:r>
              <a:rPr lang="cs-CZ" sz="2800" dirty="0" err="1"/>
              <a:t>Gs</a:t>
            </a:r>
            <a:r>
              <a:rPr lang="cs-CZ" sz="2800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err="1" smtClean="0"/>
              <a:t>Short</a:t>
            </a:r>
            <a:r>
              <a:rPr lang="cs-CZ" sz="2800" dirty="0" smtClean="0"/>
              <a:t>-Term </a:t>
            </a:r>
            <a:r>
              <a:rPr lang="cs-CZ" sz="2800" dirty="0" err="1" smtClean="0"/>
              <a:t>Working</a:t>
            </a:r>
            <a:r>
              <a:rPr lang="cs-CZ" sz="2800" dirty="0" smtClean="0"/>
              <a:t> </a:t>
            </a:r>
            <a:r>
              <a:rPr lang="cs-CZ" sz="2800" dirty="0" err="1" smtClean="0"/>
              <a:t>Memory</a:t>
            </a:r>
            <a:r>
              <a:rPr lang="cs-CZ" sz="2800" dirty="0" smtClean="0"/>
              <a:t> (</a:t>
            </a:r>
            <a:r>
              <a:rPr lang="cs-CZ" sz="2800" dirty="0" err="1" smtClean="0"/>
              <a:t>Gwm</a:t>
            </a:r>
            <a:r>
              <a:rPr lang="cs-CZ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Comprehension-Knowledge</a:t>
            </a:r>
            <a:r>
              <a:rPr lang="cs-CZ" dirty="0"/>
              <a:t> (</a:t>
            </a:r>
            <a:r>
              <a:rPr lang="cs-CZ" dirty="0" err="1"/>
              <a:t>Gc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97918"/>
              </p:ext>
            </p:extLst>
          </p:nvPr>
        </p:nvGraphicFramePr>
        <p:xfrm>
          <a:off x="1546859" y="2988734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164869566"/>
                    </a:ext>
                  </a:extLst>
                </a:gridCol>
              </a:tblGrid>
              <a:tr h="152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ability to comprehend and communicate culturally-valued knowledge. </a:t>
                      </a:r>
                      <a:r>
                        <a:rPr lang="en-US" i="1" dirty="0" err="1" smtClean="0"/>
                        <a:t>Gc</a:t>
                      </a:r>
                      <a:r>
                        <a:rPr lang="en-US" dirty="0" smtClean="0"/>
                        <a:t> includes the depth and breadth of both declarative and procedural knowledge and skills such as language, words, and general knowledge developed through experience, learning and acculturation.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Comprehension</a:t>
            </a:r>
            <a:r>
              <a:rPr lang="cs-CZ" dirty="0" smtClean="0"/>
              <a:t>-</a:t>
            </a:r>
            <a:r>
              <a:rPr lang="cs-CZ" dirty="0" err="1" smtClean="0"/>
              <a:t>Knowledge</a:t>
            </a:r>
            <a:r>
              <a:rPr lang="cs-CZ" dirty="0" smtClean="0"/>
              <a:t> (</a:t>
            </a:r>
            <a:r>
              <a:rPr lang="cs-CZ" dirty="0" err="1" smtClean="0"/>
              <a:t>Gc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Obrázkový slovník – přesunuto do Oral </a:t>
            </a:r>
            <a:r>
              <a:rPr lang="cs-CZ" sz="2400" dirty="0" err="1" smtClean="0"/>
              <a:t>language</a:t>
            </a:r>
            <a:endParaRPr lang="cs-CZ" sz="2400" dirty="0" smtClean="0"/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Synonyma – ponecháno 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Antonyma – ponecháno 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Verbální analogie – odstraněno (důraz na znalosti více než na logické myšlení)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Slovník - Synonyma a Antonyma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Všeobecné znalosti – Kde a K čemu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„Kde obvykle bývá… míza, porota, kopyto?“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„K čemu se obvykle používá… zubní pasta, mobil, tachometr?“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Long-Term </a:t>
            </a:r>
            <a:r>
              <a:rPr lang="cs-CZ" dirty="0" err="1"/>
              <a:t>Retrieval</a:t>
            </a:r>
            <a:r>
              <a:rPr lang="cs-CZ" dirty="0"/>
              <a:t> (</a:t>
            </a:r>
            <a:r>
              <a:rPr lang="cs-CZ" dirty="0" err="1"/>
              <a:t>Glr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Aktuálně děleno na </a:t>
            </a:r>
            <a:r>
              <a:rPr lang="cs-CZ" dirty="0" err="1" smtClean="0"/>
              <a:t>Gl</a:t>
            </a:r>
            <a:r>
              <a:rPr lang="cs-CZ" dirty="0" smtClean="0"/>
              <a:t> a </a:t>
            </a:r>
            <a:r>
              <a:rPr lang="cs-CZ" dirty="0" err="1" smtClean="0"/>
              <a:t>Gr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63058"/>
              </p:ext>
            </p:extLst>
          </p:nvPr>
        </p:nvGraphicFramePr>
        <p:xfrm>
          <a:off x="822960" y="2103121"/>
          <a:ext cx="7543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209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efficiency (</a:t>
                      </a:r>
                      <a:r>
                        <a:rPr lang="en-US" sz="1800" b="1" i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</a:t>
                      </a:r>
                      <a:r>
                        <a:rPr lang="en-US" sz="1800" b="1" i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the ability to learn, store, and consolidate new information over periods of time measured in minutes, hours, days, and years.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0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Retrieval fluency (</a:t>
                      </a:r>
                      <a:r>
                        <a:rPr lang="en-US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</a:t>
                      </a:r>
                      <a:r>
                        <a:rPr lang="en-US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rate and fluency at which individuals can access information stored in long-term memory.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17520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822960" y="4023361"/>
            <a:ext cx="3119933" cy="1638604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cs-CZ" sz="2800" dirty="0" smtClean="0"/>
              <a:t>Pozor, nezaměňovat se znalostmi, to je </a:t>
            </a:r>
            <a:r>
              <a:rPr lang="cs-CZ" sz="2800" dirty="0" err="1" smtClean="0"/>
              <a:t>Gc</a:t>
            </a:r>
            <a:r>
              <a:rPr lang="cs-CZ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err="1" smtClean="0"/>
              <a:t>Gr</a:t>
            </a:r>
            <a:r>
              <a:rPr lang="cs-CZ" sz="2800" dirty="0" smtClean="0"/>
              <a:t> často měřeno pomocí </a:t>
            </a:r>
            <a:r>
              <a:rPr lang="cs-CZ" sz="2800" dirty="0"/>
              <a:t>testů RAN </a:t>
            </a:r>
            <a:r>
              <a:rPr lang="cs-CZ" sz="2800" dirty="0" smtClean="0"/>
              <a:t>(z </a:t>
            </a:r>
            <a:r>
              <a:rPr lang="cs-CZ" sz="2800" dirty="0"/>
              <a:t>anglického „rapid </a:t>
            </a:r>
            <a:r>
              <a:rPr lang="cs-CZ" sz="2800" dirty="0" err="1"/>
              <a:t>automized</a:t>
            </a:r>
            <a:r>
              <a:rPr lang="cs-CZ" sz="2800" dirty="0"/>
              <a:t> </a:t>
            </a:r>
            <a:r>
              <a:rPr lang="cs-CZ" sz="2800" dirty="0" err="1"/>
              <a:t>naming</a:t>
            </a:r>
            <a:r>
              <a:rPr lang="cs-CZ" sz="2800" dirty="0" smtClean="0"/>
              <a:t>“)</a:t>
            </a:r>
            <a:endParaRPr lang="cs-CZ" sz="2000" dirty="0"/>
          </a:p>
        </p:txBody>
      </p:sp>
      <p:pic>
        <p:nvPicPr>
          <p:cNvPr id="1028" name="Picture 4" descr="Výsledek obrázku pro rapid n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85" y="4023361"/>
            <a:ext cx="4618915" cy="23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1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Paměť na jména – nahrazeno audio-vizuálním učením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Vyprávění příběhů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„Několik dětí foukalo v parku bubliny. Ale nebyly to obyčejné bubliny z bublifuku, byly to jedlé bubliny! Děti a jeden pes zkoušeli chytat bubliny do pusy.“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Audio-vizuální</a:t>
            </a:r>
            <a:r>
              <a:rPr lang="cs-CZ" sz="2600" dirty="0" smtClean="0"/>
              <a:t> učení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 smtClean="0"/>
              <a:t>Pozor, v nové revizi C-H-C je </a:t>
            </a:r>
            <a:r>
              <a:rPr lang="cs-CZ" sz="2400" dirty="0" err="1" smtClean="0"/>
              <a:t>Glr</a:t>
            </a:r>
            <a:r>
              <a:rPr lang="cs-CZ" sz="2400" dirty="0" smtClean="0"/>
              <a:t> štěpeno na </a:t>
            </a:r>
            <a:r>
              <a:rPr lang="cs-CZ" sz="2400" dirty="0" err="1" smtClean="0"/>
              <a:t>Gl</a:t>
            </a:r>
            <a:r>
              <a:rPr lang="cs-CZ" sz="2400" dirty="0" smtClean="0"/>
              <a:t> a </a:t>
            </a:r>
            <a:r>
              <a:rPr lang="cs-CZ" sz="2400" dirty="0" err="1" smtClean="0"/>
              <a:t>Gr</a:t>
            </a:r>
            <a:r>
              <a:rPr lang="cs-CZ" sz="2400" dirty="0" smtClean="0"/>
              <a:t>. V tomto pojetí spadají všechny výše uvedené </a:t>
            </a:r>
            <a:r>
              <a:rPr lang="cs-CZ" sz="2400" dirty="0" err="1" smtClean="0"/>
              <a:t>subtesty</a:t>
            </a:r>
            <a:r>
              <a:rPr lang="cs-CZ" sz="2400" dirty="0" smtClean="0"/>
              <a:t> pod </a:t>
            </a:r>
            <a:r>
              <a:rPr lang="cs-CZ" sz="2400" dirty="0" err="1" smtClean="0"/>
              <a:t>Gl</a:t>
            </a:r>
            <a:r>
              <a:rPr lang="cs-CZ" sz="2400" dirty="0" smtClean="0"/>
              <a:t> (</a:t>
            </a:r>
            <a:r>
              <a:rPr lang="cs-CZ" sz="2400" dirty="0" err="1" smtClean="0"/>
              <a:t>Learning</a:t>
            </a:r>
            <a:r>
              <a:rPr lang="cs-CZ" sz="2400" dirty="0" smtClean="0"/>
              <a:t> </a:t>
            </a:r>
            <a:r>
              <a:rPr lang="cs-CZ" sz="2400" dirty="0" err="1" smtClean="0"/>
              <a:t>Efficiency</a:t>
            </a:r>
            <a:r>
              <a:rPr lang="cs-CZ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r>
              <a:rPr lang="cs-CZ" dirty="0"/>
              <a:t>– </a:t>
            </a:r>
            <a:r>
              <a:rPr lang="cs-CZ" dirty="0" smtClean="0"/>
              <a:t>zahraničí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1977 – 1. verze WJ (</a:t>
            </a:r>
            <a:r>
              <a:rPr lang="cs-CZ" sz="3200" dirty="0" err="1" smtClean="0"/>
              <a:t>Woodcock</a:t>
            </a:r>
            <a:r>
              <a:rPr lang="cs-CZ" sz="3200" dirty="0" smtClean="0"/>
              <a:t> &amp; Johnson)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 smtClean="0"/>
              <a:t>Woodcock</a:t>
            </a:r>
            <a:r>
              <a:rPr lang="cs-CZ" sz="2000" dirty="0" smtClean="0"/>
              <a:t>-Johnson: Psycho-</a:t>
            </a:r>
            <a:r>
              <a:rPr lang="cs-CZ" sz="2000" dirty="0" err="1"/>
              <a:t>E</a:t>
            </a:r>
            <a:r>
              <a:rPr lang="cs-CZ" sz="2000" dirty="0" err="1" smtClean="0"/>
              <a:t>ducational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Battery</a:t>
            </a:r>
            <a:endParaRPr lang="cs-CZ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V zásadě bez teoretických východisek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 smtClean="0"/>
              <a:t>1989 – revize WJ-R (</a:t>
            </a:r>
            <a:r>
              <a:rPr lang="cs-CZ" sz="3200" dirty="0" err="1" smtClean="0"/>
              <a:t>Woodcock</a:t>
            </a:r>
            <a:r>
              <a:rPr lang="cs-CZ" sz="3200" dirty="0" smtClean="0"/>
              <a:t> &amp; Johnson)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 smtClean="0"/>
              <a:t>Woodcock</a:t>
            </a:r>
            <a:r>
              <a:rPr lang="cs-CZ" sz="2000" dirty="0" smtClean="0"/>
              <a:t>-Johnson-</a:t>
            </a:r>
            <a:r>
              <a:rPr lang="cs-CZ" sz="2000" dirty="0" err="1" smtClean="0"/>
              <a:t>Revised</a:t>
            </a:r>
            <a:r>
              <a:rPr lang="cs-CZ" sz="2000" dirty="0" smtClean="0"/>
              <a:t>: </a:t>
            </a:r>
            <a:r>
              <a:rPr lang="cs-CZ" sz="2000" dirty="0" err="1" smtClean="0"/>
              <a:t>Tests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Cognitive</a:t>
            </a:r>
            <a:r>
              <a:rPr lang="cs-CZ" sz="2000" dirty="0" smtClean="0"/>
              <a:t> </a:t>
            </a:r>
            <a:r>
              <a:rPr lang="cs-CZ" sz="2000" dirty="0" err="1" smtClean="0"/>
              <a:t>Ability</a:t>
            </a:r>
            <a:endParaRPr lang="cs-CZ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</a:t>
            </a:r>
            <a:r>
              <a:rPr lang="cs-CZ" sz="2000" dirty="0"/>
              <a:t>setkání s Hornem </a:t>
            </a:r>
            <a:r>
              <a:rPr lang="cs-CZ" sz="2000" dirty="0" smtClean="0"/>
              <a:t>– napasování na </a:t>
            </a:r>
            <a:r>
              <a:rPr lang="cs-CZ" sz="2000" dirty="0" err="1" smtClean="0"/>
              <a:t>Gf-Gc</a:t>
            </a:r>
            <a:r>
              <a:rPr lang="cs-CZ" sz="2000" dirty="0" smtClean="0"/>
              <a:t> teorii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Kevin </a:t>
            </a:r>
            <a:r>
              <a:rPr lang="cs-CZ" sz="2000" dirty="0" err="1" smtClean="0"/>
              <a:t>McGrew</a:t>
            </a:r>
            <a:r>
              <a:rPr lang="cs-CZ" sz="2000" dirty="0" smtClean="0"/>
              <a:t> společně s </a:t>
            </a:r>
            <a:r>
              <a:rPr lang="cs-CZ" sz="2000" dirty="0" err="1" smtClean="0"/>
              <a:t>Woodcockem</a:t>
            </a:r>
            <a:endParaRPr lang="cs-CZ" sz="2000" dirty="0" smtClean="0"/>
          </a:p>
          <a:p>
            <a:pPr>
              <a:buFont typeface="Wingdings" pitchFamily="2" charset="2"/>
              <a:buChar char="q"/>
            </a:pPr>
            <a:r>
              <a:rPr lang="cs-CZ" sz="3200" dirty="0" smtClean="0"/>
              <a:t>2001 – </a:t>
            </a:r>
            <a:r>
              <a:rPr lang="en-US" sz="3200" dirty="0" smtClean="0"/>
              <a:t>WJ III</a:t>
            </a:r>
            <a:r>
              <a:rPr lang="cs-CZ" sz="3200" dirty="0" smtClean="0"/>
              <a:t> </a:t>
            </a:r>
            <a:r>
              <a:rPr lang="en-US" sz="3200" dirty="0" smtClean="0"/>
              <a:t>(Woodcock, McGrew, &amp; Mather) </a:t>
            </a:r>
            <a:endParaRPr lang="cs-CZ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100" dirty="0" smtClean="0"/>
              <a:t>operacionalizace </a:t>
            </a:r>
            <a:r>
              <a:rPr lang="cs-CZ" sz="2100" dirty="0"/>
              <a:t>C-H-C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2014 – </a:t>
            </a:r>
            <a:r>
              <a:rPr lang="en-US" sz="3200" dirty="0" smtClean="0"/>
              <a:t>WJ IV (</a:t>
            </a:r>
            <a:r>
              <a:rPr lang="en-US" sz="3200" dirty="0" err="1" smtClean="0"/>
              <a:t>Schrank</a:t>
            </a:r>
            <a:r>
              <a:rPr lang="en-US" sz="3200" dirty="0" smtClean="0"/>
              <a:t>, McGrew, &amp; Mather</a:t>
            </a:r>
            <a:r>
              <a:rPr lang="cs-CZ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76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Muž</a:t>
            </a:r>
          </a:p>
          <a:p>
            <a:endParaRPr lang="cs-CZ" dirty="0" smtClean="0"/>
          </a:p>
          <a:p>
            <a:r>
              <a:rPr lang="cs-CZ" dirty="0" smtClean="0"/>
              <a:t>Pes</a:t>
            </a:r>
          </a:p>
          <a:p>
            <a:endParaRPr lang="cs-CZ" dirty="0" smtClean="0"/>
          </a:p>
          <a:p>
            <a:r>
              <a:rPr lang="cs-CZ" dirty="0" smtClean="0"/>
              <a:t>Kůň</a:t>
            </a:r>
          </a:p>
          <a:p>
            <a:endParaRPr lang="cs-CZ" dirty="0" smtClean="0"/>
          </a:p>
          <a:p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4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60" y="2212329"/>
            <a:ext cx="909563" cy="31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0" y="2796722"/>
            <a:ext cx="250825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24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1" y="3493634"/>
            <a:ext cx="7172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800" dirty="0" smtClean="0"/>
              <a:t>Ten   kůň     byl   pod   tím   zeleným  stromem nebo u toho velkého domu s tím mužem a s  tím černým psem.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(</a:t>
            </a:r>
            <a:r>
              <a:rPr lang="cs-CZ" dirty="0" err="1"/>
              <a:t>Gv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15875"/>
              </p:ext>
            </p:extLst>
          </p:nvPr>
        </p:nvGraphicFramePr>
        <p:xfrm>
          <a:off x="822960" y="3126423"/>
          <a:ext cx="7543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20850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make use of simulated mental imagery to solve problems.  Perceiving, discriminating and manipulating images in the “mind’s eye.”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7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44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(</a:t>
            </a:r>
            <a:r>
              <a:rPr lang="cs-CZ" dirty="0" err="1" smtClean="0"/>
              <a:t>Gv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Prostorové vztahy – ponechány a doplněny o mentální rotace 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Vizualizace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Prostorové vztahy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Mentální rotace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Rozpoznávání obrázků</a:t>
            </a:r>
            <a:endParaRPr lang="cs-CZ" dirty="0"/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Vizuální paměť na obrázky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23" y="3643711"/>
            <a:ext cx="275272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Auditory </a:t>
            </a:r>
            <a:r>
              <a:rPr lang="cs-CZ" dirty="0" err="1"/>
              <a:t>Processing</a:t>
            </a:r>
            <a:r>
              <a:rPr lang="cs-CZ" dirty="0"/>
              <a:t> (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836809"/>
              </p:ext>
            </p:extLst>
          </p:nvPr>
        </p:nvGraphicFramePr>
        <p:xfrm>
          <a:off x="822960" y="2483683"/>
          <a:ext cx="7543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484663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discriminate, remember, reason, and work creatively (on) auditory stimuli, which may consist of tones, environmental sounds, and speech units.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170206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822959" y="4059936"/>
            <a:ext cx="7543801" cy="18091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cs-CZ" sz="1800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22959" y="4257446"/>
            <a:ext cx="7333489" cy="5852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cs-CZ" sz="2800" dirty="0" smtClean="0"/>
              <a:t>Ve většině inteligenčních baterií se neměří…</a:t>
            </a:r>
          </a:p>
        </p:txBody>
      </p:sp>
    </p:spTree>
    <p:extLst>
      <p:ext uri="{BB962C8B-B14F-4D97-AF65-F5344CB8AC3E}">
        <p14:creationId xmlns:p14="http://schemas.microsoft.com/office/powerpoint/2010/main" val="43727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Auditory </a:t>
            </a:r>
            <a:r>
              <a:rPr lang="cs-CZ" dirty="0" err="1" smtClean="0"/>
              <a:t>Processing</a:t>
            </a:r>
            <a:r>
              <a:rPr lang="cs-CZ" dirty="0" smtClean="0"/>
              <a:t> (</a:t>
            </a:r>
            <a:r>
              <a:rPr lang="cs-CZ" dirty="0" err="1" smtClean="0"/>
              <a:t>Ga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Zvukové vzorce – odstraněno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 - změna uchopení faktoru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Fonologické zpracování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Vyhledávání slov – „Řekněte mi slovo, které začíná skupinou hlásek /</a:t>
            </a:r>
            <a:r>
              <a:rPr lang="cs-CZ" sz="1800" dirty="0" err="1" smtClean="0"/>
              <a:t>ží</a:t>
            </a:r>
            <a:r>
              <a:rPr lang="cs-CZ" sz="1800" dirty="0" smtClean="0"/>
              <a:t>/.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Slovní </a:t>
            </a:r>
            <a:r>
              <a:rPr lang="cs-CZ" sz="1800" dirty="0" err="1" smtClean="0"/>
              <a:t>fluence</a:t>
            </a:r>
            <a:r>
              <a:rPr lang="cs-CZ" sz="1800" dirty="0" smtClean="0"/>
              <a:t> – „Řekněte za minutu co nejvíce slov začínající hláskou /m/. 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Substituce – „</a:t>
            </a:r>
            <a:r>
              <a:rPr lang="pt-BR" sz="1800" dirty="0" smtClean="0"/>
              <a:t>Změňte /m/ ve slově může na /r/.</a:t>
            </a:r>
            <a:r>
              <a:rPr lang="cs-CZ" sz="1800" dirty="0" smtClean="0"/>
              <a:t>“</a:t>
            </a:r>
          </a:p>
          <a:p>
            <a:pPr lvl="1">
              <a:buFont typeface="Wingdings" pitchFamily="2" charset="2"/>
              <a:buChar char="§"/>
            </a:pPr>
            <a:r>
              <a:rPr lang="cs-CZ" sz="2200" dirty="0" smtClean="0"/>
              <a:t>Opakování </a:t>
            </a:r>
            <a:r>
              <a:rPr lang="cs-CZ" sz="2200" dirty="0" err="1" smtClean="0"/>
              <a:t>pseudoslov</a:t>
            </a:r>
            <a:endParaRPr lang="cs-CZ" sz="2200" dirty="0" smtClean="0"/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„</a:t>
            </a:r>
            <a:r>
              <a:rPr lang="cs-CZ" sz="1800" dirty="0" err="1" smtClean="0"/>
              <a:t>nepředvyrumakačila</a:t>
            </a:r>
            <a:r>
              <a:rPr lang="cs-CZ" sz="1800" dirty="0" smtClean="0"/>
              <a:t>“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„</a:t>
            </a:r>
            <a:r>
              <a:rPr lang="cs-CZ" sz="1800" dirty="0" err="1" smtClean="0"/>
              <a:t>opražtamininovačný</a:t>
            </a:r>
            <a:r>
              <a:rPr lang="cs-CZ" sz="1800" dirty="0" smtClean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Fluid </a:t>
            </a:r>
            <a:r>
              <a:rPr lang="cs-CZ" dirty="0" err="1"/>
              <a:t>Reasoning</a:t>
            </a:r>
            <a:r>
              <a:rPr lang="cs-CZ" dirty="0"/>
              <a:t> (</a:t>
            </a:r>
            <a:r>
              <a:rPr lang="cs-CZ" dirty="0" err="1"/>
              <a:t>Gƒ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318663"/>
              </p:ext>
            </p:extLst>
          </p:nvPr>
        </p:nvGraphicFramePr>
        <p:xfrm>
          <a:off x="822960" y="2797239"/>
          <a:ext cx="7543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94947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 of deliberate and controlled procedures (often requiring focused attention) to solve novel “on the spot” problems that cannot be solved by using previously learned habits, schemas, and scripts.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7658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48" y="4088337"/>
            <a:ext cx="3334224" cy="16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Fluid </a:t>
            </a:r>
            <a:r>
              <a:rPr lang="cs-CZ" dirty="0" err="1" smtClean="0"/>
              <a:t>Reasoning</a:t>
            </a:r>
            <a:r>
              <a:rPr lang="cs-CZ" dirty="0" smtClean="0"/>
              <a:t> (</a:t>
            </a:r>
            <a:r>
              <a:rPr lang="cs-CZ" dirty="0" err="1" smtClean="0"/>
              <a:t>Gƒ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Formování konceptů – ponecháno 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Kvantitativní vyvozování - rozsekáno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kombinace znalostí, číselných řad a matic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Číselné řady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(Číselné matice součástí WJ IV ACH)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Formování konceptů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Analýza-syntéza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– 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cs-CZ" sz="3200" dirty="0" smtClean="0"/>
              <a:t>1998 – WJ IE COG (zelené desky)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Mezinárodní edice </a:t>
            </a:r>
            <a:r>
              <a:rPr lang="cs-CZ" sz="2800" dirty="0" err="1" smtClean="0"/>
              <a:t>Woodcock</a:t>
            </a:r>
            <a:r>
              <a:rPr lang="cs-CZ" sz="2800" dirty="0" smtClean="0"/>
              <a:t> – Johnson: Testy kognitivních schopností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Lotyšsko, Slovensko, Maďarsko, ČR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7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 marL="0" indent="0">
              <a:buFont typeface="Wingdings" pitchFamily="2" charset="2"/>
              <a:buChar char="q"/>
            </a:pPr>
            <a:r>
              <a:rPr lang="cs-CZ" sz="3200" dirty="0" smtClean="0"/>
              <a:t>2010 - WJ IE II COG (červené desky)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8 </a:t>
            </a:r>
            <a:r>
              <a:rPr lang="cs-CZ" sz="2800" dirty="0" err="1" smtClean="0"/>
              <a:t>subtestů</a:t>
            </a:r>
            <a:r>
              <a:rPr lang="cs-CZ" sz="2800" dirty="0" smtClean="0"/>
              <a:t> – doplněno Formování konceptů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NÚV (IPPP ČR) ve spolupráci s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Woodcock-Muñoz</a:t>
            </a:r>
            <a:r>
              <a:rPr lang="cs-CZ" sz="2800" dirty="0" smtClean="0"/>
              <a:t> </a:t>
            </a:r>
            <a:r>
              <a:rPr lang="cs-CZ" sz="2800" dirty="0" err="1" smtClean="0"/>
              <a:t>Foundation</a:t>
            </a:r>
            <a:r>
              <a:rPr lang="cs-CZ" sz="2800" dirty="0" smtClean="0"/>
              <a:t> (Anton Furman)</a:t>
            </a:r>
          </a:p>
        </p:txBody>
      </p:sp>
    </p:spTree>
    <p:extLst>
      <p:ext uri="{BB962C8B-B14F-4D97-AF65-F5344CB8AC3E}">
        <p14:creationId xmlns:p14="http://schemas.microsoft.com/office/powerpoint/2010/main" val="12363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Fluid </a:t>
            </a:r>
            <a:r>
              <a:rPr lang="cs-CZ" dirty="0" err="1" smtClean="0"/>
              <a:t>Reasoning</a:t>
            </a:r>
            <a:r>
              <a:rPr lang="cs-CZ" dirty="0" smtClean="0"/>
              <a:t> (</a:t>
            </a:r>
            <a:r>
              <a:rPr lang="cs-CZ" dirty="0" err="1" smtClean="0"/>
              <a:t>Gƒ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Analýza-syntéza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71" y="1845734"/>
            <a:ext cx="46767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Speed (</a:t>
            </a:r>
            <a:r>
              <a:rPr lang="cs-CZ" dirty="0" err="1"/>
              <a:t>Gs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955732"/>
              </p:ext>
            </p:extLst>
          </p:nvPr>
        </p:nvGraphicFramePr>
        <p:xfrm>
          <a:off x="822960" y="2267543"/>
          <a:ext cx="7543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98912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control attention to automatically, quickly and fluently perform relatively simple repetitive cognitive tasks.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0301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16" y="3437805"/>
            <a:ext cx="4204487" cy="25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56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Cognitive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Speed (</a:t>
            </a:r>
            <a:r>
              <a:rPr lang="cs-CZ" dirty="0" err="1" smtClean="0"/>
              <a:t>Gs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Vizuální porovnávání – ponecháno ve WJ IV COG 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Porovnávání písmen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Porovnávání čísel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Vyhledávání dvojic (Pair </a:t>
            </a:r>
            <a:r>
              <a:rPr lang="cs-CZ" sz="2400" dirty="0" err="1" smtClean="0"/>
              <a:t>Cancellation</a:t>
            </a:r>
            <a:r>
              <a:rPr lang="cs-CZ" sz="24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Pracovní sešit plný 3 střídajících se obrázků, proband má za úkol vyhledat všechny stejné dvojice – míč následovaný psem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 (</a:t>
            </a:r>
            <a:r>
              <a:rPr lang="cs-CZ" dirty="0" err="1"/>
              <a:t>Gwm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38839"/>
              </p:ext>
            </p:extLst>
          </p:nvPr>
        </p:nvGraphicFramePr>
        <p:xfrm>
          <a:off x="822960" y="2392794"/>
          <a:ext cx="7543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167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maintain and manipulate information in active attention. The mind’s mental “scratchpad” or “workbench.”  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41831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27" y="3505428"/>
            <a:ext cx="2994465" cy="22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Short</a:t>
            </a:r>
            <a:r>
              <a:rPr lang="cs-CZ" dirty="0" smtClean="0"/>
              <a:t>-Term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(</a:t>
            </a:r>
            <a:r>
              <a:rPr lang="cs-CZ" dirty="0" err="1" smtClean="0"/>
              <a:t>Gwm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Obrácené číselné řady – ponecháno ve WJ IV COG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Verbální pozornost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kráva…1…opice…3…9…6. Řekněte mi první a pak poslední uvedené zvíře.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kachna…9…3…5…ryba…2…vlk…7…4. Řekněte mi číslo mezi rybou a vlkem.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Obrácené číselné řady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Třídění názvů a čísel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Vyjmenovat názvy v prezentovaném pořadí a následně čísla v daném pořadí.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židle…4…7…čepice…cukr…6…5. 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Paměť na slova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 dirty="0" smtClean="0"/>
              <a:t>žádá…pod…držet…užít.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</a:t>
            </a:r>
            <a:r>
              <a:rPr lang="cs-CZ" dirty="0"/>
              <a:t>– Česká republika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cs-CZ" sz="3200" dirty="0"/>
              <a:t>2016-2019 – adaptace WJ IV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Autoři - Anton </a:t>
            </a:r>
            <a:r>
              <a:rPr lang="cs-CZ" sz="2800" dirty="0"/>
              <a:t>Furman, Lenka Krejčová, Jiří </a:t>
            </a:r>
            <a:r>
              <a:rPr lang="cs-CZ" sz="2800" dirty="0" err="1"/>
              <a:t>Laciga</a:t>
            </a:r>
            <a:r>
              <a:rPr lang="cs-CZ" sz="2800" dirty="0"/>
              <a:t>, Tomáš Urbánek, Monika </a:t>
            </a:r>
            <a:r>
              <a:rPr lang="cs-CZ" sz="2800" dirty="0" smtClean="0"/>
              <a:t>Víchová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/>
              <a:t>Vydává Jiří </a:t>
            </a:r>
            <a:r>
              <a:rPr lang="cs-CZ" sz="2800" dirty="0" err="1"/>
              <a:t>Laciga</a:t>
            </a:r>
            <a:r>
              <a:rPr lang="cs-CZ" sz="2800" dirty="0"/>
              <a:t> a </a:t>
            </a:r>
            <a:r>
              <a:rPr lang="cs-CZ" sz="2800" dirty="0" err="1" smtClean="0"/>
              <a:t>Propsyco</a:t>
            </a:r>
            <a:endParaRPr lang="cs-CZ" sz="2800" dirty="0" smtClean="0"/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shop.propsyco.cz/product.php?id_product=41</a:t>
            </a:r>
            <a:endParaRPr lang="cs-CZ" sz="2000" dirty="0" smtClean="0"/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39 347 Kč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Normy pouze online – nákup kreditů k vyhodnocení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Technický manuál ke stažení zdarma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Školení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3 dny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Lenka Krejčová a </a:t>
            </a:r>
            <a:r>
              <a:rPr lang="cs-CZ" sz="2000" dirty="0">
                <a:hlinkClick r:id="rId3"/>
              </a:rPr>
              <a:t>http://www.dyscentrum.org/</a:t>
            </a:r>
            <a:endParaRPr lang="cs-CZ" sz="2000" dirty="0" smtClean="0"/>
          </a:p>
          <a:p>
            <a:pPr marL="475488" lvl="2" indent="0">
              <a:buFont typeface="Wingdings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962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</a:t>
            </a:r>
            <a:r>
              <a:rPr lang="cs-CZ" dirty="0" smtClean="0"/>
              <a:t>baterie </a:t>
            </a:r>
            <a:r>
              <a:rPr lang="cs-CZ" dirty="0" smtClean="0"/>
              <a:t>WJ </a:t>
            </a:r>
            <a:r>
              <a:rPr lang="cs-CZ" dirty="0" smtClean="0"/>
              <a:t>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sz="3600" dirty="0" smtClean="0"/>
              <a:t>WJ IV COG (</a:t>
            </a:r>
            <a:r>
              <a:rPr lang="cs-CZ" sz="3600" dirty="0" err="1" smtClean="0"/>
              <a:t>cognitive</a:t>
            </a:r>
            <a:r>
              <a:rPr lang="cs-CZ" sz="3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Standard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10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err="1" smtClean="0"/>
              <a:t>Extended</a:t>
            </a:r>
            <a:r>
              <a:rPr lang="cs-CZ" sz="2800" dirty="0" smtClean="0"/>
              <a:t>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8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3600" dirty="0" smtClean="0"/>
              <a:t>WJ IV ACH (</a:t>
            </a:r>
            <a:r>
              <a:rPr lang="cs-CZ" sz="3600" dirty="0" err="1" smtClean="0"/>
              <a:t>achievement</a:t>
            </a:r>
            <a:r>
              <a:rPr lang="cs-CZ" sz="3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 dirty="0"/>
              <a:t>R</a:t>
            </a:r>
            <a:r>
              <a:rPr lang="en-US" sz="2800" dirty="0" err="1" smtClean="0"/>
              <a:t>eading</a:t>
            </a:r>
            <a:r>
              <a:rPr lang="en-US" sz="2800" dirty="0"/>
              <a:t>, written language, mathematics, and academic knowledge</a:t>
            </a: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Standard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11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err="1" smtClean="0"/>
              <a:t>Extended</a:t>
            </a:r>
            <a:r>
              <a:rPr lang="cs-CZ" sz="2800" dirty="0" smtClean="0"/>
              <a:t>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9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3600" dirty="0" smtClean="0"/>
              <a:t>WJ IV OL (oral </a:t>
            </a:r>
            <a:r>
              <a:rPr lang="cs-CZ" sz="3600" dirty="0" err="1" smtClean="0"/>
              <a:t>language</a:t>
            </a:r>
            <a:r>
              <a:rPr lang="cs-CZ" sz="3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 dirty="0"/>
              <a:t>D</a:t>
            </a:r>
            <a:r>
              <a:rPr lang="en-US" sz="2800" dirty="0" err="1" smtClean="0"/>
              <a:t>etermination</a:t>
            </a:r>
            <a:r>
              <a:rPr lang="en-US" sz="2800" dirty="0" smtClean="0"/>
              <a:t> </a:t>
            </a:r>
            <a:r>
              <a:rPr lang="en-US" sz="2800" dirty="0"/>
              <a:t>of English (and Spanish) language </a:t>
            </a:r>
            <a:r>
              <a:rPr lang="en-US" sz="2800" dirty="0" smtClean="0"/>
              <a:t>proficiency</a:t>
            </a:r>
            <a:r>
              <a:rPr lang="cs-CZ" sz="2800" dirty="0" smtClean="0"/>
              <a:t>, </a:t>
            </a:r>
            <a:r>
              <a:rPr lang="cs-CZ" sz="2800" dirty="0" err="1" smtClean="0"/>
              <a:t>e.g</a:t>
            </a:r>
            <a:r>
              <a:rPr lang="cs-CZ" sz="2800" dirty="0" smtClean="0"/>
              <a:t>. oral </a:t>
            </a:r>
            <a:r>
              <a:rPr lang="cs-CZ" sz="2800" dirty="0" err="1" smtClean="0"/>
              <a:t>expression</a:t>
            </a:r>
            <a:r>
              <a:rPr lang="cs-CZ" sz="2800" dirty="0" smtClean="0"/>
              <a:t>, </a:t>
            </a:r>
            <a:r>
              <a:rPr lang="cs-CZ" sz="2800" dirty="0" err="1" smtClean="0"/>
              <a:t>listening</a:t>
            </a:r>
            <a:r>
              <a:rPr lang="cs-CZ" sz="2800" dirty="0" smtClean="0"/>
              <a:t> </a:t>
            </a:r>
            <a:r>
              <a:rPr lang="cs-CZ" sz="2800" dirty="0" err="1" smtClean="0"/>
              <a:t>comprehension</a:t>
            </a:r>
            <a:endParaRPr lang="cs-CZ" sz="2800" dirty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12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3700" dirty="0" smtClean="0"/>
              <a:t>WJ IV ECAD (kombinace </a:t>
            </a:r>
            <a:r>
              <a:rPr lang="cs-CZ" sz="3700" dirty="0" err="1" smtClean="0"/>
              <a:t>cognitive</a:t>
            </a:r>
            <a:r>
              <a:rPr lang="cs-CZ" sz="3700" dirty="0" smtClean="0"/>
              <a:t> a </a:t>
            </a:r>
            <a:r>
              <a:rPr lang="cs-CZ" sz="3700" dirty="0" err="1" smtClean="0"/>
              <a:t>achievement</a:t>
            </a:r>
            <a:r>
              <a:rPr lang="cs-CZ" sz="37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900" dirty="0" smtClean="0"/>
              <a:t>Tests </a:t>
            </a:r>
            <a:r>
              <a:rPr lang="en-US" sz="2900" dirty="0"/>
              <a:t>of Early Cognitive and Academic </a:t>
            </a:r>
            <a:r>
              <a:rPr lang="en-US" sz="2900" dirty="0" smtClean="0"/>
              <a:t>Development</a:t>
            </a:r>
            <a:r>
              <a:rPr lang="cs-CZ" sz="2900" dirty="0" smtClean="0"/>
              <a:t> – 2;6-7;11</a:t>
            </a:r>
          </a:p>
          <a:p>
            <a:pPr lvl="1">
              <a:buFont typeface="Wingdings" pitchFamily="2" charset="2"/>
              <a:buChar char="§"/>
            </a:pPr>
            <a:r>
              <a:rPr lang="cs-CZ" sz="2900" dirty="0" smtClean="0"/>
              <a:t>10 </a:t>
            </a:r>
            <a:r>
              <a:rPr lang="cs-CZ" sz="2900" dirty="0" err="1" smtClean="0"/>
              <a:t>subtestů</a:t>
            </a:r>
            <a:endParaRPr lang="cs-CZ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</a:t>
            </a:r>
            <a:r>
              <a:rPr lang="cs-CZ" dirty="0" smtClean="0"/>
              <a:t>ACH - </a:t>
            </a:r>
            <a:r>
              <a:rPr lang="cs-CZ" dirty="0" err="1" smtClean="0"/>
              <a:t>subtesty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Standard </a:t>
            </a:r>
            <a:r>
              <a:rPr lang="cs-CZ" b="1" dirty="0" err="1"/>
              <a:t>Battery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• Test 1: </a:t>
            </a:r>
            <a:r>
              <a:rPr lang="cs-CZ" dirty="0" err="1"/>
              <a:t>Letter</a:t>
            </a:r>
            <a:r>
              <a:rPr lang="cs-CZ" dirty="0"/>
              <a:t>-Word </a:t>
            </a:r>
            <a:r>
              <a:rPr lang="cs-CZ" dirty="0" err="1"/>
              <a:t>Identification</a:t>
            </a:r>
            <a:endParaRPr lang="cs-CZ" dirty="0"/>
          </a:p>
          <a:p>
            <a:r>
              <a:rPr lang="cs-CZ" dirty="0"/>
              <a:t>• Test 2: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  <a:p>
            <a:r>
              <a:rPr lang="cs-CZ" dirty="0"/>
              <a:t>• Test 3: </a:t>
            </a:r>
            <a:r>
              <a:rPr lang="cs-CZ" dirty="0" err="1"/>
              <a:t>Spelling</a:t>
            </a:r>
            <a:endParaRPr lang="cs-CZ" dirty="0"/>
          </a:p>
          <a:p>
            <a:r>
              <a:rPr lang="cs-CZ" dirty="0"/>
              <a:t>• Test 4: </a:t>
            </a:r>
            <a:r>
              <a:rPr lang="cs-CZ" dirty="0" err="1"/>
              <a:t>Passage</a:t>
            </a:r>
            <a:r>
              <a:rPr lang="cs-CZ" dirty="0"/>
              <a:t> </a:t>
            </a:r>
            <a:r>
              <a:rPr lang="cs-CZ" dirty="0" err="1"/>
              <a:t>Comprehension</a:t>
            </a:r>
            <a:endParaRPr lang="cs-CZ" dirty="0"/>
          </a:p>
          <a:p>
            <a:r>
              <a:rPr lang="cs-CZ" dirty="0"/>
              <a:t>• Test 5: </a:t>
            </a:r>
            <a:r>
              <a:rPr lang="cs-CZ" dirty="0" err="1"/>
              <a:t>Calculation</a:t>
            </a:r>
            <a:endParaRPr lang="cs-CZ" dirty="0"/>
          </a:p>
          <a:p>
            <a:r>
              <a:rPr lang="cs-CZ" dirty="0"/>
              <a:t>• Test 6: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Samples</a:t>
            </a:r>
            <a:endParaRPr lang="cs-CZ" dirty="0"/>
          </a:p>
          <a:p>
            <a:r>
              <a:rPr lang="cs-CZ" dirty="0"/>
              <a:t>• Test 7: Word </a:t>
            </a:r>
            <a:r>
              <a:rPr lang="cs-CZ" dirty="0" err="1"/>
              <a:t>Attack</a:t>
            </a:r>
            <a:endParaRPr lang="cs-CZ" dirty="0"/>
          </a:p>
          <a:p>
            <a:r>
              <a:rPr lang="cs-CZ" dirty="0"/>
              <a:t>• Test 8: Oral </a:t>
            </a:r>
            <a:r>
              <a:rPr lang="cs-CZ" dirty="0" err="1" smtClean="0"/>
              <a:t>Reading</a:t>
            </a:r>
            <a:endParaRPr lang="cs-CZ" b="1" i="1" dirty="0"/>
          </a:p>
          <a:p>
            <a:r>
              <a:rPr lang="en-US" dirty="0"/>
              <a:t>• Test 9: Sentence Reading Fluency</a:t>
            </a:r>
          </a:p>
          <a:p>
            <a:r>
              <a:rPr lang="en-US" dirty="0"/>
              <a:t>• Test 10: Math Facts Fluency</a:t>
            </a:r>
          </a:p>
          <a:p>
            <a:r>
              <a:rPr lang="cs-CZ" dirty="0"/>
              <a:t>• Test 11: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Fluency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 err="1"/>
              <a:t>Extended</a:t>
            </a:r>
            <a:r>
              <a:rPr lang="cs-CZ" b="1" dirty="0"/>
              <a:t> </a:t>
            </a:r>
            <a:r>
              <a:rPr lang="cs-CZ" b="1" dirty="0" err="1"/>
              <a:t>Battery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• Test 12: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 smtClean="0"/>
              <a:t>Recall</a:t>
            </a:r>
            <a:endParaRPr lang="cs-CZ" b="1" i="1" dirty="0"/>
          </a:p>
          <a:p>
            <a:r>
              <a:rPr lang="cs-CZ" dirty="0"/>
              <a:t>• Test 13: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 smtClean="0"/>
              <a:t>Matrices</a:t>
            </a:r>
            <a:endParaRPr lang="cs-CZ" b="1" i="1" dirty="0"/>
          </a:p>
          <a:p>
            <a:r>
              <a:rPr lang="cs-CZ" dirty="0"/>
              <a:t>• Test 14: </a:t>
            </a:r>
            <a:r>
              <a:rPr lang="cs-CZ" dirty="0" err="1"/>
              <a:t>Editing</a:t>
            </a:r>
            <a:endParaRPr lang="cs-CZ" dirty="0"/>
          </a:p>
          <a:p>
            <a:r>
              <a:rPr lang="en-US" dirty="0"/>
              <a:t>• Test 15: Word Reading </a:t>
            </a:r>
            <a:r>
              <a:rPr lang="en-US" dirty="0" smtClean="0"/>
              <a:t>Fluency</a:t>
            </a:r>
            <a:endParaRPr lang="en-US" b="1" i="1" dirty="0"/>
          </a:p>
          <a:p>
            <a:r>
              <a:rPr lang="en-US" dirty="0"/>
              <a:t>• Test 16: Spelling of Sounds</a:t>
            </a:r>
          </a:p>
          <a:p>
            <a:r>
              <a:rPr lang="cs-CZ" dirty="0"/>
              <a:t>• Test 17: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Vocabulary</a:t>
            </a:r>
            <a:endParaRPr lang="cs-CZ" dirty="0"/>
          </a:p>
          <a:p>
            <a:r>
              <a:rPr lang="cs-CZ" dirty="0"/>
              <a:t>• Test 18: Science</a:t>
            </a:r>
          </a:p>
          <a:p>
            <a:r>
              <a:rPr lang="cs-CZ" dirty="0"/>
              <a:t>• Test 19: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• Test 20: </a:t>
            </a:r>
            <a:r>
              <a:rPr lang="cs-CZ" dirty="0" err="1"/>
              <a:t>Humanities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4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</a:t>
            </a:r>
            <a:r>
              <a:rPr lang="cs-CZ" dirty="0" smtClean="0"/>
              <a:t>OL </a:t>
            </a:r>
            <a:r>
              <a:rPr lang="cs-CZ" dirty="0"/>
              <a:t>- </a:t>
            </a:r>
            <a:r>
              <a:rPr lang="cs-CZ" dirty="0" err="1"/>
              <a:t>subtesty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• Test </a:t>
            </a:r>
            <a:r>
              <a:rPr lang="cs-CZ" dirty="0"/>
              <a:t>1: Picture </a:t>
            </a:r>
            <a:r>
              <a:rPr lang="cs-CZ" dirty="0" err="1"/>
              <a:t>Vocabulary</a:t>
            </a:r>
            <a:endParaRPr lang="cs-CZ" dirty="0"/>
          </a:p>
          <a:p>
            <a:r>
              <a:rPr lang="cs-CZ" dirty="0"/>
              <a:t>• Test 2: Oral </a:t>
            </a:r>
            <a:r>
              <a:rPr lang="cs-CZ" dirty="0" err="1"/>
              <a:t>Comprehension</a:t>
            </a:r>
            <a:endParaRPr lang="cs-CZ" dirty="0"/>
          </a:p>
          <a:p>
            <a:r>
              <a:rPr lang="cs-CZ" dirty="0"/>
              <a:t>• Test 3: </a:t>
            </a:r>
            <a:r>
              <a:rPr lang="cs-CZ" dirty="0" err="1" smtClean="0"/>
              <a:t>Segmentation</a:t>
            </a:r>
            <a:endParaRPr lang="cs-CZ" b="1" i="1" dirty="0"/>
          </a:p>
          <a:p>
            <a:r>
              <a:rPr lang="en-US" dirty="0"/>
              <a:t>• Test 4: Rapid Picture Naming</a:t>
            </a:r>
          </a:p>
          <a:p>
            <a:r>
              <a:rPr lang="cs-CZ" dirty="0"/>
              <a:t>• Test 5: Sentence </a:t>
            </a:r>
            <a:r>
              <a:rPr lang="cs-CZ" dirty="0" err="1"/>
              <a:t>Repetition</a:t>
            </a:r>
            <a:endParaRPr lang="cs-CZ" dirty="0"/>
          </a:p>
          <a:p>
            <a:r>
              <a:rPr lang="cs-CZ" dirty="0"/>
              <a:t>• Test 6: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Directions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• </a:t>
            </a:r>
            <a:r>
              <a:rPr lang="cs-CZ" dirty="0"/>
              <a:t>Test 7: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Blending</a:t>
            </a:r>
            <a:endParaRPr lang="cs-CZ" dirty="0"/>
          </a:p>
          <a:p>
            <a:r>
              <a:rPr lang="cs-CZ" dirty="0"/>
              <a:t>• Test 8: </a:t>
            </a:r>
            <a:r>
              <a:rPr lang="cs-CZ" dirty="0" err="1"/>
              <a:t>Retrieval</a:t>
            </a:r>
            <a:r>
              <a:rPr lang="cs-CZ" dirty="0"/>
              <a:t> </a:t>
            </a:r>
            <a:r>
              <a:rPr lang="cs-CZ" dirty="0" err="1"/>
              <a:t>Fluency</a:t>
            </a:r>
            <a:endParaRPr lang="cs-CZ" dirty="0"/>
          </a:p>
          <a:p>
            <a:r>
              <a:rPr lang="cs-CZ" dirty="0"/>
              <a:t>• Test 9: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Awareness</a:t>
            </a:r>
            <a:endParaRPr lang="cs-CZ" dirty="0"/>
          </a:p>
          <a:p>
            <a:r>
              <a:rPr lang="es-ES" dirty="0"/>
              <a:t>• Test 10: Vocabulario sobre dibujos</a:t>
            </a:r>
          </a:p>
          <a:p>
            <a:r>
              <a:rPr lang="cs-CZ" dirty="0"/>
              <a:t>• Test 11: </a:t>
            </a:r>
            <a:r>
              <a:rPr lang="cs-CZ" dirty="0" err="1"/>
              <a:t>Comprensión</a:t>
            </a:r>
            <a:r>
              <a:rPr lang="cs-CZ" dirty="0"/>
              <a:t> oral</a:t>
            </a:r>
          </a:p>
          <a:p>
            <a:r>
              <a:rPr lang="es-ES" dirty="0"/>
              <a:t>• Test 12: Comprensión de indicaciones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0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Bednářová, Jabůrek, Cígler: </a:t>
            </a:r>
            <a:br>
              <a:rPr lang="cs-CZ" dirty="0" smtClean="0"/>
            </a:br>
            <a:r>
              <a:rPr lang="cs-CZ" dirty="0" smtClean="0"/>
              <a:t>Testy školních dovedností (BACH)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Právě probíhá standardizace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 err="1" smtClean="0"/>
              <a:t>Konormace</a:t>
            </a:r>
            <a:r>
              <a:rPr lang="cs-CZ" sz="2600" dirty="0" smtClean="0"/>
              <a:t> s českým WJ IV a paměťovým testem TOMAL (seniorský vzorek)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2 baterie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Český jazyk (Bednářová)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Matematika (Bednářová, Jabůrek, Cígler)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/>
              <a:t>1 doplňkový </a:t>
            </a:r>
            <a:r>
              <a:rPr lang="cs-CZ" sz="2800" dirty="0" err="1" smtClean="0"/>
              <a:t>subtest</a:t>
            </a:r>
            <a:endParaRPr lang="cs-CZ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err="1" smtClean="0"/>
              <a:t>Grafomotorické</a:t>
            </a:r>
            <a:r>
              <a:rPr lang="cs-CZ" sz="2400" dirty="0" smtClean="0"/>
              <a:t> tempo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865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školních dovedností:</a:t>
            </a:r>
            <a:br>
              <a:rPr lang="cs-CZ" dirty="0" smtClean="0"/>
            </a:br>
            <a:r>
              <a:rPr lang="cs-CZ" dirty="0" smtClean="0"/>
              <a:t>Český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Testy čtení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labiky, bezobsažný text, hlasité čtení, tiché čtení, práce s textem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Testy písemného projevu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diktát, opravy chyb v textu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Jazykové roviny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lovní </a:t>
            </a:r>
            <a:r>
              <a:rPr lang="cs-CZ" dirty="0" err="1" smtClean="0"/>
              <a:t>fluence</a:t>
            </a:r>
            <a:r>
              <a:rPr lang="cs-CZ" dirty="0" smtClean="0"/>
              <a:t>, morfologická kompetence, syntaktická kompetence, fonologická kompetence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Zraková diferenciace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438823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1941</TotalTime>
  <Words>1656</Words>
  <Application>Microsoft Office PowerPoint</Application>
  <PresentationFormat>Předvádění na obrazovce (4:3)</PresentationFormat>
  <Paragraphs>291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Retrospektiva</vt:lpstr>
      <vt:lpstr>   Testy Woodcock-Johnson</vt:lpstr>
      <vt:lpstr>Historie – zahraničí</vt:lpstr>
      <vt:lpstr>Historie – Česká republika</vt:lpstr>
      <vt:lpstr>Současnost – Česká republika</vt:lpstr>
      <vt:lpstr>Části baterie WJ IV</vt:lpstr>
      <vt:lpstr>WJ IV ACH - subtesty</vt:lpstr>
      <vt:lpstr>WJ IV OL - subtesty</vt:lpstr>
      <vt:lpstr>Bednářová, Jabůrek, Cígler:  Testy školních dovedností (BACH)</vt:lpstr>
      <vt:lpstr>Testy školních dovedností: Český jazyk</vt:lpstr>
      <vt:lpstr>Testy školních dovedností: Matematika</vt:lpstr>
      <vt:lpstr>WJ IV COG vs. WJ IE II COG Standardní baterie</vt:lpstr>
      <vt:lpstr>WJ IV COG vs. WJ IE II COG Rozšířená baterie</vt:lpstr>
      <vt:lpstr>Základní pravidla administrace</vt:lpstr>
      <vt:lpstr>Základní pravidla administrace</vt:lpstr>
      <vt:lpstr>Zaměření baterie COG:  7 faktorů (širokých schopností)</vt:lpstr>
      <vt:lpstr>Comprehension-Knowledge (Gc)</vt:lpstr>
      <vt:lpstr>Comprehension-Knowledge (Gc)</vt:lpstr>
      <vt:lpstr>Long-Term Retrieval (Glr) Aktuálně děleno na Gl a Gr</vt:lpstr>
      <vt:lpstr>Long-Term Retrieval (Glr)</vt:lpstr>
      <vt:lpstr>Long-Term Retrieval (Glr): Audio-vizuální učení</vt:lpstr>
      <vt:lpstr>Long-Term Retrieval (Glr): Audio-vizuální učení</vt:lpstr>
      <vt:lpstr>Long-Term Retrieval (Glr): Audio-vizuální učení</vt:lpstr>
      <vt:lpstr>Long-Term Retrieval (Glr): Audio-vizuální učení</vt:lpstr>
      <vt:lpstr>Visual Processing (Gv)</vt:lpstr>
      <vt:lpstr>Visual Processing (Gv)</vt:lpstr>
      <vt:lpstr>Auditory Processing (Ga)</vt:lpstr>
      <vt:lpstr>Auditory Processing (Ga)</vt:lpstr>
      <vt:lpstr>Fluid Reasoning (Gƒ)</vt:lpstr>
      <vt:lpstr>Fluid Reasoning (Gƒ)</vt:lpstr>
      <vt:lpstr>Fluid Reasoning (Gƒ): Analýza-syntéza</vt:lpstr>
      <vt:lpstr>Cognitive Processing Speed (Gs)</vt:lpstr>
      <vt:lpstr>Cognitive Processing Speed (Gs)</vt:lpstr>
      <vt:lpstr>Short-Term Working Memory (Gwm)</vt:lpstr>
      <vt:lpstr>Short-Term Working Memory (Gwm)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TIM: Test for Identifying Gifted Students in Mathematics</dc:title>
  <dc:creator>Hynek Cígler</dc:creator>
  <cp:lastModifiedBy>Michal Jabůrek</cp:lastModifiedBy>
  <cp:revision>143</cp:revision>
  <dcterms:created xsi:type="dcterms:W3CDTF">2015-02-11T16:19:38Z</dcterms:created>
  <dcterms:modified xsi:type="dcterms:W3CDTF">2019-10-04T09:30:37Z</dcterms:modified>
</cp:coreProperties>
</file>