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ábor Oláh" initials="GO" lastIdx="1" clrIdx="0">
    <p:extLst>
      <p:ext uri="{19B8F6BF-5375-455C-9EA6-DF929625EA0E}">
        <p15:presenceInfo xmlns:p15="http://schemas.microsoft.com/office/powerpoint/2012/main" userId="S-1-5-21-271893136-264475109-1824216404-3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9T14:45:19.52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82E67-FADE-4A6E-B008-39E17105A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3B964E-6859-4D55-974E-FBA99E014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7919E1-2879-45BE-8076-1037EF36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6B56-806F-48AE-A5B4-8189A64718C1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66AA07-90B4-4181-A108-DF280DFC2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808DE4-5318-4F6F-9132-8496F2A2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7DEF-BF8E-4D4E-BF74-9543FEFE4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81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C1D86-4FEE-4FC3-A93C-9E434567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5C486F5-1D66-4DB9-BC5B-77A3F6872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D905DC-7D10-49A7-BFBF-0909680F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6B56-806F-48AE-A5B4-8189A64718C1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650168-C4E7-4511-A744-0A7FD6EA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D91890-7FD2-4322-B1BE-81A7149D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7DEF-BF8E-4D4E-BF74-9543FEFE4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4A81F88-9C10-4B7A-B502-F9F9A1721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01ED17-6669-45AF-9471-5364113C6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9CD278-26F6-45A1-BB59-0ACCA776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6B56-806F-48AE-A5B4-8189A64718C1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BE7242-8739-43FA-A408-7647AB0D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38B53C-EE0D-4E0B-8E6C-88D7DF30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7DEF-BF8E-4D4E-BF74-9543FEFE4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05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C1923-4042-4E0C-820C-AE1787FD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4417C0-1514-453A-BA3E-F6E44DF90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754007-A7CB-4D16-B757-4F6D211B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6B56-806F-48AE-A5B4-8189A64718C1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904726-A0AD-48E9-A161-DD0B1A13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24AC1E-BCAC-4612-81FB-8C60E39A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7DEF-BF8E-4D4E-BF74-9543FEFE4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81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1C0F8-E6E0-48BD-906A-A963A49DE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B653AE5-3990-46DC-872A-45C13F5EC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4AF2B-7EC6-4C8E-B862-9FABC157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6B56-806F-48AE-A5B4-8189A64718C1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01602F-196F-4515-80CF-9639C01D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126EDC-9AF4-4F2D-8FF2-76EBC2C2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7DEF-BF8E-4D4E-BF74-9543FEFE4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95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53634-0CA8-416E-98EB-BC7405F3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8F17D5-826F-482A-935B-A3D7F9815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F6F7DD-BB46-44CE-A819-9782899C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E72B49-0FB1-4267-B371-C4B9AEE4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6B56-806F-48AE-A5B4-8189A64718C1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AD6554-6E4E-4609-975B-EAB0756B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F149F6-A1CD-439E-9D0F-2DB152CA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7DEF-BF8E-4D4E-BF74-9543FEFE4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60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6B7799-15D9-45E1-9FAD-0517692E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6C8EDC9-3EBC-438F-BCC0-2090E8C73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141CD7C-8F96-4F51-862D-37B1C86BE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131CB37-E850-4C66-9169-D1F2BC53B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38CEF90-92B8-4E74-B5B1-82E10B130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71C98B8-272D-4CFC-ACFF-A368E3B3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6B56-806F-48AE-A5B4-8189A64718C1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25F734-DD3B-44BE-A283-6C557BCD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FD6C13C-969C-474C-B008-808A8C0C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7DEF-BF8E-4D4E-BF74-9543FEFE4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35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CDF03-96FF-4639-9938-DB2FD581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9231A91-6CAB-4906-BD6F-8ED60FC2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6B56-806F-48AE-A5B4-8189A64718C1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EAC121-719A-40D4-85B7-A1624272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31B537-C802-4C0C-B2F8-87DD6E95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7DEF-BF8E-4D4E-BF74-9543FEFE4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76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6B5A9C-8F96-48BA-AE4E-D4E964F0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6B56-806F-48AE-A5B4-8189A64718C1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AAFD197-4A08-4434-A849-2B246CFD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371A49-19E4-4F4A-A31B-719EECA0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7DEF-BF8E-4D4E-BF74-9543FEFE4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80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2ABF6-F2E4-4B29-8548-6CE1826D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137431-0BE4-4491-ABF9-438FAA8BF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557E529-919B-4BF1-898F-0C1F3489F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AF0828-C6EB-4715-9F75-8D9CC7D9E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6B56-806F-48AE-A5B4-8189A64718C1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DE4609-D991-4276-977F-AFF3847C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04E8A2-CE05-4CB5-B12E-19B6FA84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7DEF-BF8E-4D4E-BF74-9543FEFE4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1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B6238-5B7F-4E01-822E-E5F6FAF80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013597B-0B79-4296-A933-1C0377031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223A793-A648-4C1E-8566-8855553AF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6F330A-CFF8-400A-8E83-14F7AEDA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6B56-806F-48AE-A5B4-8189A64718C1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5B4EEE-F631-41B2-9027-C00FC937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70A33E-DCAA-4ACB-8893-38F3CF6C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7DEF-BF8E-4D4E-BF74-9543FEFE4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36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A1158A1-2EE4-45B4-819F-66BA5C0D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48D3F7B-014E-47B4-B22B-43BC64F20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11F07E-3CF6-4E6D-AA92-4CFE7BCC1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6B56-806F-48AE-A5B4-8189A64718C1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6D8FA7-391B-4953-8E8C-3FC2BED37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94FCC9-F8B3-4E01-9909-98580FE1F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37DEF-BF8E-4D4E-BF74-9543FEFE4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74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abs/10.1177/175048130708223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JKVD-PVYPY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ismrealised.eu/catalogue/education-for-all/" TargetMode="External"/><Relationship Id="rId2" Type="http://schemas.openxmlformats.org/officeDocument/2006/relationships/hyperlink" Target="https://www.socialismrealised.eu/catalogue/what-we-dont-talk-abou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ismrealised.eu/catalogue/back-to-the-past/" TargetMode="External"/><Relationship Id="rId2" Type="http://schemas.openxmlformats.org/officeDocument/2006/relationships/hyperlink" Target="https://www.socialismrealised.eu/catalogue/girl-on-a-tracto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6102A-928E-49A6-A069-4E1F03D23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0937"/>
            <a:ext cx="9144000" cy="1474817"/>
          </a:xfrm>
        </p:spPr>
        <p:txBody>
          <a:bodyPr>
            <a:normAutofit/>
          </a:bodyPr>
          <a:lstStyle/>
          <a:p>
            <a:r>
              <a:rPr lang="cs-CZ" dirty="0"/>
              <a:t>Sociology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communism</a:t>
            </a:r>
            <a:r>
              <a:rPr lang="cs-CZ" dirty="0"/>
              <a:t> </a:t>
            </a:r>
            <a:br>
              <a:rPr lang="cs-CZ" dirty="0"/>
            </a:br>
            <a:r>
              <a:rPr lang="cs-CZ" sz="4000" dirty="0" err="1"/>
              <a:t>From</a:t>
            </a:r>
            <a:r>
              <a:rPr lang="cs-CZ" sz="4000" dirty="0"/>
              <a:t> </a:t>
            </a:r>
            <a:r>
              <a:rPr lang="cs-CZ" sz="4000" dirty="0" err="1"/>
              <a:t>social</a:t>
            </a:r>
            <a:r>
              <a:rPr lang="cs-CZ" sz="4000" dirty="0"/>
              <a:t> reality to </a:t>
            </a:r>
            <a:r>
              <a:rPr lang="cs-CZ" sz="4000" dirty="0" err="1"/>
              <a:t>everyday</a:t>
            </a:r>
            <a:r>
              <a:rPr lang="cs-CZ" sz="4000" dirty="0"/>
              <a:t> </a:t>
            </a:r>
            <a:r>
              <a:rPr lang="cs-CZ" sz="4000" dirty="0" err="1"/>
              <a:t>life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4C1990-CA79-472B-B614-2EA26AEDA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5754"/>
            <a:ext cx="9144000" cy="966630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Gábor Oláh, olah@fss.muni.cz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4F7A01-FB30-4B78-971A-F43505D60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48" l="943" r="89832">
                        <a14:foregroundMark x1="3354" y1="93333" x2="1363" y2="69848"/>
                        <a14:foregroundMark x1="1363" y1="69848" x2="3354" y2="54394"/>
                        <a14:foregroundMark x1="3354" y1="54394" x2="6604" y2="47727"/>
                        <a14:foregroundMark x1="6604" y1="47727" x2="8071" y2="39545"/>
                        <a14:foregroundMark x1="8071" y1="39545" x2="13312" y2="41061"/>
                        <a14:foregroundMark x1="13312" y1="41061" x2="14256" y2="64848"/>
                        <a14:foregroundMark x1="14256" y1="64848" x2="19706" y2="66667"/>
                        <a14:foregroundMark x1="19706" y1="66667" x2="23375" y2="61212"/>
                        <a14:foregroundMark x1="23375" y1="61212" x2="21698" y2="68485"/>
                        <a14:foregroundMark x1="21698" y1="68485" x2="16457" y2="70758"/>
                        <a14:foregroundMark x1="16457" y1="70758" x2="12683" y2="93485"/>
                        <a14:foregroundMark x1="12683" y1="93485" x2="12788" y2="96061"/>
                        <a14:foregroundMark x1="6813" y1="48030" x2="2935" y2="53333"/>
                        <a14:foregroundMark x1="2935" y1="53333" x2="943" y2="61212"/>
                        <a14:foregroundMark x1="943" y1="61212" x2="2096" y2="99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7" y="1913730"/>
            <a:ext cx="6473953" cy="39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51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85074-D02B-4ADD-B16D-EF587122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everyday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DD65F1-939B-4F4E-9A04-1A24E21FD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Rather</a:t>
            </a:r>
            <a:r>
              <a:rPr lang="cs-CZ" dirty="0"/>
              <a:t> </a:t>
            </a:r>
            <a:r>
              <a:rPr lang="cs-CZ" dirty="0" err="1"/>
              <a:t>sociologies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EL</a:t>
            </a:r>
          </a:p>
          <a:p>
            <a:r>
              <a:rPr lang="cs-CZ" dirty="0" err="1"/>
              <a:t>Branch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approaches</a:t>
            </a:r>
            <a:r>
              <a:rPr lang="cs-CZ" dirty="0"/>
              <a:t> </a:t>
            </a:r>
          </a:p>
          <a:p>
            <a:r>
              <a:rPr lang="cs-CZ" dirty="0" err="1"/>
              <a:t>Relatively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but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quiet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  <a:p>
            <a:r>
              <a:rPr lang="cs-CZ" dirty="0" err="1"/>
              <a:t>Basically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approaches</a:t>
            </a:r>
            <a:r>
              <a:rPr lang="cs-CZ" dirty="0"/>
              <a:t> to EL:</a:t>
            </a:r>
          </a:p>
          <a:p>
            <a:pPr lvl="1"/>
            <a:r>
              <a:rPr lang="cs-CZ" dirty="0"/>
              <a:t>In </a:t>
            </a:r>
            <a:r>
              <a:rPr lang="cs-CZ" dirty="0" err="1"/>
              <a:t>theory</a:t>
            </a:r>
            <a:r>
              <a:rPr lang="cs-CZ" dirty="0"/>
              <a:t> EL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granted</a:t>
            </a:r>
            <a:r>
              <a:rPr lang="cs-CZ" dirty="0"/>
              <a:t> in </a:t>
            </a:r>
            <a:r>
              <a:rPr lang="cs-CZ" dirty="0" err="1"/>
              <a:t>abstract</a:t>
            </a:r>
            <a:r>
              <a:rPr lang="cs-CZ" dirty="0"/>
              <a:t> </a:t>
            </a:r>
            <a:r>
              <a:rPr lang="cs-CZ" dirty="0" err="1"/>
              <a:t>reasoning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social</a:t>
            </a:r>
            <a:endParaRPr lang="cs-CZ" dirty="0"/>
          </a:p>
          <a:p>
            <a:pPr lvl="1"/>
            <a:r>
              <a:rPr lang="cs-CZ" dirty="0"/>
              <a:t>EL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07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831BA-0690-4731-96F8-D4DCA0A4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Elephant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porcelain</a:t>
            </a:r>
            <a:r>
              <a:rPr lang="cs-CZ" dirty="0"/>
              <a:t> </a:t>
            </a:r>
            <a:r>
              <a:rPr lang="cs-CZ" dirty="0" err="1"/>
              <a:t>shop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B53FCD-7587-4730-91C3-0F42C1F92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Eviatar</a:t>
            </a:r>
            <a:r>
              <a:rPr lang="cs-CZ" dirty="0"/>
              <a:t> </a:t>
            </a:r>
            <a:r>
              <a:rPr lang="cs-CZ" dirty="0" err="1"/>
              <a:t>Zerubavel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https://journals.sagepub.com/doi/abs/10.1177/1750481307082234</a:t>
            </a:r>
            <a:endParaRPr lang="cs-CZ" dirty="0"/>
          </a:p>
          <a:p>
            <a:r>
              <a:rPr lang="cs-CZ" dirty="0"/>
              <a:t>EL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u="sng" dirty="0" err="1"/>
              <a:t>normal</a:t>
            </a:r>
            <a:r>
              <a:rPr lang="cs-CZ" dirty="0"/>
              <a:t> – but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mean</a:t>
            </a:r>
            <a:r>
              <a:rPr lang="cs-CZ" dirty="0"/>
              <a:t>? </a:t>
            </a:r>
          </a:p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elephant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porcelain</a:t>
            </a:r>
            <a:r>
              <a:rPr lang="cs-CZ" dirty="0"/>
              <a:t> </a:t>
            </a:r>
            <a:r>
              <a:rPr lang="cs-CZ" dirty="0" err="1"/>
              <a:t>shop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do not talk </a:t>
            </a:r>
            <a:r>
              <a:rPr lang="cs-CZ" dirty="0" err="1"/>
              <a:t>about</a:t>
            </a:r>
            <a:r>
              <a:rPr lang="cs-CZ" dirty="0"/>
              <a:t> </a:t>
            </a:r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ignore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normal</a:t>
            </a:r>
            <a:endParaRPr lang="cs-CZ" dirty="0"/>
          </a:p>
          <a:p>
            <a:r>
              <a:rPr lang="cs-CZ" dirty="0"/>
              <a:t>EL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ignored</a:t>
            </a:r>
            <a:r>
              <a:rPr lang="cs-CZ" dirty="0"/>
              <a:t> in sociology but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  <a:p>
            <a:r>
              <a:rPr lang="cs-CZ" dirty="0" err="1"/>
              <a:t>For</a:t>
            </a:r>
            <a:r>
              <a:rPr lang="cs-CZ" dirty="0"/>
              <a:t> Rousseau EL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family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natural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r>
              <a:rPr lang="cs-CZ" dirty="0"/>
              <a:t> (in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contract</a:t>
            </a:r>
            <a:r>
              <a:rPr lang="cs-CZ" dirty="0"/>
              <a:t>)</a:t>
            </a:r>
          </a:p>
          <a:p>
            <a:r>
              <a:rPr lang="cs-CZ" dirty="0" err="1"/>
              <a:t>Division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labor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81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DDB30-4620-4E6C-93B9-1C99D653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Durkheim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35709B-6947-47F4-A773-28723D60F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30496" cy="4351338"/>
          </a:xfrm>
        </p:spPr>
        <p:txBody>
          <a:bodyPr/>
          <a:lstStyle/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references</a:t>
            </a:r>
            <a:r>
              <a:rPr lang="cs-CZ" dirty="0"/>
              <a:t> and </a:t>
            </a:r>
            <a:r>
              <a:rPr lang="cs-CZ" dirty="0" err="1"/>
              <a:t>examples</a:t>
            </a:r>
            <a:r>
              <a:rPr lang="cs-CZ" dirty="0"/>
              <a:t> in </a:t>
            </a:r>
            <a:r>
              <a:rPr lang="cs-CZ" dirty="0" err="1"/>
              <a:t>Durkheim</a:t>
            </a:r>
            <a:endParaRPr lang="cs-CZ" dirty="0"/>
          </a:p>
          <a:p>
            <a:pPr lvl="1"/>
            <a:r>
              <a:rPr lang="cs-CZ" dirty="0" err="1"/>
              <a:t>Division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labor</a:t>
            </a:r>
            <a:endParaRPr lang="cs-CZ" dirty="0"/>
          </a:p>
          <a:p>
            <a:pPr lvl="1"/>
            <a:r>
              <a:rPr lang="cs-CZ" dirty="0" err="1"/>
              <a:t>Religious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anomy</a:t>
            </a:r>
            <a:r>
              <a:rPr lang="cs-CZ" dirty="0"/>
              <a:t> on EL</a:t>
            </a:r>
          </a:p>
          <a:p>
            <a:pPr lvl="1"/>
            <a:r>
              <a:rPr lang="cs-CZ" dirty="0" err="1"/>
              <a:t>Sacred</a:t>
            </a:r>
            <a:r>
              <a:rPr lang="cs-CZ" dirty="0"/>
              <a:t> and </a:t>
            </a:r>
            <a:r>
              <a:rPr lang="cs-CZ" dirty="0" err="1"/>
              <a:t>profane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E2D2EF-8AB9-4802-AF28-1BC3EE44E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1257490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3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AB848-2DF4-437D-A20A-14CD8BA9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Marx </a:t>
            </a:r>
            <a:r>
              <a:rPr lang="cs-CZ" dirty="0" err="1"/>
              <a:t>saw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capitalism</a:t>
            </a:r>
            <a:r>
              <a:rPr lang="cs-CZ" dirty="0"/>
              <a:t> in 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E6278E-A63C-405F-B340-0D4EF1B62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8360" cy="4351338"/>
          </a:xfrm>
        </p:spPr>
        <p:txBody>
          <a:bodyPr/>
          <a:lstStyle/>
          <a:p>
            <a:r>
              <a:rPr lang="cs-CZ" dirty="0" err="1"/>
              <a:t>Capitalist</a:t>
            </a:r>
            <a:r>
              <a:rPr lang="cs-CZ" dirty="0"/>
              <a:t> </a:t>
            </a:r>
            <a:r>
              <a:rPr lang="cs-CZ" dirty="0" err="1"/>
              <a:t>oppression</a:t>
            </a:r>
            <a:r>
              <a:rPr lang="cs-CZ" dirty="0"/>
              <a:t> </a:t>
            </a:r>
          </a:p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alienation</a:t>
            </a:r>
            <a:r>
              <a:rPr lang="cs-CZ" dirty="0"/>
              <a:t> </a:t>
            </a:r>
          </a:p>
          <a:p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self</a:t>
            </a:r>
            <a:r>
              <a:rPr lang="cs-CZ" dirty="0"/>
              <a:t> </a:t>
            </a:r>
            <a:r>
              <a:rPr lang="cs-CZ" dirty="0" err="1"/>
              <a:t>destroys</a:t>
            </a:r>
            <a:r>
              <a:rPr lang="cs-CZ" dirty="0"/>
              <a:t> </a:t>
            </a:r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</a:p>
          <a:p>
            <a:r>
              <a:rPr lang="cs-CZ" dirty="0" err="1"/>
              <a:t>Aspects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EL are not natural </a:t>
            </a:r>
            <a:r>
              <a:rPr lang="cs-CZ" dirty="0" err="1"/>
              <a:t>any</a:t>
            </a:r>
            <a:r>
              <a:rPr lang="cs-CZ" dirty="0"/>
              <a:t> more</a:t>
            </a:r>
          </a:p>
          <a:p>
            <a:r>
              <a:rPr lang="cs-CZ" dirty="0">
                <a:hlinkClick r:id="rId2"/>
              </a:rPr>
              <a:t>https://www.youtube.com/watch?v=JKVD-PVYPY4</a:t>
            </a:r>
            <a:endParaRPr lang="cs-CZ" dirty="0"/>
          </a:p>
          <a:p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173FB5-9B62-43C7-9940-CE928D89A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54" y="1396206"/>
            <a:ext cx="47625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1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CC4E82-4F72-4BDF-9D70-CB887C85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Adorno</a:t>
            </a:r>
            <a:r>
              <a:rPr lang="cs-CZ" dirty="0"/>
              <a:t> and </a:t>
            </a:r>
            <a:r>
              <a:rPr lang="cs-CZ" dirty="0" err="1"/>
              <a:t>Horkheimer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AADF4E-2A71-4483-9B46-B5BEB5B7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Subjection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accept</a:t>
            </a:r>
            <a:r>
              <a:rPr lang="cs-CZ" dirty="0"/>
              <a:t> </a:t>
            </a:r>
            <a:r>
              <a:rPr lang="cs-CZ" dirty="0" err="1"/>
              <a:t>ideologies</a:t>
            </a:r>
            <a:endParaRPr lang="cs-CZ" dirty="0"/>
          </a:p>
          <a:p>
            <a:r>
              <a:rPr lang="cs-CZ" dirty="0"/>
              <a:t>A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deprivation</a:t>
            </a:r>
            <a:endParaRPr lang="cs-CZ" dirty="0"/>
          </a:p>
          <a:p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EL </a:t>
            </a:r>
            <a:r>
              <a:rPr lang="cs-CZ" dirty="0" err="1"/>
              <a:t>through</a:t>
            </a:r>
            <a:r>
              <a:rPr lang="cs-CZ" dirty="0"/>
              <a:t> ideology</a:t>
            </a:r>
          </a:p>
          <a:p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Education</a:t>
            </a:r>
            <a:endParaRPr lang="cs-CZ" dirty="0"/>
          </a:p>
          <a:p>
            <a:r>
              <a:rPr lang="cs-CZ" dirty="0">
                <a:hlinkClick r:id="rId2"/>
              </a:rPr>
              <a:t>https://www.socialismrealised.eu/catalogue/what-we-dont-talk-about/</a:t>
            </a:r>
            <a:endParaRPr lang="cs-CZ" dirty="0"/>
          </a:p>
          <a:p>
            <a:r>
              <a:rPr lang="cs-CZ" dirty="0">
                <a:hlinkClick r:id="rId3"/>
              </a:rPr>
              <a:t>https://www.socialismrealised.eu/catalogue/education-for-all/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752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E4E51-FF0D-4FC2-B7D3-2BBD8E78D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74DA4B-5B55-487D-9DC7-974DF9D0A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Merton</a:t>
            </a:r>
            <a:r>
              <a:rPr lang="cs-CZ" dirty="0"/>
              <a:t>: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: </a:t>
            </a:r>
          </a:p>
          <a:p>
            <a:pPr lvl="1"/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day</a:t>
            </a:r>
            <a:r>
              <a:rPr lang="cs-CZ" dirty="0"/>
              <a:t> to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cs-CZ" dirty="0"/>
          </a:p>
          <a:p>
            <a:r>
              <a:rPr lang="cs-CZ" dirty="0" err="1"/>
              <a:t>Giddens</a:t>
            </a:r>
            <a:r>
              <a:rPr lang="cs-CZ" dirty="0"/>
              <a:t>: </a:t>
            </a:r>
            <a:r>
              <a:rPr lang="cs-CZ" dirty="0" err="1"/>
              <a:t>Structuration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  <a:p>
            <a:pPr lvl="1"/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influences</a:t>
            </a:r>
            <a:r>
              <a:rPr lang="cs-CZ" dirty="0"/>
              <a:t> EL? </a:t>
            </a:r>
            <a:r>
              <a:rPr lang="cs-CZ" dirty="0" err="1"/>
              <a:t>Giddens</a:t>
            </a:r>
            <a:r>
              <a:rPr lang="cs-CZ" dirty="0"/>
              <a:t> </a:t>
            </a:r>
            <a:r>
              <a:rPr lang="cs-CZ" dirty="0" err="1"/>
              <a:t>shows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rigid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change</a:t>
            </a:r>
            <a:r>
              <a:rPr lang="cs-CZ" dirty="0"/>
              <a:t> and influence EL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656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3534F-41CE-4017-B711-FE95D84D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Simmel</a:t>
            </a:r>
            <a:r>
              <a:rPr lang="cs-CZ" dirty="0"/>
              <a:t> and </a:t>
            </a:r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EEAE07-A3F6-41C3-AE4A-55A6CFE15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4584" cy="4351338"/>
          </a:xfrm>
        </p:spPr>
        <p:txBody>
          <a:bodyPr/>
          <a:lstStyle/>
          <a:p>
            <a:r>
              <a:rPr lang="cs-CZ" u="sng" dirty="0" err="1"/>
              <a:t>Coquetry</a:t>
            </a:r>
            <a:r>
              <a:rPr lang="cs-CZ" u="sng" dirty="0"/>
              <a:t> </a:t>
            </a:r>
            <a:r>
              <a:rPr lang="cs-CZ" dirty="0"/>
              <a:t>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unwritten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action</a:t>
            </a:r>
            <a:endParaRPr lang="cs-CZ" dirty="0"/>
          </a:p>
          <a:p>
            <a:r>
              <a:rPr lang="cs-CZ" u="sng" dirty="0" err="1"/>
              <a:t>The</a:t>
            </a:r>
            <a:r>
              <a:rPr lang="cs-CZ" u="sng" dirty="0"/>
              <a:t> </a:t>
            </a:r>
            <a:r>
              <a:rPr lang="cs-CZ" u="sng" dirty="0" err="1"/>
              <a:t>Berlin</a:t>
            </a:r>
            <a:r>
              <a:rPr lang="cs-CZ" u="sng" dirty="0"/>
              <a:t> </a:t>
            </a:r>
            <a:r>
              <a:rPr lang="cs-CZ" u="sng" dirty="0" err="1"/>
              <a:t>trade</a:t>
            </a:r>
            <a:endParaRPr lang="cs-CZ" u="sng" dirty="0"/>
          </a:p>
          <a:p>
            <a:r>
              <a:rPr lang="cs-CZ" dirty="0" err="1"/>
              <a:t>Simmel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relation</a:t>
            </a:r>
            <a:r>
              <a:rPr lang="cs-CZ" dirty="0"/>
              <a:t> </a:t>
            </a:r>
            <a:r>
              <a:rPr lang="cs-CZ" dirty="0" err="1"/>
              <a:t>btw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and society (</a:t>
            </a:r>
            <a:r>
              <a:rPr lang="cs-CZ" dirty="0" err="1"/>
              <a:t>product</a:t>
            </a:r>
            <a:r>
              <a:rPr lang="cs-CZ" dirty="0"/>
              <a:t> and </a:t>
            </a:r>
            <a:r>
              <a:rPr lang="cs-CZ" dirty="0" err="1"/>
              <a:t>producer</a:t>
            </a:r>
            <a:r>
              <a:rPr lang="cs-CZ" dirty="0"/>
              <a:t>)</a:t>
            </a:r>
          </a:p>
          <a:p>
            <a:r>
              <a:rPr lang="cs-CZ" u="sng" dirty="0" err="1"/>
              <a:t>Fashion</a:t>
            </a:r>
            <a:endParaRPr lang="cs-CZ" u="sng" dirty="0"/>
          </a:p>
          <a:p>
            <a:r>
              <a:rPr lang="cs-CZ" u="sng" dirty="0" err="1"/>
              <a:t>The</a:t>
            </a:r>
            <a:r>
              <a:rPr lang="cs-CZ" u="sng" dirty="0"/>
              <a:t> </a:t>
            </a:r>
            <a:r>
              <a:rPr lang="cs-CZ" u="sng" dirty="0" err="1"/>
              <a:t>usage</a:t>
            </a:r>
            <a:r>
              <a:rPr lang="cs-CZ" u="sng" dirty="0"/>
              <a:t> </a:t>
            </a:r>
            <a:r>
              <a:rPr lang="cs-CZ" u="sng" dirty="0" err="1"/>
              <a:t>of</a:t>
            </a:r>
            <a:r>
              <a:rPr lang="cs-CZ" u="sng" dirty="0"/>
              <a:t> </a:t>
            </a:r>
            <a:r>
              <a:rPr lang="cs-CZ" u="sng" dirty="0" err="1"/>
              <a:t>money</a:t>
            </a:r>
            <a:endParaRPr lang="cs-CZ" u="sng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5B38B2-E12B-4FA0-8A6A-AF05CC6AE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36" y="655320"/>
            <a:ext cx="4366260" cy="55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7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89EF6-06D0-4EE7-BB24-9EE53568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95C119-B9A1-4CD1-A682-C36B638FB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26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01CCAC-0A63-4984-BE8B-04E06461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Intellectual</a:t>
            </a:r>
            <a:r>
              <a:rPr lang="cs-CZ" dirty="0"/>
              <a:t> </a:t>
            </a:r>
            <a:r>
              <a:rPr lang="cs-CZ" dirty="0" err="1"/>
              <a:t>enlightenment</a:t>
            </a:r>
            <a:r>
              <a:rPr lang="cs-CZ" dirty="0"/>
              <a:t> to </a:t>
            </a:r>
            <a:r>
              <a:rPr lang="cs-CZ" dirty="0" err="1"/>
              <a:t>practical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in </a:t>
            </a:r>
            <a:r>
              <a:rPr lang="cs-CZ" dirty="0" err="1"/>
              <a:t>socialist</a:t>
            </a:r>
            <a:r>
              <a:rPr lang="cs-CZ" dirty="0"/>
              <a:t> society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8D2CC7-3C23-43BA-BFDC-92DE81BE1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Here</a:t>
            </a:r>
            <a:r>
              <a:rPr lang="cs-CZ" dirty="0"/>
              <a:t> 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/>
              <a:t>take</a:t>
            </a:r>
            <a:r>
              <a:rPr lang="cs-CZ" dirty="0"/>
              <a:t> a </a:t>
            </a:r>
            <a:r>
              <a:rPr lang="cs-CZ" dirty="0" err="1"/>
              <a:t>look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practical</a:t>
            </a:r>
            <a:r>
              <a:rPr lang="cs-CZ" dirty="0"/>
              <a:t>, </a:t>
            </a:r>
            <a:r>
              <a:rPr lang="cs-CZ" dirty="0" err="1"/>
              <a:t>everyday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mundane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in </a:t>
            </a:r>
            <a:r>
              <a:rPr lang="cs-CZ" dirty="0" err="1"/>
              <a:t>socialist</a:t>
            </a:r>
            <a:r>
              <a:rPr lang="cs-CZ" dirty="0"/>
              <a:t> society. </a:t>
            </a:r>
          </a:p>
          <a:p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conceptualize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sociological</a:t>
            </a:r>
            <a:r>
              <a:rPr lang="cs-CZ" dirty="0"/>
              <a:t> </a:t>
            </a:r>
            <a:r>
              <a:rPr lang="cs-CZ" dirty="0" err="1"/>
              <a:t>approaches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everyday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classes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heard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intellectual</a:t>
            </a:r>
            <a:r>
              <a:rPr lang="cs-CZ" dirty="0"/>
              <a:t> </a:t>
            </a:r>
            <a:r>
              <a:rPr lang="cs-CZ" dirty="0" err="1"/>
              <a:t>enlightenment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above</a:t>
            </a:r>
            <a:r>
              <a:rPr lang="cs-CZ" dirty="0"/>
              <a:t>. Sociology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helps</a:t>
            </a:r>
            <a:r>
              <a:rPr lang="cs-CZ" dirty="0"/>
              <a:t> to </a:t>
            </a:r>
            <a:r>
              <a:rPr lang="cs-CZ" dirty="0" err="1"/>
              <a:t>understand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consequences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enlightenment</a:t>
            </a:r>
            <a:r>
              <a:rPr lang="cs-CZ" dirty="0"/>
              <a:t>. 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/>
              <a:t>, </a:t>
            </a:r>
            <a:r>
              <a:rPr lang="cs-CZ" dirty="0" err="1"/>
              <a:t>architecture</a:t>
            </a:r>
            <a:r>
              <a:rPr lang="cs-CZ" dirty="0"/>
              <a:t>, </a:t>
            </a:r>
            <a:r>
              <a:rPr lang="cs-CZ" dirty="0" err="1"/>
              <a:t>urban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, </a:t>
            </a:r>
            <a:r>
              <a:rPr lang="cs-CZ" dirty="0" err="1"/>
              <a:t>organized</a:t>
            </a:r>
            <a:r>
              <a:rPr lang="cs-CZ" dirty="0"/>
              <a:t> and </a:t>
            </a:r>
            <a:r>
              <a:rPr lang="cs-CZ" dirty="0" err="1"/>
              <a:t>collectivized</a:t>
            </a:r>
            <a:r>
              <a:rPr lang="cs-CZ" dirty="0"/>
              <a:t> </a:t>
            </a:r>
            <a:r>
              <a:rPr lang="cs-CZ" dirty="0" err="1"/>
              <a:t>agriculture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mundane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13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C3AC8-8F1D-4335-B356-A4544818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C68D022-A6D0-471B-BCA1-007874E59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0912"/>
            <a:ext cx="4285408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E616E7-0272-46F5-A4B8-BBBEC6BF4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86" y="2843784"/>
            <a:ext cx="6191513" cy="372846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16E7DFD-9011-487A-843E-B9BB18314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1240"/>
            <a:ext cx="5219121" cy="335733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5876B6C-71B5-4777-9903-1771A24E8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22" y="101240"/>
            <a:ext cx="5258378" cy="33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5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7AAFB-4DFB-411A-BC4F-F9F0EEFBC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emotion</a:t>
            </a:r>
            <a:r>
              <a:rPr lang="cs-CZ" dirty="0"/>
              <a:t> 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01C11B-732C-4627-852E-5D4B09E83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 to live </a:t>
            </a:r>
            <a:r>
              <a:rPr lang="cs-CZ" dirty="0" err="1"/>
              <a:t>the</a:t>
            </a:r>
            <a:r>
              <a:rPr lang="cs-CZ" dirty="0"/>
              <a:t> myth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socialist</a:t>
            </a:r>
            <a:r>
              <a:rPr lang="cs-CZ" dirty="0"/>
              <a:t> </a:t>
            </a:r>
            <a:r>
              <a:rPr lang="cs-CZ" dirty="0" err="1"/>
              <a:t>ideals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equality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Identification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aesthetic</a:t>
            </a:r>
            <a:r>
              <a:rPr lang="cs-CZ" dirty="0"/>
              <a:t> and </a:t>
            </a:r>
            <a:r>
              <a:rPr lang="cs-CZ" dirty="0" err="1"/>
              <a:t>intellectual</a:t>
            </a:r>
            <a:r>
              <a:rPr lang="cs-CZ" dirty="0"/>
              <a:t> </a:t>
            </a:r>
            <a:r>
              <a:rPr lang="cs-CZ" dirty="0" err="1"/>
              <a:t>representations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Identification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socialist</a:t>
            </a:r>
            <a:r>
              <a:rPr lang="cs-CZ" dirty="0"/>
              <a:t> </a:t>
            </a:r>
            <a:r>
              <a:rPr lang="cs-CZ" dirty="0" err="1"/>
              <a:t>values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BUILDING SOCIALISM</a:t>
            </a:r>
          </a:p>
          <a:p>
            <a:pPr>
              <a:buFontTx/>
              <a:buChar char="-"/>
            </a:pPr>
            <a:r>
              <a:rPr lang="cs-CZ" dirty="0">
                <a:hlinkClick r:id="rId2"/>
              </a:rPr>
              <a:t>https://www.socialismrealised.eu/catalogue/girl-on-a-tractor/</a:t>
            </a:r>
            <a:endParaRPr lang="cs-CZ" dirty="0"/>
          </a:p>
          <a:p>
            <a:pPr>
              <a:buFontTx/>
              <a:buChar char="-"/>
            </a:pPr>
            <a:r>
              <a:rPr lang="cs-CZ" dirty="0">
                <a:hlinkClick r:id="rId3"/>
              </a:rPr>
              <a:t>https://www.socialismrealised.eu/catalogue/back-to-the-past/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95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36FFC-3923-4967-BE49-80BAFF5A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Everyday</a:t>
            </a:r>
            <a:r>
              <a:rPr lang="cs-CZ" dirty="0"/>
              <a:t> in </a:t>
            </a:r>
            <a:r>
              <a:rPr lang="cs-CZ" dirty="0" err="1"/>
              <a:t>socialism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2E39CB-0F57-4B46-8FC8-FD77CA4D1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Everyday is the meeting of people with communism that turned the ideology into institutions.</a:t>
            </a:r>
          </a:p>
          <a:p>
            <a:r>
              <a:rPr lang="en-US" dirty="0"/>
              <a:t>Institutions are a form of social reality and a laboratory of modernity</a:t>
            </a:r>
          </a:p>
          <a:p>
            <a:r>
              <a:rPr lang="en-US" dirty="0"/>
              <a:t>In order to fully functioning institution</a:t>
            </a:r>
            <a:r>
              <a:rPr lang="cs-CZ" dirty="0"/>
              <a:t>al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en-US" dirty="0"/>
              <a:t>the r</a:t>
            </a:r>
            <a:r>
              <a:rPr lang="cs-CZ" dirty="0"/>
              <a:t>e</a:t>
            </a:r>
            <a:r>
              <a:rPr lang="en-US" dirty="0" err="1"/>
              <a:t>gime</a:t>
            </a:r>
            <a:r>
              <a:rPr lang="en-US" dirty="0"/>
              <a:t> </a:t>
            </a:r>
            <a:r>
              <a:rPr lang="cs-CZ" dirty="0" err="1"/>
              <a:t>needs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myth. </a:t>
            </a:r>
          </a:p>
          <a:p>
            <a:r>
              <a:rPr lang="cs-CZ" dirty="0" err="1"/>
              <a:t>The</a:t>
            </a:r>
            <a:r>
              <a:rPr lang="cs-CZ" dirty="0"/>
              <a:t> myth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lie</a:t>
            </a:r>
            <a:r>
              <a:rPr lang="cs-CZ" dirty="0"/>
              <a:t> – myth </a:t>
            </a:r>
            <a:r>
              <a:rPr lang="cs-CZ" dirty="0" err="1"/>
              <a:t>making</a:t>
            </a:r>
            <a:r>
              <a:rPr lang="cs-CZ" dirty="0"/>
              <a:t> and </a:t>
            </a:r>
            <a:r>
              <a:rPr lang="cs-CZ" dirty="0" err="1"/>
              <a:t>performing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myth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functioning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8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A38BD-DBC3-423F-9774-60C42D65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everyday</a:t>
            </a:r>
            <a:r>
              <a:rPr lang="cs-CZ" sz="4000" dirty="0"/>
              <a:t>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BDE2C3-6324-4B4A-B0F1-F240A718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err="1"/>
              <a:t>habits</a:t>
            </a:r>
            <a:r>
              <a:rPr lang="cs-CZ" dirty="0"/>
              <a:t>? </a:t>
            </a:r>
          </a:p>
          <a:p>
            <a:pPr>
              <a:buFontTx/>
              <a:buChar char="-"/>
            </a:pPr>
            <a:r>
              <a:rPr lang="cs-CZ" dirty="0" err="1"/>
              <a:t>Traditions</a:t>
            </a:r>
            <a:r>
              <a:rPr lang="cs-CZ" dirty="0"/>
              <a:t>? </a:t>
            </a:r>
          </a:p>
          <a:p>
            <a:pPr>
              <a:buFontTx/>
              <a:buChar char="-"/>
            </a:pPr>
            <a:r>
              <a:rPr lang="cs-CZ" dirty="0" err="1"/>
              <a:t>Events</a:t>
            </a:r>
            <a:r>
              <a:rPr lang="cs-CZ" dirty="0"/>
              <a:t>? </a:t>
            </a:r>
          </a:p>
          <a:p>
            <a:pPr>
              <a:buFontTx/>
              <a:buChar char="-"/>
            </a:pPr>
            <a:r>
              <a:rPr lang="cs-CZ" dirty="0" err="1"/>
              <a:t>Sacred</a:t>
            </a:r>
            <a:r>
              <a:rPr lang="cs-CZ" dirty="0"/>
              <a:t> vs. </a:t>
            </a:r>
            <a:r>
              <a:rPr lang="cs-CZ" dirty="0" err="1"/>
              <a:t>Profane</a:t>
            </a:r>
            <a:r>
              <a:rPr lang="cs-CZ" dirty="0"/>
              <a:t>? </a:t>
            </a:r>
          </a:p>
          <a:p>
            <a:pPr>
              <a:buFontTx/>
              <a:buChar char="-"/>
            </a:pPr>
            <a:r>
              <a:rPr lang="cs-CZ" dirty="0" err="1"/>
              <a:t>Activities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Everyone</a:t>
            </a:r>
            <a:r>
              <a:rPr lang="cs-CZ" dirty="0"/>
              <a:t> vs. </a:t>
            </a:r>
            <a:r>
              <a:rPr lang="cs-CZ" dirty="0" err="1"/>
              <a:t>Activities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Few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Incllusive</a:t>
            </a:r>
            <a:r>
              <a:rPr lang="cs-CZ" dirty="0"/>
              <a:t> vs. </a:t>
            </a:r>
            <a:r>
              <a:rPr lang="cs-CZ" dirty="0" err="1"/>
              <a:t>Exclusive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Hidden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visible</a:t>
            </a:r>
            <a:r>
              <a:rPr lang="cs-CZ" dirty="0"/>
              <a:t>?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73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ED52A-722E-4D74-A413-085669E4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Propaganda vs. </a:t>
            </a:r>
            <a:r>
              <a:rPr lang="cs-CZ" dirty="0" err="1"/>
              <a:t>caricature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34B70E2-2BF5-4662-BA26-F1E92953A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07" y="1789049"/>
            <a:ext cx="5203393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4F7DACF-FD4C-48BC-8DCB-ACAA5CD34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9049"/>
            <a:ext cx="4284767" cy="43513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8F811DD-B382-4786-BD57-3F20AF70EB5C}"/>
              </a:ext>
            </a:extLst>
          </p:cNvPr>
          <p:cNvSpPr txBox="1"/>
          <p:nvPr/>
        </p:nvSpPr>
        <p:spPr>
          <a:xfrm>
            <a:off x="9189720" y="2386584"/>
            <a:ext cx="1481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Do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still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have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banana</a:t>
            </a:r>
            <a:r>
              <a:rPr lang="cs-CZ" dirty="0">
                <a:solidFill>
                  <a:srgbClr val="FF0000"/>
                </a:solidFill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cs-CZ" dirty="0" err="1">
                <a:solidFill>
                  <a:srgbClr val="FF0000"/>
                </a:solidFill>
              </a:rPr>
              <a:t>Already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gone</a:t>
            </a:r>
            <a:r>
              <a:rPr lang="cs-CZ" dirty="0">
                <a:solidFill>
                  <a:srgbClr val="FF0000"/>
                </a:solidFill>
              </a:rPr>
              <a:t>!...</a:t>
            </a:r>
          </a:p>
        </p:txBody>
      </p:sp>
    </p:spTree>
    <p:extLst>
      <p:ext uri="{BB962C8B-B14F-4D97-AF65-F5344CB8AC3E}">
        <p14:creationId xmlns:p14="http://schemas.microsoft.com/office/powerpoint/2010/main" val="46170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A930D-4E62-4416-9BDF-CB611C48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TASK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8EDA7E-4537-43B7-8C54-843620EEC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Remember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aesthetics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propaganda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class</a:t>
            </a:r>
            <a:endParaRPr lang="cs-CZ" dirty="0"/>
          </a:p>
          <a:p>
            <a:r>
              <a:rPr lang="cs-CZ" dirty="0" err="1"/>
              <a:t>Compare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aesthetics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caricature</a:t>
            </a:r>
            <a:endParaRPr lang="cs-CZ" dirty="0"/>
          </a:p>
          <a:p>
            <a:r>
              <a:rPr lang="cs-CZ" dirty="0" err="1"/>
              <a:t>Where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ideals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, </a:t>
            </a:r>
            <a:r>
              <a:rPr lang="cs-CZ" dirty="0" err="1"/>
              <a:t>meanings</a:t>
            </a:r>
            <a:r>
              <a:rPr lang="cs-CZ" dirty="0"/>
              <a:t>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29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3B69D-A9E7-4C13-93C6-9C1F9557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to </a:t>
            </a:r>
            <a:r>
              <a:rPr lang="cs-CZ" dirty="0" err="1"/>
              <a:t>everyday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? 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F3CA6D-6FB8-47D1-8364-F071419E5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vs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 and </a:t>
            </a:r>
            <a:r>
              <a:rPr lang="cs-CZ" dirty="0" err="1"/>
              <a:t>action</a:t>
            </a:r>
            <a:endParaRPr lang="cs-CZ" dirty="0"/>
          </a:p>
          <a:p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r>
              <a:rPr lang="cs-CZ" dirty="0" err="1"/>
              <a:t>People</a:t>
            </a:r>
            <a:r>
              <a:rPr lang="cs-CZ" dirty="0"/>
              <a:t> live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lifes</a:t>
            </a:r>
            <a:r>
              <a:rPr lang="cs-CZ" dirty="0"/>
              <a:t> </a:t>
            </a:r>
            <a:r>
              <a:rPr lang="cs-CZ" dirty="0" err="1"/>
              <a:t>everyday</a:t>
            </a:r>
            <a:r>
              <a:rPr lang="cs-CZ" dirty="0"/>
              <a:t>. </a:t>
            </a:r>
          </a:p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pragmatism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</a:t>
            </a:r>
            <a:r>
              <a:rPr lang="cs-CZ" dirty="0" err="1"/>
              <a:t>meanings</a:t>
            </a:r>
            <a:r>
              <a:rPr lang="cs-CZ" dirty="0"/>
              <a:t> and </a:t>
            </a:r>
            <a:r>
              <a:rPr lang="cs-CZ" dirty="0" err="1"/>
              <a:t>values</a:t>
            </a:r>
            <a:endParaRPr lang="cs-CZ" dirty="0"/>
          </a:p>
          <a:p>
            <a:r>
              <a:rPr lang="cs-CZ" dirty="0" err="1"/>
              <a:t>Everyday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transforming</a:t>
            </a:r>
            <a:r>
              <a:rPr lang="cs-CZ" dirty="0"/>
              <a:t> </a:t>
            </a:r>
            <a:r>
              <a:rPr lang="cs-CZ" dirty="0" err="1"/>
              <a:t>though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620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742BC469E4BB479E82238555C5657E" ma:contentTypeVersion="8" ma:contentTypeDescription="Vytvoří nový dokument" ma:contentTypeScope="" ma:versionID="4e1b6e2f89c859492e0a67f058c14b06">
  <xsd:schema xmlns:xsd="http://www.w3.org/2001/XMLSchema" xmlns:xs="http://www.w3.org/2001/XMLSchema" xmlns:p="http://schemas.microsoft.com/office/2006/metadata/properties" xmlns:ns3="a6ae41e3-0cfb-4c68-b9a2-ae7fc3ff224a" targetNamespace="http://schemas.microsoft.com/office/2006/metadata/properties" ma:root="true" ma:fieldsID="751ebc69c4ae81a5245a6d99ae14830b" ns3:_="">
    <xsd:import namespace="a6ae41e3-0cfb-4c68-b9a2-ae7fc3ff22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e41e3-0cfb-4c68-b9a2-ae7fc3ff2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02EAAB-04DA-44AB-9732-05742CED1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ae41e3-0cfb-4c68-b9a2-ae7fc3ff2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770C7B-9BB0-41A2-AE42-80A7DB1DFF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F952A3-9712-48B8-8BE5-E2FC5D25CC6B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a6ae41e3-0cfb-4c68-b9a2-ae7fc3ff224a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663</Words>
  <Application>Microsoft Office PowerPoint</Application>
  <PresentationFormat>Širokoúhlá obrazovka</PresentationFormat>
  <Paragraphs>85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Sociology of communism  From social reality to everyday life</vt:lpstr>
      <vt:lpstr>From Intellectual enlightenment to practical life in socialist society </vt:lpstr>
      <vt:lpstr>Prezentace aplikace PowerPoint</vt:lpstr>
      <vt:lpstr>The role of emotion  </vt:lpstr>
      <vt:lpstr>Everyday in socialism</vt:lpstr>
      <vt:lpstr>What is the everyday?</vt:lpstr>
      <vt:lpstr>Propaganda vs. caricature</vt:lpstr>
      <vt:lpstr>TASK</vt:lpstr>
      <vt:lpstr>Why focus to everyday life?  </vt:lpstr>
      <vt:lpstr>Sociology of everyday life </vt:lpstr>
      <vt:lpstr>Elephant in the porcelain shop</vt:lpstr>
      <vt:lpstr>Durkheim</vt:lpstr>
      <vt:lpstr>Marx saw the impact of capitalism in EL</vt:lpstr>
      <vt:lpstr>Adorno and Horkheimer</vt:lpstr>
      <vt:lpstr>Prezentace aplikace PowerPoint</vt:lpstr>
      <vt:lpstr>Simmel and rules of EL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of communism  From social reality to everyday life</dc:title>
  <dc:creator>Gábor Oláh</dc:creator>
  <cp:lastModifiedBy>Gábor Oláh</cp:lastModifiedBy>
  <cp:revision>9</cp:revision>
  <dcterms:created xsi:type="dcterms:W3CDTF">2020-03-19T12:52:33Z</dcterms:created>
  <dcterms:modified xsi:type="dcterms:W3CDTF">2020-03-19T14:26:49Z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0x0101003D742BC469E4BB479E82238555C5657E</vt:lpwstr>
  </property>
</Properties>
</file>