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6" r:id="rId2"/>
    <p:sldId id="283" r:id="rId3"/>
    <p:sldId id="317" r:id="rId4"/>
    <p:sldId id="318" r:id="rId5"/>
    <p:sldId id="319" r:id="rId6"/>
    <p:sldId id="320" r:id="rId7"/>
    <p:sldId id="321" r:id="rId8"/>
    <p:sldId id="322" r:id="rId9"/>
    <p:sldId id="327" r:id="rId10"/>
    <p:sldId id="323" r:id="rId11"/>
    <p:sldId id="324" r:id="rId12"/>
    <p:sldId id="325" r:id="rId13"/>
    <p:sldId id="326" r:id="rId14"/>
    <p:sldId id="328" r:id="rId15"/>
    <p:sldId id="329" r:id="rId16"/>
    <p:sldId id="330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271" r:id="rId27"/>
    <p:sldId id="272" r:id="rId28"/>
    <p:sldId id="273" r:id="rId29"/>
    <p:sldId id="274" r:id="rId30"/>
    <p:sldId id="275" r:id="rId31"/>
    <p:sldId id="342" r:id="rId32"/>
    <p:sldId id="277" r:id="rId33"/>
    <p:sldId id="278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837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42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Třídní rozdělení společnosti</a:t>
            </a:r>
          </a:p>
          <a:p>
            <a:r>
              <a:rPr lang="cs-CZ" sz="2000" dirty="0">
                <a:latin typeface="Segoe UI Semibold" pitchFamily="34" charset="0"/>
              </a:rPr>
              <a:t>SOCb2172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zaměstnanci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zaměstnanců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</p:txBody>
      </p:sp>
    </p:spTree>
    <p:extLst>
      <p:ext uri="{BB962C8B-B14F-4D97-AF65-F5344CB8AC3E}">
        <p14:creationId xmlns:p14="http://schemas.microsoft.com/office/powerpoint/2010/main" val="1513298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EGP: 7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I+II: Třída služeb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IIIa+IIIb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podni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katelé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	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				V + VI: Kvalifikovaní děl-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níci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man.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4580A4B-3CD5-4F79-8744-47F6A26D8FF4}"/>
              </a:ext>
            </a:extLst>
          </p:cNvPr>
          <p:cNvCxnSpPr/>
          <p:nvPr/>
        </p:nvCxnSpPr>
        <p:spPr>
          <a:xfrm>
            <a:off x="539552" y="24928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9117CD6E-C78C-456A-B028-03E9D685945D}"/>
              </a:ext>
            </a:extLst>
          </p:cNvPr>
          <p:cNvCxnSpPr/>
          <p:nvPr/>
        </p:nvCxnSpPr>
        <p:spPr>
          <a:xfrm>
            <a:off x="539552" y="335699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E596978A-3276-4EDF-A797-363F11CA3767}"/>
              </a:ext>
            </a:extLst>
          </p:cNvPr>
          <p:cNvCxnSpPr/>
          <p:nvPr/>
        </p:nvCxnSpPr>
        <p:spPr>
          <a:xfrm>
            <a:off x="539552" y="42930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0F65733-33B6-4A6A-91AB-936D13BBDDEE}"/>
              </a:ext>
            </a:extLst>
          </p:cNvPr>
          <p:cNvCxnSpPr/>
          <p:nvPr/>
        </p:nvCxnSpPr>
        <p:spPr>
          <a:xfrm>
            <a:off x="539552" y="472514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AC97AC-8B50-427D-AC17-85E6C25A2A38}"/>
              </a:ext>
            </a:extLst>
          </p:cNvPr>
          <p:cNvCxnSpPr/>
          <p:nvPr/>
        </p:nvCxnSpPr>
        <p:spPr>
          <a:xfrm>
            <a:off x="539552" y="551723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6598CABF-91BA-47CD-93A9-5A3E9A7CD066}"/>
              </a:ext>
            </a:extLst>
          </p:cNvPr>
          <p:cNvCxnSpPr/>
          <p:nvPr/>
        </p:nvCxnSpPr>
        <p:spPr>
          <a:xfrm>
            <a:off x="539552" y="594928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981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EGP: 5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I-III: Bílé límečky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+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podni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katelé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	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IVc+VIIb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				V + VI: Kvalifikovaní děl-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níci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man.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			----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132A5D97-C84F-44B4-896C-695F00697AB7}"/>
              </a:ext>
            </a:extLst>
          </p:cNvPr>
          <p:cNvCxnSpPr/>
          <p:nvPr/>
        </p:nvCxnSpPr>
        <p:spPr>
          <a:xfrm>
            <a:off x="457200" y="3397771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4B2CE0D-1E2F-4F91-8B60-E3B930B22228}"/>
              </a:ext>
            </a:extLst>
          </p:cNvPr>
          <p:cNvCxnSpPr/>
          <p:nvPr/>
        </p:nvCxnSpPr>
        <p:spPr>
          <a:xfrm>
            <a:off x="457200" y="42930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143FBF0-0DD6-4A55-B6B1-B5D9D7D39F4E}"/>
              </a:ext>
            </a:extLst>
          </p:cNvPr>
          <p:cNvCxnSpPr/>
          <p:nvPr/>
        </p:nvCxnSpPr>
        <p:spPr>
          <a:xfrm>
            <a:off x="457200" y="472514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FFC016B-3BB8-4F69-BD4C-CDE8CE4FC3AB}"/>
              </a:ext>
            </a:extLst>
          </p:cNvPr>
          <p:cNvCxnSpPr/>
          <p:nvPr/>
        </p:nvCxnSpPr>
        <p:spPr>
          <a:xfrm>
            <a:off x="457200" y="558924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528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EGP: 3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I: vyšší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I-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II: nižší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vyšší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nižší rutinní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nemanuálové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se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Drobní vlastníci bez 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zam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Farmáři				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IVc+VIIb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V: Technici				V-</a:t>
            </a: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Manuálové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VI: Kvalifikovaní manuálové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VIIa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Nekvalifikovaní manuálové	</a:t>
            </a:r>
          </a:p>
          <a:p>
            <a:pPr marL="0" indent="0">
              <a:buNone/>
            </a:pPr>
            <a:r>
              <a:rPr lang="cs-CZ" sz="2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Zemědělci			----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60144445-DBCE-4F96-8A7D-8995095BB2F1}"/>
              </a:ext>
            </a:extLst>
          </p:cNvPr>
          <p:cNvCxnSpPr/>
          <p:nvPr/>
        </p:nvCxnSpPr>
        <p:spPr>
          <a:xfrm>
            <a:off x="457200" y="42930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748C4B7-1EA3-4AE1-935A-F642EE57EACB}"/>
              </a:ext>
            </a:extLst>
          </p:cNvPr>
          <p:cNvCxnSpPr/>
          <p:nvPr/>
        </p:nvCxnSpPr>
        <p:spPr>
          <a:xfrm>
            <a:off x="467544" y="472514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648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změřit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Aktuální zaměstnání (kód ISCO)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 / zaměstnanec / OSVČ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Počet podřízených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 každou zemi existuje převodní tabulka výše uvedených informací na třídu EGP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Pozor! EGP není ordinální škála! 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IVa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není v žádném směru lepší než třída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VIIb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26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je EGP nevhodné?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zastaralé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Vzniklo v 70. letech 20. století, koncepčně je ukotveno v ještě starší době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britské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Bylo navrženo pro britský trh práce a s aplikací na trhy práce v jiných zemích jsou problémy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Není centrální</a:t>
            </a:r>
          </a:p>
        </p:txBody>
      </p:sp>
    </p:spTree>
    <p:extLst>
      <p:ext uri="{BB962C8B-B14F-4D97-AF65-F5344CB8AC3E}">
        <p14:creationId xmlns:p14="http://schemas.microsoft.com/office/powerpoint/2010/main" val="1333590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trike="sng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zastaralé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Navrhli počátkem 21. století David Rose a Eric Harrison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strike="sng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britské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 spolupráci s výzkumníky z různých členských zemí EU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strike="sngStrike" dirty="0">
                <a:latin typeface="Segoe UI" pitchFamily="34" charset="0"/>
                <a:ea typeface="Segoe UI" pitchFamily="34" charset="0"/>
                <a:cs typeface="Segoe UI" pitchFamily="34" charset="0"/>
              </a:rPr>
              <a:t>Není centrální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zakázku agentury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Eurostat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07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European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Socioeconomic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Class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Podobná filozofie návrhu jako u schématu EGP</a:t>
            </a:r>
          </a:p>
        </p:txBody>
      </p:sp>
    </p:spTree>
    <p:extLst>
      <p:ext uri="{BB962C8B-B14F-4D97-AF65-F5344CB8AC3E}">
        <p14:creationId xmlns:p14="http://schemas.microsoft.com/office/powerpoint/2010/main" val="1249212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Velcí: jen delegují úkoly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Drobní: úkoly také sami provádějí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EXKLUDOVANÍ Z TRHU PRÁCE</a:t>
            </a:r>
          </a:p>
        </p:txBody>
      </p:sp>
    </p:spTree>
    <p:extLst>
      <p:ext uri="{BB962C8B-B14F-4D97-AF65-F5344CB8AC3E}">
        <p14:creationId xmlns:p14="http://schemas.microsoft.com/office/powerpoint/2010/main" val="2512744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služebním vztahu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vykonávané práci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Mezilehlé smlouvy nemanuální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Mezilehlé smlouvy manuální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EXKLUDOVANÍ Z TRHU PRÁCE</a:t>
            </a:r>
          </a:p>
        </p:txBody>
      </p:sp>
    </p:spTree>
    <p:extLst>
      <p:ext uri="{BB962C8B-B14F-4D97-AF65-F5344CB8AC3E}">
        <p14:creationId xmlns:p14="http://schemas.microsoft.com/office/powerpoint/2010/main" val="425172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Třídní struktura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se dělí na vrstvy / straty /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Třídy reagují na podobné životní podmínky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Zástupci stejných tříd se chovají podobně</a:t>
            </a:r>
          </a:p>
        </p:txBody>
      </p:sp>
    </p:spTree>
    <p:extLst>
      <p:ext uri="{BB962C8B-B14F-4D97-AF65-F5344CB8AC3E}">
        <p14:creationId xmlns:p14="http://schemas.microsoft.com/office/powerpoint/2010/main" val="1738933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10: Nezaměstnaní</a:t>
            </a:r>
          </a:p>
        </p:txBody>
      </p:sp>
    </p:spTree>
    <p:extLst>
      <p:ext uri="{BB962C8B-B14F-4D97-AF65-F5344CB8AC3E}">
        <p14:creationId xmlns:p14="http://schemas.microsoft.com/office/powerpoint/2010/main" val="2322854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6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</p:txBody>
      </p:sp>
    </p:spTree>
    <p:extLst>
      <p:ext uri="{BB962C8B-B14F-4D97-AF65-F5344CB8AC3E}">
        <p14:creationId xmlns:p14="http://schemas.microsoft.com/office/powerpoint/2010/main" val="3214625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5 tříd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</p:txBody>
      </p:sp>
    </p:spTree>
    <p:extLst>
      <p:ext uri="{BB962C8B-B14F-4D97-AF65-F5344CB8AC3E}">
        <p14:creationId xmlns:p14="http://schemas.microsoft.com/office/powerpoint/2010/main" val="3530623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3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1: Vyšší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2: Nižší </a:t>
            </a:r>
            <a:r>
              <a:rPr lang="cs-CZ" sz="2800" dirty="0" err="1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sz="2800" dirty="0">
              <a:solidFill>
                <a:srgbClr val="FF33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3: Bílé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5: Drobná buržoazie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8373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6: Modré límce vyšší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7: Bílé límce nižší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8: Kvalifikovaní manuálové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9: Nekvalifikovaní manuálové</a:t>
            </a:r>
          </a:p>
        </p:txBody>
      </p:sp>
    </p:spTree>
    <p:extLst>
      <p:ext uri="{BB962C8B-B14F-4D97-AF65-F5344CB8AC3E}">
        <p14:creationId xmlns:p14="http://schemas.microsoft.com/office/powerpoint/2010/main" val="2809524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Ani schéma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ESeC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není ordinální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Měří se podobnými otázkami jako EGP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přesně operacionalizované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Vychází z moderních trhů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 Českou republiku je více validní než EGP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Nezaměstnané často posuzujeme podle posledního známého zaměstnání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87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ESeG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European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Socioeconomic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Group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Manažeři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Profesionálové: zdravotníci, právníci, učitelé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3. Technici: inženýři, obchodníci, vojáci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4. Malí podnikatelé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5. Úředníci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6. Kvalifikovaní dělníci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7. Nekvalifikovaní dělníci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8. Důchodci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9. Ostatní nezaměstnaní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201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B34630-92B3-4A9D-B408-A13BA663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Třídy podle ČRo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41BB6-C3DD-4ED4-AD5D-3F6683DD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Inspirováno britským výzkumem, který podpořilo BBC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Provedlo CVVM +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SoÚ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AV ČR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Identifikováno šest sociálních tříd (v UK 7)</a:t>
            </a:r>
          </a:p>
        </p:txBody>
      </p:sp>
    </p:spTree>
    <p:extLst>
      <p:ext uri="{BB962C8B-B14F-4D97-AF65-F5344CB8AC3E}">
        <p14:creationId xmlns:p14="http://schemas.microsoft.com/office/powerpoint/2010/main" val="2224500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2B5B2D58-42C2-4C4F-9B4D-BE353CBDE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82341"/>
            <a:ext cx="3050381" cy="215026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ED0768-D9B4-415B-9D28-364349782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571" y="1746647"/>
            <a:ext cx="3136106" cy="198596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AA0A649-7B1C-4198-B2DF-BE0AC122B8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021" y="1746648"/>
            <a:ext cx="3207544" cy="206454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8F7E592-DE4A-4623-91B4-B01B4FB116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95" y="3831250"/>
            <a:ext cx="3043238" cy="216455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49EF6338-ABE1-4671-B391-537C66FCBE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6432" y="4002700"/>
            <a:ext cx="3128963" cy="199310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AAF471F4-9C2A-41B2-82D1-6806F4D809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7569" y="3831249"/>
            <a:ext cx="3171825" cy="217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230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60A85-3B48-42E8-8A7C-6D3E1EC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Úspěšné sociální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FE591-36A4-4E3C-9AE9-353529BA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" y="2226469"/>
            <a:ext cx="9130811" cy="149056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Vzdělání 	+++			++			+</a:t>
            </a:r>
          </a:p>
          <a:p>
            <a:pPr marL="0" indent="0">
              <a:buNone/>
            </a:pPr>
            <a:r>
              <a:rPr lang="cs-CZ" dirty="0"/>
              <a:t>Známosti	+++			++			+</a:t>
            </a:r>
          </a:p>
          <a:p>
            <a:pPr marL="0" indent="0">
              <a:buNone/>
            </a:pPr>
            <a:r>
              <a:rPr lang="cs-CZ" dirty="0"/>
              <a:t>Peníze 	+			+++			+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4B0EE7-F9AA-412E-936E-C65C648E0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72157"/>
            <a:ext cx="3050381" cy="215026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21D9681-1DE8-449F-B5CD-DE6B14138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571" y="1436463"/>
            <a:ext cx="3136106" cy="198596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D426B53-50CA-450A-858A-1764ACB73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021" y="1436464"/>
            <a:ext cx="3207544" cy="206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76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60A85-3B48-42E8-8A7C-6D3E1EC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Neúspěšné sociální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FE591-36A4-4E3C-9AE9-353529BA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" y="2226469"/>
            <a:ext cx="9130811" cy="3263504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Vzdělání	-			-			--</a:t>
            </a:r>
          </a:p>
          <a:p>
            <a:pPr marL="0" indent="0">
              <a:buNone/>
            </a:pPr>
            <a:r>
              <a:rPr lang="cs-CZ" dirty="0"/>
              <a:t>Známosti +++			++			--</a:t>
            </a:r>
          </a:p>
          <a:p>
            <a:pPr marL="0" indent="0">
              <a:buNone/>
            </a:pPr>
            <a:r>
              <a:rPr lang="cs-CZ" dirty="0"/>
              <a:t>Peníze 	--			--			---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1E8EB12-FA27-497E-9681-E7343C902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6818"/>
            <a:ext cx="3043238" cy="216455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D05D7F7-9883-48F2-8B02-DACF3EA69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237" y="1978268"/>
            <a:ext cx="3128963" cy="199310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AAB441F-D007-4D46-933B-8ABC962DA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4374" y="1806818"/>
            <a:ext cx="3171825" cy="217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3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Třídní struktura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se dělí na vrstvy / straty /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Třídy reagují na podobné životní podmínky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Zástupci stejných tříd se chovají podobně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Existuje mnoho třídních schémat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dají se vytvářet další na základě analýzy společnosti</a:t>
            </a:r>
          </a:p>
        </p:txBody>
      </p:sp>
    </p:spTree>
    <p:extLst>
      <p:ext uri="{BB962C8B-B14F-4D97-AF65-F5344CB8AC3E}">
        <p14:creationId xmlns:p14="http://schemas.microsoft.com/office/powerpoint/2010/main" val="1281961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4BAB090-536D-4D3E-A760-1757162447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24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277">
                  <a:extLst>
                    <a:ext uri="{9D8B030D-6E8A-4147-A177-3AD203B41FA5}">
                      <a16:colId xmlns:a16="http://schemas.microsoft.com/office/drawing/2014/main" val="696593373"/>
                    </a:ext>
                  </a:extLst>
                </a:gridCol>
                <a:gridCol w="1787037">
                  <a:extLst>
                    <a:ext uri="{9D8B030D-6E8A-4147-A177-3AD203B41FA5}">
                      <a16:colId xmlns:a16="http://schemas.microsoft.com/office/drawing/2014/main" val="3271238232"/>
                    </a:ext>
                  </a:extLst>
                </a:gridCol>
                <a:gridCol w="1833196">
                  <a:extLst>
                    <a:ext uri="{9D8B030D-6E8A-4147-A177-3AD203B41FA5}">
                      <a16:colId xmlns:a16="http://schemas.microsoft.com/office/drawing/2014/main" val="2979567210"/>
                    </a:ext>
                  </a:extLst>
                </a:gridCol>
                <a:gridCol w="1611191">
                  <a:extLst>
                    <a:ext uri="{9D8B030D-6E8A-4147-A177-3AD203B41FA5}">
                      <a16:colId xmlns:a16="http://schemas.microsoft.com/office/drawing/2014/main" val="44433133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Vzdělání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Známosti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Peníze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6887569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061112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908344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7441188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83342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72677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625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8566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E4BAB090-536D-4D3E-A760-1757162447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267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277">
                  <a:extLst>
                    <a:ext uri="{9D8B030D-6E8A-4147-A177-3AD203B41FA5}">
                      <a16:colId xmlns:a16="http://schemas.microsoft.com/office/drawing/2014/main" val="696593373"/>
                    </a:ext>
                  </a:extLst>
                </a:gridCol>
                <a:gridCol w="1787037">
                  <a:extLst>
                    <a:ext uri="{9D8B030D-6E8A-4147-A177-3AD203B41FA5}">
                      <a16:colId xmlns:a16="http://schemas.microsoft.com/office/drawing/2014/main" val="3271238232"/>
                    </a:ext>
                  </a:extLst>
                </a:gridCol>
                <a:gridCol w="1833196">
                  <a:extLst>
                    <a:ext uri="{9D8B030D-6E8A-4147-A177-3AD203B41FA5}">
                      <a16:colId xmlns:a16="http://schemas.microsoft.com/office/drawing/2014/main" val="2979567210"/>
                    </a:ext>
                  </a:extLst>
                </a:gridCol>
                <a:gridCol w="1611191">
                  <a:extLst>
                    <a:ext uri="{9D8B030D-6E8A-4147-A177-3AD203B41FA5}">
                      <a16:colId xmlns:a16="http://schemas.microsoft.com/office/drawing/2014/main" val="444331333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Kulturní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Sociální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Ekonomický 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6887569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061112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908344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7441188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83342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72677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625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061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53453DA5-5918-4B76-9DB8-72B0BB1ED0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494">
                  <a:extLst>
                    <a:ext uri="{9D8B030D-6E8A-4147-A177-3AD203B41FA5}">
                      <a16:colId xmlns:a16="http://schemas.microsoft.com/office/drawing/2014/main" val="4017870464"/>
                    </a:ext>
                  </a:extLst>
                </a:gridCol>
                <a:gridCol w="1806820">
                  <a:extLst>
                    <a:ext uri="{9D8B030D-6E8A-4147-A177-3AD203B41FA5}">
                      <a16:colId xmlns:a16="http://schemas.microsoft.com/office/drawing/2014/main" val="804725833"/>
                    </a:ext>
                  </a:extLst>
                </a:gridCol>
                <a:gridCol w="1839790">
                  <a:extLst>
                    <a:ext uri="{9D8B030D-6E8A-4147-A177-3AD203B41FA5}">
                      <a16:colId xmlns:a16="http://schemas.microsoft.com/office/drawing/2014/main" val="370911568"/>
                    </a:ext>
                  </a:extLst>
                </a:gridCol>
                <a:gridCol w="1604597">
                  <a:extLst>
                    <a:ext uri="{9D8B030D-6E8A-4147-A177-3AD203B41FA5}">
                      <a16:colId xmlns:a16="http://schemas.microsoft.com/office/drawing/2014/main" val="4014922074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Kulturní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Sociální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Ekonomický 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101981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???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784537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374546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43015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185876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130087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3701092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3488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220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BC010-59B2-4784-9675-FB4495C9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Sociální třídy</a:t>
            </a:r>
          </a:p>
        </p:txBody>
      </p:sp>
      <p:graphicFrame>
        <p:nvGraphicFramePr>
          <p:cNvPr id="5" name="Tabulka 6">
            <a:extLst>
              <a:ext uri="{FF2B5EF4-FFF2-40B4-BE49-F238E27FC236}">
                <a16:creationId xmlns:a16="http://schemas.microsoft.com/office/drawing/2014/main" id="{53453DA5-5918-4B76-9DB8-72B0BB1ED0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494">
                  <a:extLst>
                    <a:ext uri="{9D8B030D-6E8A-4147-A177-3AD203B41FA5}">
                      <a16:colId xmlns:a16="http://schemas.microsoft.com/office/drawing/2014/main" val="4017870464"/>
                    </a:ext>
                  </a:extLst>
                </a:gridCol>
                <a:gridCol w="1806820">
                  <a:extLst>
                    <a:ext uri="{9D8B030D-6E8A-4147-A177-3AD203B41FA5}">
                      <a16:colId xmlns:a16="http://schemas.microsoft.com/office/drawing/2014/main" val="804725833"/>
                    </a:ext>
                  </a:extLst>
                </a:gridCol>
                <a:gridCol w="1839790">
                  <a:extLst>
                    <a:ext uri="{9D8B030D-6E8A-4147-A177-3AD203B41FA5}">
                      <a16:colId xmlns:a16="http://schemas.microsoft.com/office/drawing/2014/main" val="370911568"/>
                    </a:ext>
                  </a:extLst>
                </a:gridCol>
                <a:gridCol w="1604597">
                  <a:extLst>
                    <a:ext uri="{9D8B030D-6E8A-4147-A177-3AD203B41FA5}">
                      <a16:colId xmlns:a16="http://schemas.microsoft.com/office/drawing/2014/main" val="4014922074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Kulturní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Sociální kapitál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Ekonomický k.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1019812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ELITA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784537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Nastupující kosmopolitní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374546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Zajištěná střední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843015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Tradiční pracující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185876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Místních vazeb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130087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Ohrožená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++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3701092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cs-CZ" sz="1800" dirty="0"/>
                        <a:t>Strádající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---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34883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89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Třídní struktura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 se dělí na vrstvy / straty / třídy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Třídy reagují na podobné životní podmínky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Zástupci stejných tříd se chovají podobně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Existuje mnoho třídních schémat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dají se vytvářet další na základě analýzy společnosti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Které je to pravé?</a:t>
            </a:r>
          </a:p>
        </p:txBody>
      </p:sp>
    </p:spTree>
    <p:extLst>
      <p:ext uri="{BB962C8B-B14F-4D97-AF65-F5344CB8AC3E}">
        <p14:creationId xmlns:p14="http://schemas.microsoft.com/office/powerpoint/2010/main" val="365573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Validita třídního schématu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Je-li třídní schéma validní (tzn. „funguje“), pak můžeme od lidí ve stejné sociální třídě očekávat stejné životní výsledky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 přesto, že společnost se postupně vyvíjí</a:t>
            </a:r>
          </a:p>
        </p:txBody>
      </p:sp>
    </p:spTree>
    <p:extLst>
      <p:ext uri="{BB962C8B-B14F-4D97-AF65-F5344CB8AC3E}">
        <p14:creationId xmlns:p14="http://schemas.microsoft.com/office/powerpoint/2010/main" val="354298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Erikson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Goldthorpe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Portocarero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vá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Navrženo pro Velkou Británii 70. / 90. let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Rozdílné pozice na trhu práce a v rámci vykonávané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POZOR: nevzniklo analýzou konkrétních osob (zaměstnanců), ale popisem pozic na trhu práce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11 tříd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kolapsovatelné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na 7, 5 a 3 třídy)</a:t>
            </a:r>
          </a:p>
        </p:txBody>
      </p:sp>
    </p:spTree>
    <p:extLst>
      <p:ext uri="{BB962C8B-B14F-4D97-AF65-F5344CB8AC3E}">
        <p14:creationId xmlns:p14="http://schemas.microsoft.com/office/powerpoint/2010/main" val="228850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Základní rozdělení na tři skupiny podle toho, jestli člověk pracovní sílu: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Nakupuje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Prodává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Nedělá ani jedno, ani druhé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</p:txBody>
      </p:sp>
    </p:spTree>
    <p:extLst>
      <p:ext uri="{BB962C8B-B14F-4D97-AF65-F5344CB8AC3E}">
        <p14:creationId xmlns:p14="http://schemas.microsoft.com/office/powerpoint/2010/main" val="116003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Schéma EGP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VELKÝ: stovky zaměstnanců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MALÝ: desítky zaměstnanců nebo bez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zastávané pozici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Smlouva o vykonané práci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OSOBA SAMOSTATNĚ VÝDĚLEČNĚ ČINNÁ</a:t>
            </a:r>
          </a:p>
        </p:txBody>
      </p:sp>
    </p:spTree>
    <p:extLst>
      <p:ext uri="{BB962C8B-B14F-4D97-AF65-F5344CB8AC3E}">
        <p14:creationId xmlns:p14="http://schemas.microsoft.com/office/powerpoint/2010/main" val="378899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Salariát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Člověk pracující na smlouvu o pozici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Samostatnost, 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Funkce nekončí koncem pracovní doby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Špatná kontrola nadřízených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Člověk pracující na smlouvu o práci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Konkrétní činnost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Snadno zaměnitelný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Snadná kontrola nadřízených</a:t>
            </a:r>
          </a:p>
        </p:txBody>
      </p:sp>
    </p:spTree>
    <p:extLst>
      <p:ext uri="{BB962C8B-B14F-4D97-AF65-F5344CB8AC3E}">
        <p14:creationId xmlns:p14="http://schemas.microsoft.com/office/powerpoint/2010/main" val="306479201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2607</TotalTime>
  <Words>1341</Words>
  <Application>Microsoft Office PowerPoint</Application>
  <PresentationFormat>Předvádění na obrazovce (4:3)</PresentationFormat>
  <Paragraphs>355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Třídní struktura společnosti</vt:lpstr>
      <vt:lpstr>Třídní struktura společnosti</vt:lpstr>
      <vt:lpstr>Třídní struktura společnosti</vt:lpstr>
      <vt:lpstr>Validita třídního schématu</vt:lpstr>
      <vt:lpstr>Schéma EGP</vt:lpstr>
      <vt:lpstr>Schéma EGP</vt:lpstr>
      <vt:lpstr>Schéma EGP</vt:lpstr>
      <vt:lpstr>Salariát</vt:lpstr>
      <vt:lpstr>Schéma EGP</vt:lpstr>
      <vt:lpstr>Schéma EGP: 7 tříd</vt:lpstr>
      <vt:lpstr>Schéma EGP: 5 tříd</vt:lpstr>
      <vt:lpstr>Schéma EGP: 3 třídy</vt:lpstr>
      <vt:lpstr>Jak změřit EGP</vt:lpstr>
      <vt:lpstr>Proč je EGP nevhodné?</vt:lpstr>
      <vt:lpstr>Schéma ESeC</vt:lpstr>
      <vt:lpstr>Schéma ESeC</vt:lpstr>
      <vt:lpstr>Schéma ESeC</vt:lpstr>
      <vt:lpstr>Schéma ESeC</vt:lpstr>
      <vt:lpstr>Schéma ESeC</vt:lpstr>
      <vt:lpstr>Schéma ESeC: 6 tříd</vt:lpstr>
      <vt:lpstr>Schéma ESeC: 5 tříd</vt:lpstr>
      <vt:lpstr>Schéma ESeC: 3 třídy</vt:lpstr>
      <vt:lpstr>Schéma ESeC</vt:lpstr>
      <vt:lpstr>Schéma ESeG</vt:lpstr>
      <vt:lpstr>Třídy podle ČRo</vt:lpstr>
      <vt:lpstr>Prezentace aplikace PowerPoint</vt:lpstr>
      <vt:lpstr>Úspěšné sociální třídy</vt:lpstr>
      <vt:lpstr>Neúspěšné sociální třídy</vt:lpstr>
      <vt:lpstr>Sociální třídy</vt:lpstr>
      <vt:lpstr>Sociální třídy</vt:lpstr>
      <vt:lpstr>Sociální třídy</vt:lpstr>
      <vt:lpstr>Sociální třídy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224</cp:revision>
  <dcterms:created xsi:type="dcterms:W3CDTF">2006-09-04T06:54:07Z</dcterms:created>
  <dcterms:modified xsi:type="dcterms:W3CDTF">2020-03-02T19:54:34Z</dcterms:modified>
</cp:coreProperties>
</file>