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76" r:id="rId2"/>
    <p:sldId id="283" r:id="rId3"/>
    <p:sldId id="360" r:id="rId4"/>
    <p:sldId id="361" r:id="rId5"/>
    <p:sldId id="359" r:id="rId6"/>
    <p:sldId id="341" r:id="rId7"/>
    <p:sldId id="342" r:id="rId8"/>
    <p:sldId id="343" r:id="rId9"/>
    <p:sldId id="344" r:id="rId10"/>
    <p:sldId id="345" r:id="rId11"/>
    <p:sldId id="317" r:id="rId12"/>
    <p:sldId id="318" r:id="rId13"/>
    <p:sldId id="346" r:id="rId14"/>
    <p:sldId id="347" r:id="rId15"/>
    <p:sldId id="348" r:id="rId16"/>
    <p:sldId id="349" r:id="rId17"/>
    <p:sldId id="350" r:id="rId18"/>
    <p:sldId id="351" r:id="rId19"/>
    <p:sldId id="352" r:id="rId20"/>
    <p:sldId id="353" r:id="rId21"/>
    <p:sldId id="354" r:id="rId22"/>
    <p:sldId id="355" r:id="rId23"/>
    <p:sldId id="356" r:id="rId24"/>
    <p:sldId id="357" r:id="rId25"/>
    <p:sldId id="358" r:id="rId26"/>
    <p:sldId id="362" r:id="rId2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837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Objects="1">
      <p:cViewPr varScale="1">
        <p:scale>
          <a:sx n="91" d="100"/>
          <a:sy n="91" d="100"/>
        </p:scale>
        <p:origin x="1422" y="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286664E-2041-4590-89B1-FF6933D0A0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0A9CBD-3CDE-4660-9832-71FE2D498ED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9720C-BA2E-4C59-B308-DEF50710F2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854AA-7CD1-4EE5-86AB-38A2BF9721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1F881-0AA9-4FEC-A888-9F8E4ADD82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2DDFD-FAD3-4868-A91D-0D0E31A03B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B7278-93A3-4020-BCDD-B7D256590E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8D8FB-CD7D-4D69-9C05-62A7ADB54E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D11DC-F18B-4A34-B754-AAC57E8EAB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76380-624B-409A-B27D-13366D46AF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23AED-FEA9-4FBB-9CE6-DF65CCF694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7F023-ED88-425D-B899-9A5DEEBCD3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B6056-ACF8-4A51-B5E3-E5FBEA4E1B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E01BD31-3810-4E20-8A46-494856DB85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546100" indent="-5461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1123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41922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82721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35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692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49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06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64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1myBGV27x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00D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cs-CZ">
                <a:solidFill>
                  <a:schemeClr val="bg1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2" name="TextovéPole 1"/>
          <p:cNvSpPr txBox="1">
            <a:spLocks noChangeArrowheads="1"/>
          </p:cNvSpPr>
          <p:nvPr/>
        </p:nvSpPr>
        <p:spPr bwMode="auto">
          <a:xfrm>
            <a:off x="539750" y="2852738"/>
            <a:ext cx="8135938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>
                <a:latin typeface="Segoe UI Semibold" pitchFamily="34" charset="0"/>
              </a:rPr>
              <a:t>Mezigenerační reprodukce společnosti</a:t>
            </a:r>
          </a:p>
          <a:p>
            <a:r>
              <a:rPr lang="cs-CZ" sz="2000" dirty="0">
                <a:latin typeface="Segoe UI Semibold" pitchFamily="34" charset="0"/>
              </a:rPr>
              <a:t>SOCb2172 – Sociologie stratifikace a nerovnosti</a:t>
            </a: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Tomáš Doseděl</a:t>
            </a: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dosedel@fss.muni.cz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0" y="1341438"/>
            <a:ext cx="9180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>
            <a:extLst>
              <a:ext uri="{FF2B5EF4-FFF2-40B4-BE49-F238E27FC236}">
                <a16:creationId xmlns:a16="http://schemas.microsoft.com/office/drawing/2014/main" id="{D0A45A08-33CB-4C07-853C-5F88153F7D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77484"/>
            <a:ext cx="1277115" cy="982982"/>
          </a:xfrm>
          <a:prstGeom prst="rect">
            <a:avLst/>
          </a:prstGeom>
        </p:spPr>
      </p:pic>
    </p:spTree>
  </p:cSld>
  <p:clrMapOvr>
    <a:masterClrMapping/>
  </p:clrMapOvr>
  <p:transition advTm="7797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Základní trojúhelník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5B790863-DB0E-49F1-B992-2727BDB91AC3}"/>
              </a:ext>
            </a:extLst>
          </p:cNvPr>
          <p:cNvSpPr txBox="1"/>
          <p:nvPr/>
        </p:nvSpPr>
        <p:spPr>
          <a:xfrm>
            <a:off x="3347864" y="3060576"/>
            <a:ext cx="455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O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53FD55AC-4313-4732-B9DF-B38E2E1F1AEE}"/>
              </a:ext>
            </a:extLst>
          </p:cNvPr>
          <p:cNvSpPr txBox="1"/>
          <p:nvPr/>
        </p:nvSpPr>
        <p:spPr>
          <a:xfrm>
            <a:off x="4389097" y="1412776"/>
            <a:ext cx="365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E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F2F504A7-ECDC-429F-A404-BE19F126A6F4}"/>
              </a:ext>
            </a:extLst>
          </p:cNvPr>
          <p:cNvSpPr txBox="1"/>
          <p:nvPr/>
        </p:nvSpPr>
        <p:spPr>
          <a:xfrm>
            <a:off x="5426241" y="3084215"/>
            <a:ext cx="436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D</a:t>
            </a:r>
          </a:p>
        </p:txBody>
      </p:sp>
      <p:cxnSp>
        <p:nvCxnSpPr>
          <p:cNvPr id="29" name="Přímá spojnice se šipkou 28">
            <a:extLst>
              <a:ext uri="{FF2B5EF4-FFF2-40B4-BE49-F238E27FC236}">
                <a16:creationId xmlns:a16="http://schemas.microsoft.com/office/drawing/2014/main" id="{FFDEA6C1-771E-45C1-9793-C16EA0BA48DC}"/>
              </a:ext>
            </a:extLst>
          </p:cNvPr>
          <p:cNvCxnSpPr>
            <a:cxnSpLocks/>
            <a:stCxn id="25" idx="0"/>
          </p:cNvCxnSpPr>
          <p:nvPr/>
        </p:nvCxnSpPr>
        <p:spPr>
          <a:xfrm flipV="1">
            <a:off x="3575651" y="1935996"/>
            <a:ext cx="852333" cy="1124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>
            <a:extLst>
              <a:ext uri="{FF2B5EF4-FFF2-40B4-BE49-F238E27FC236}">
                <a16:creationId xmlns:a16="http://schemas.microsoft.com/office/drawing/2014/main" id="{487FAD7E-CBAB-4C66-B9D5-88EA1C1AC87E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4754903" y="1935996"/>
            <a:ext cx="889507" cy="11482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>
            <a:extLst>
              <a:ext uri="{FF2B5EF4-FFF2-40B4-BE49-F238E27FC236}">
                <a16:creationId xmlns:a16="http://schemas.microsoft.com/office/drawing/2014/main" id="{F548228D-ECC9-4C95-ABB9-2B25D0637E68}"/>
              </a:ext>
            </a:extLst>
          </p:cNvPr>
          <p:cNvCxnSpPr>
            <a:cxnSpLocks/>
            <a:stCxn id="25" idx="3"/>
            <a:endCxn id="27" idx="1"/>
          </p:cNvCxnSpPr>
          <p:nvPr/>
        </p:nvCxnSpPr>
        <p:spPr>
          <a:xfrm>
            <a:off x="3803438" y="3322186"/>
            <a:ext cx="1622803" cy="236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ástupný symbol pro obsah 2">
            <a:extLst>
              <a:ext uri="{FF2B5EF4-FFF2-40B4-BE49-F238E27FC236}">
                <a16:creationId xmlns:a16="http://schemas.microsoft.com/office/drawing/2014/main" id="{9602B142-DC25-4F05-9851-0998291C7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69045"/>
            <a:ext cx="8229600" cy="2257118"/>
          </a:xfrm>
        </p:spPr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Vazba ED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Vliv vzdělání na dosaženou pozici</a:t>
            </a:r>
          </a:p>
          <a:p>
            <a:pPr marL="0" indent="0">
              <a:buNone/>
            </a:pP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Meritokratičnost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společnosti</a:t>
            </a:r>
          </a:p>
        </p:txBody>
      </p:sp>
    </p:spTree>
    <p:extLst>
      <p:ext uri="{BB962C8B-B14F-4D97-AF65-F5344CB8AC3E}">
        <p14:creationId xmlns:p14="http://schemas.microsoft.com/office/powerpoint/2010/main" val="1227322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Sociálně stratifikační trojúhelník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 –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origin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E –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education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 –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destination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Vazba OE – vztah mezi původem a vzděláním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Vazba OD – vztah mezi původem a cílem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Vazba ED – vztah mezi vzděláním a cílem</a:t>
            </a:r>
          </a:p>
        </p:txBody>
      </p:sp>
    </p:spTree>
    <p:extLst>
      <p:ext uri="{BB962C8B-B14F-4D97-AF65-F5344CB8AC3E}">
        <p14:creationId xmlns:p14="http://schemas.microsoft.com/office/powerpoint/2010/main" val="12819610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Přímý vliv sociálního původu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Vazba OD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Předpokládalo se, že bude klesat, protože v meritokratických společnostech je v zájmu zaměstnavatele, aby vybíral zaměstnance s nejvyšší kvalifikací (nejlépe vzdělané)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Teorie EBM (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education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based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meritocracy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) předpokládá, že pozice individua je určena 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výhradně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jeho kvalifikací</a:t>
            </a:r>
          </a:p>
        </p:txBody>
      </p:sp>
    </p:spTree>
    <p:extLst>
      <p:ext uri="{BB962C8B-B14F-4D97-AF65-F5344CB8AC3E}">
        <p14:creationId xmlns:p14="http://schemas.microsoft.com/office/powerpoint/2010/main" val="3655739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Přímý vliv sociálního původu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Došlo k vzdělanostní expanzi, najednou je lidí s vyšší kvalifikací dost. Podle čeho vybrat?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Zaměstnavatel se řídí buď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Měkkými dovednostmi (schopnost komunikace, sebedůvěra, odvaha k risku…), které silně korelují se sociálním původem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Nebo sociálními vazbami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Vazba OD opět posiluje</a:t>
            </a:r>
          </a:p>
        </p:txBody>
      </p:sp>
    </p:spTree>
    <p:extLst>
      <p:ext uri="{BB962C8B-B14F-4D97-AF65-F5344CB8AC3E}">
        <p14:creationId xmlns:p14="http://schemas.microsoft.com/office/powerpoint/2010/main" val="28916707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Přímý vliv sociálního původu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Teorie EGE –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education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as a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great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equalizer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Vzdělání slouží k vyrovnání šancí pro lidi s horším sociálním původem (ale také pro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marginalizované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skupiny, jako jsou ženy, migranti, etnické minority), vliv sociálního původu ale zcela neodstraní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 algn="ctr">
              <a:buNone/>
            </a:pP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Vazba OD slábne, ale zcela nemizí</a:t>
            </a:r>
          </a:p>
        </p:txBody>
      </p:sp>
    </p:spTree>
    <p:extLst>
      <p:ext uri="{BB962C8B-B14F-4D97-AF65-F5344CB8AC3E}">
        <p14:creationId xmlns:p14="http://schemas.microsoft.com/office/powerpoint/2010/main" val="9187361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Nerovnosti ve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Pokud je vzdělání na některém stupni vzácným statkem, dostávají se k němu především děti výše postavených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(Důvody: sociální kapitál rodičů (známosti), kulturní kapitál rodiny (lepší příprava), aspirace rodičů, důležitost přikládaná vzdělání, ekonomický kapitál rodiny (schopnost platit doučování, dojíždění, školné), atd.)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To vede k posilování vazby OE</a:t>
            </a:r>
          </a:p>
        </p:txBody>
      </p:sp>
    </p:spTree>
    <p:extLst>
      <p:ext uri="{BB962C8B-B14F-4D97-AF65-F5344CB8AC3E}">
        <p14:creationId xmlns:p14="http://schemas.microsoft.com/office/powerpoint/2010/main" val="30455472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Nerovnosti ve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Vzhledem k probíhajícím vzdělanostním expanzím by se ale nerovnosti měly snižovat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 vazba OE slábnout až mizet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Tři vzdělanostní expanze: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Začátkem 20. století: ZŠ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Po 2. světové válce: SŠ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(90. léta 20. století: gymnázia)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21. století: VŠ</a:t>
            </a:r>
          </a:p>
        </p:txBody>
      </p:sp>
    </p:spTree>
    <p:extLst>
      <p:ext uri="{BB962C8B-B14F-4D97-AF65-F5344CB8AC3E}">
        <p14:creationId xmlns:p14="http://schemas.microsoft.com/office/powerpoint/2010/main" val="40696313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Nerovnosti ve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Vzhledem k probíhajícím vzdělanostním expanzím by se ale nerovnosti měly snižovat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 vazba OE slábnout až mizet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Jenže vazba OE nemizí a slábne jen naoko</a:t>
            </a:r>
          </a:p>
        </p:txBody>
      </p:sp>
    </p:spTree>
    <p:extLst>
      <p:ext uri="{BB962C8B-B14F-4D97-AF65-F5344CB8AC3E}">
        <p14:creationId xmlns:p14="http://schemas.microsoft.com/office/powerpoint/2010/main" val="3328226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Maximálně udržovaná nerovnost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Teorie MMI (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maximally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maintained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inequality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Autoři Raftery a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Hout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, 1993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Nejprve jsou v zájmu po vzdělání uspokojeny vyšší třídy, potom se dostává na nižší třídy</a:t>
            </a:r>
          </a:p>
        </p:txBody>
      </p:sp>
    </p:spTree>
    <p:extLst>
      <p:ext uri="{BB962C8B-B14F-4D97-AF65-F5344CB8AC3E}">
        <p14:creationId xmlns:p14="http://schemas.microsoft.com/office/powerpoint/2010/main" val="9440675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Nerovnost udržovaná ve výsledku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Teorie EMI (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effectively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maintained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inequality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Autor Lucas, 2001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Jakmile jsou vyšší třídy vzdělanostně uspokojeny, dostává se i na nižší třídy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Zdánlivě klesají vzdělanostní nerovnosti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Ve skutečnosti se vede boj o kvalitu školy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Př.: všichni získají maturitu, ale jen někteří gymnázia a jen výjimečně osmileté gymnázium</a:t>
            </a:r>
          </a:p>
        </p:txBody>
      </p:sp>
    </p:spTree>
    <p:extLst>
      <p:ext uri="{BB962C8B-B14F-4D97-AF65-F5344CB8AC3E}">
        <p14:creationId xmlns:p14="http://schemas.microsoft.com/office/powerpoint/2010/main" val="2887351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 všechno ovlivňuje náš sociální úspěch</a:t>
            </a:r>
          </a:p>
        </p:txBody>
      </p:sp>
    </p:spTree>
    <p:extLst>
      <p:ext uri="{BB962C8B-B14F-4D97-AF65-F5344CB8AC3E}">
        <p14:creationId xmlns:p14="http://schemas.microsoft.com/office/powerpoint/2010/main" val="17389330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MMI vs. EMI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Katrňák</a:t>
            </a: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, Tomáš, Natalie Simonová, Laura </a:t>
            </a:r>
            <a:r>
              <a:rPr lang="cs-CZ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Fónadová</a:t>
            </a: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. 2013. „Od diferenciace k diverzifikaci: test MMI a EMI v českém středním vzdělávání v první dekádě 21. století.“ </a:t>
            </a:r>
            <a:r>
              <a:rPr lang="cs-CZ" sz="2800" i="1" dirty="0">
                <a:latin typeface="Segoe UI" panose="020B0502040204020203" pitchFamily="34" charset="0"/>
                <a:cs typeface="Segoe UI" panose="020B0502040204020203" pitchFamily="34" charset="0"/>
              </a:rPr>
              <a:t>Sociologický časopis / Czech </a:t>
            </a:r>
            <a:r>
              <a:rPr lang="cs-CZ" sz="2800" i="1" dirty="0" err="1">
                <a:latin typeface="Segoe UI" panose="020B0502040204020203" pitchFamily="34" charset="0"/>
                <a:cs typeface="Segoe UI" panose="020B0502040204020203" pitchFamily="34" charset="0"/>
              </a:rPr>
              <a:t>Sociological</a:t>
            </a:r>
            <a:r>
              <a:rPr lang="cs-CZ" sz="2800" i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sz="2800" i="1" dirty="0" err="1">
                <a:latin typeface="Segoe UI" panose="020B0502040204020203" pitchFamily="34" charset="0"/>
                <a:cs typeface="Segoe UI" panose="020B0502040204020203" pitchFamily="34" charset="0"/>
              </a:rPr>
              <a:t>Review</a:t>
            </a: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 49 (4): 491-520 </a:t>
            </a:r>
            <a:endParaRPr lang="cs-CZ" sz="28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0204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Krátké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mezishrnutí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Vazba OD: 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slábne, ale nemizí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(vliv sociálního původu)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Vazba OE: 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mění se z kvantitativní na kvalitativní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(sociální nerovnosti ve vzdělání)</a:t>
            </a:r>
          </a:p>
          <a:p>
            <a:endParaRPr lang="cs-CZ" sz="2800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Vazba ED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(návratnost vzdělání)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4362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mobilita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Posun individua na jinou sociální pozici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intragenerační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v rámci jedné generace dochází k posunu</a:t>
            </a:r>
            <a:endParaRPr lang="cs-CZ" sz="2800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intergenerační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potomci získávají odlišnou sociální pozici</a:t>
            </a:r>
            <a:endParaRPr lang="cs-CZ" sz="2800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0856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mobilita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Posun individua na jinou sociální pozici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vzestupná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posun na vyšší pozici</a:t>
            </a:r>
            <a:endParaRPr lang="cs-CZ" sz="2800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sestupná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posun na nižší pozici</a:t>
            </a:r>
            <a:endParaRPr lang="cs-CZ" sz="2800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4157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mobilita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Posun individua na jinou sociální pozici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absolutní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posun z pozice A do pozice B</a:t>
            </a:r>
            <a:endParaRPr lang="cs-CZ" sz="2800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relativní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posun o x pozic oproti okolí</a:t>
            </a:r>
          </a:p>
          <a:p>
            <a:endParaRPr lang="cs-CZ" sz="2800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1090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mobilita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Posun individua na jinou sociální pozici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absolutní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posun z pozice A do pozice B</a:t>
            </a:r>
            <a:endParaRPr lang="cs-CZ" sz="2800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relativní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posun o x pozic oproti okolí</a:t>
            </a:r>
          </a:p>
          <a:p>
            <a:endParaRPr lang="cs-CZ" sz="2800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Metafora eskalátoru 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(strukturální posun celé společnosti) 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 chůze na něm 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(relativní </a:t>
            </a:r>
            <a:r>
              <a:rPr lang="cs-CZ" sz="2800" b="1">
                <a:latin typeface="Segoe UI" pitchFamily="34" charset="0"/>
                <a:ea typeface="Segoe UI" pitchFamily="34" charset="0"/>
                <a:cs typeface="Segoe UI" pitchFamily="34" charset="0"/>
              </a:rPr>
              <a:t>mobilita)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7929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mobilita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Posun individua na jinou sociální pozici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absolutní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posun z pozice A do pozice B</a:t>
            </a:r>
            <a:endParaRPr lang="cs-CZ" sz="2800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relativní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posun o x pozic oproti okolí</a:t>
            </a:r>
          </a:p>
          <a:p>
            <a:endParaRPr lang="cs-CZ" sz="2800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Metafora 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  <a:hlinkClick r:id="rId2"/>
              </a:rPr>
              <a:t>eskalátoru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(strukturální posun celé společnosti) 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 chůze na něm 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(relativní mobilita)</a:t>
            </a:r>
          </a:p>
          <a:p>
            <a:pPr marL="0" indent="0">
              <a:buNone/>
            </a:pPr>
            <a:endParaRPr lang="cs-CZ" sz="2800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 algn="ctr">
              <a:buNone/>
            </a:pP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Relativní mobilita = sociální fluidita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648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 všechno ovlivňuje náš sociální úspěch</a:t>
            </a:r>
          </a:p>
        </p:txBody>
      </p:sp>
      <p:sp>
        <p:nvSpPr>
          <p:cNvPr id="40" name="Zástupný symbol pro obsah 2">
            <a:extLst>
              <a:ext uri="{FF2B5EF4-FFF2-40B4-BE49-F238E27FC236}">
                <a16:creationId xmlns:a16="http://schemas.microsoft.com/office/drawing/2014/main" id="{9602B142-DC25-4F05-9851-0998291C7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Vzdělání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Pohlaví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Země </a:t>
            </a:r>
            <a:r>
              <a:rPr lang="en-GB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/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stát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Rodiče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Bohatství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Aspirace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Sebedůvěra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414869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Sociálně stratifikační modely</a:t>
            </a:r>
          </a:p>
        </p:txBody>
      </p:sp>
      <p:sp>
        <p:nvSpPr>
          <p:cNvPr id="40" name="Zástupný symbol pro obsah 2">
            <a:extLst>
              <a:ext uri="{FF2B5EF4-FFF2-40B4-BE49-F238E27FC236}">
                <a16:creationId xmlns:a16="http://schemas.microsoft.com/office/drawing/2014/main" id="{9602B142-DC25-4F05-9851-0998291C7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Model dosahování sociálního statusu (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Blau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,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Duncan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1967)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Wisconsinský model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Sociálně-psychologický model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047524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Základní trojúhelník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5B790863-DB0E-49F1-B992-2727BDB91AC3}"/>
              </a:ext>
            </a:extLst>
          </p:cNvPr>
          <p:cNvSpPr txBox="1"/>
          <p:nvPr/>
        </p:nvSpPr>
        <p:spPr>
          <a:xfrm>
            <a:off x="3347864" y="3060576"/>
            <a:ext cx="455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O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53FD55AC-4313-4732-B9DF-B38E2E1F1AEE}"/>
              </a:ext>
            </a:extLst>
          </p:cNvPr>
          <p:cNvSpPr txBox="1"/>
          <p:nvPr/>
        </p:nvSpPr>
        <p:spPr>
          <a:xfrm>
            <a:off x="4389097" y="1412776"/>
            <a:ext cx="365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E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F2F504A7-ECDC-429F-A404-BE19F126A6F4}"/>
              </a:ext>
            </a:extLst>
          </p:cNvPr>
          <p:cNvSpPr txBox="1"/>
          <p:nvPr/>
        </p:nvSpPr>
        <p:spPr>
          <a:xfrm>
            <a:off x="5426241" y="3084215"/>
            <a:ext cx="436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D</a:t>
            </a:r>
          </a:p>
        </p:txBody>
      </p:sp>
      <p:cxnSp>
        <p:nvCxnSpPr>
          <p:cNvPr id="29" name="Přímá spojnice se šipkou 28">
            <a:extLst>
              <a:ext uri="{FF2B5EF4-FFF2-40B4-BE49-F238E27FC236}">
                <a16:creationId xmlns:a16="http://schemas.microsoft.com/office/drawing/2014/main" id="{FFDEA6C1-771E-45C1-9793-C16EA0BA48DC}"/>
              </a:ext>
            </a:extLst>
          </p:cNvPr>
          <p:cNvCxnSpPr>
            <a:cxnSpLocks/>
            <a:stCxn id="25" idx="0"/>
          </p:cNvCxnSpPr>
          <p:nvPr/>
        </p:nvCxnSpPr>
        <p:spPr>
          <a:xfrm flipV="1">
            <a:off x="3575651" y="1935996"/>
            <a:ext cx="852333" cy="1124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>
            <a:extLst>
              <a:ext uri="{FF2B5EF4-FFF2-40B4-BE49-F238E27FC236}">
                <a16:creationId xmlns:a16="http://schemas.microsoft.com/office/drawing/2014/main" id="{487FAD7E-CBAB-4C66-B9D5-88EA1C1AC87E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4754903" y="1935996"/>
            <a:ext cx="889507" cy="11482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>
            <a:extLst>
              <a:ext uri="{FF2B5EF4-FFF2-40B4-BE49-F238E27FC236}">
                <a16:creationId xmlns:a16="http://schemas.microsoft.com/office/drawing/2014/main" id="{F548228D-ECC9-4C95-ABB9-2B25D0637E68}"/>
              </a:ext>
            </a:extLst>
          </p:cNvPr>
          <p:cNvCxnSpPr>
            <a:cxnSpLocks/>
            <a:stCxn id="25" idx="3"/>
            <a:endCxn id="27" idx="1"/>
          </p:cNvCxnSpPr>
          <p:nvPr/>
        </p:nvCxnSpPr>
        <p:spPr>
          <a:xfrm>
            <a:off x="3803438" y="3322186"/>
            <a:ext cx="1622803" cy="236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ástupný symbol pro obsah 2">
            <a:extLst>
              <a:ext uri="{FF2B5EF4-FFF2-40B4-BE49-F238E27FC236}">
                <a16:creationId xmlns:a16="http://schemas.microsoft.com/office/drawing/2014/main" id="{9602B142-DC25-4F05-9851-0998291C7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69045"/>
            <a:ext cx="8229600" cy="2257118"/>
          </a:xfrm>
        </p:spPr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 –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origin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(sociální původ individua)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Vzdělání rodičů (často otce)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Majetek rodiny původu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Třídní zařazení rodiny původu</a:t>
            </a:r>
          </a:p>
        </p:txBody>
      </p:sp>
    </p:spTree>
    <p:extLst>
      <p:ext uri="{BB962C8B-B14F-4D97-AF65-F5344CB8AC3E}">
        <p14:creationId xmlns:p14="http://schemas.microsoft.com/office/powerpoint/2010/main" val="2296054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Základní trojúhelník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5B790863-DB0E-49F1-B992-2727BDB91AC3}"/>
              </a:ext>
            </a:extLst>
          </p:cNvPr>
          <p:cNvSpPr txBox="1"/>
          <p:nvPr/>
        </p:nvSpPr>
        <p:spPr>
          <a:xfrm>
            <a:off x="3347864" y="3060576"/>
            <a:ext cx="455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O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53FD55AC-4313-4732-B9DF-B38E2E1F1AEE}"/>
              </a:ext>
            </a:extLst>
          </p:cNvPr>
          <p:cNvSpPr txBox="1"/>
          <p:nvPr/>
        </p:nvSpPr>
        <p:spPr>
          <a:xfrm>
            <a:off x="4389097" y="1412776"/>
            <a:ext cx="365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E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F2F504A7-ECDC-429F-A404-BE19F126A6F4}"/>
              </a:ext>
            </a:extLst>
          </p:cNvPr>
          <p:cNvSpPr txBox="1"/>
          <p:nvPr/>
        </p:nvSpPr>
        <p:spPr>
          <a:xfrm>
            <a:off x="5426241" y="3084215"/>
            <a:ext cx="436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D</a:t>
            </a:r>
          </a:p>
        </p:txBody>
      </p:sp>
      <p:cxnSp>
        <p:nvCxnSpPr>
          <p:cNvPr id="29" name="Přímá spojnice se šipkou 28">
            <a:extLst>
              <a:ext uri="{FF2B5EF4-FFF2-40B4-BE49-F238E27FC236}">
                <a16:creationId xmlns:a16="http://schemas.microsoft.com/office/drawing/2014/main" id="{FFDEA6C1-771E-45C1-9793-C16EA0BA48DC}"/>
              </a:ext>
            </a:extLst>
          </p:cNvPr>
          <p:cNvCxnSpPr>
            <a:cxnSpLocks/>
            <a:stCxn id="25" idx="0"/>
          </p:cNvCxnSpPr>
          <p:nvPr/>
        </p:nvCxnSpPr>
        <p:spPr>
          <a:xfrm flipV="1">
            <a:off x="3575651" y="1935996"/>
            <a:ext cx="852333" cy="1124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>
            <a:extLst>
              <a:ext uri="{FF2B5EF4-FFF2-40B4-BE49-F238E27FC236}">
                <a16:creationId xmlns:a16="http://schemas.microsoft.com/office/drawing/2014/main" id="{487FAD7E-CBAB-4C66-B9D5-88EA1C1AC87E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4754903" y="1935996"/>
            <a:ext cx="889507" cy="11482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>
            <a:extLst>
              <a:ext uri="{FF2B5EF4-FFF2-40B4-BE49-F238E27FC236}">
                <a16:creationId xmlns:a16="http://schemas.microsoft.com/office/drawing/2014/main" id="{F548228D-ECC9-4C95-ABB9-2B25D0637E68}"/>
              </a:ext>
            </a:extLst>
          </p:cNvPr>
          <p:cNvCxnSpPr>
            <a:cxnSpLocks/>
            <a:stCxn id="25" idx="3"/>
            <a:endCxn id="27" idx="1"/>
          </p:cNvCxnSpPr>
          <p:nvPr/>
        </p:nvCxnSpPr>
        <p:spPr>
          <a:xfrm>
            <a:off x="3803438" y="3322186"/>
            <a:ext cx="1622803" cy="236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ástupný symbol pro obsah 2">
            <a:extLst>
              <a:ext uri="{FF2B5EF4-FFF2-40B4-BE49-F238E27FC236}">
                <a16:creationId xmlns:a16="http://schemas.microsoft.com/office/drawing/2014/main" id="{9602B142-DC25-4F05-9851-0998291C7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69045"/>
            <a:ext cx="8229600" cy="2257118"/>
          </a:xfrm>
        </p:spPr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 –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destination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(dosažená pozice individua)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Dosažené vzdělání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Dosažené třídní zařazení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Dosažený příjem, majetek</a:t>
            </a:r>
          </a:p>
        </p:txBody>
      </p:sp>
    </p:spTree>
    <p:extLst>
      <p:ext uri="{BB962C8B-B14F-4D97-AF65-F5344CB8AC3E}">
        <p14:creationId xmlns:p14="http://schemas.microsoft.com/office/powerpoint/2010/main" val="3458280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Základní trojúhelník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5B790863-DB0E-49F1-B992-2727BDB91AC3}"/>
              </a:ext>
            </a:extLst>
          </p:cNvPr>
          <p:cNvSpPr txBox="1"/>
          <p:nvPr/>
        </p:nvSpPr>
        <p:spPr>
          <a:xfrm>
            <a:off x="3347864" y="3060576"/>
            <a:ext cx="455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O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53FD55AC-4313-4732-B9DF-B38E2E1F1AEE}"/>
              </a:ext>
            </a:extLst>
          </p:cNvPr>
          <p:cNvSpPr txBox="1"/>
          <p:nvPr/>
        </p:nvSpPr>
        <p:spPr>
          <a:xfrm>
            <a:off x="4389097" y="1412776"/>
            <a:ext cx="365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E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F2F504A7-ECDC-429F-A404-BE19F126A6F4}"/>
              </a:ext>
            </a:extLst>
          </p:cNvPr>
          <p:cNvSpPr txBox="1"/>
          <p:nvPr/>
        </p:nvSpPr>
        <p:spPr>
          <a:xfrm>
            <a:off x="5426241" y="3084215"/>
            <a:ext cx="436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D</a:t>
            </a:r>
          </a:p>
        </p:txBody>
      </p:sp>
      <p:cxnSp>
        <p:nvCxnSpPr>
          <p:cNvPr id="29" name="Přímá spojnice se šipkou 28">
            <a:extLst>
              <a:ext uri="{FF2B5EF4-FFF2-40B4-BE49-F238E27FC236}">
                <a16:creationId xmlns:a16="http://schemas.microsoft.com/office/drawing/2014/main" id="{FFDEA6C1-771E-45C1-9793-C16EA0BA48DC}"/>
              </a:ext>
            </a:extLst>
          </p:cNvPr>
          <p:cNvCxnSpPr>
            <a:cxnSpLocks/>
            <a:stCxn id="25" idx="0"/>
          </p:cNvCxnSpPr>
          <p:nvPr/>
        </p:nvCxnSpPr>
        <p:spPr>
          <a:xfrm flipV="1">
            <a:off x="3575651" y="1935996"/>
            <a:ext cx="852333" cy="1124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>
            <a:extLst>
              <a:ext uri="{FF2B5EF4-FFF2-40B4-BE49-F238E27FC236}">
                <a16:creationId xmlns:a16="http://schemas.microsoft.com/office/drawing/2014/main" id="{487FAD7E-CBAB-4C66-B9D5-88EA1C1AC87E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4754903" y="1935996"/>
            <a:ext cx="889507" cy="11482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>
            <a:extLst>
              <a:ext uri="{FF2B5EF4-FFF2-40B4-BE49-F238E27FC236}">
                <a16:creationId xmlns:a16="http://schemas.microsoft.com/office/drawing/2014/main" id="{F548228D-ECC9-4C95-ABB9-2B25D0637E68}"/>
              </a:ext>
            </a:extLst>
          </p:cNvPr>
          <p:cNvCxnSpPr>
            <a:cxnSpLocks/>
            <a:stCxn id="25" idx="3"/>
            <a:endCxn id="27" idx="1"/>
          </p:cNvCxnSpPr>
          <p:nvPr/>
        </p:nvCxnSpPr>
        <p:spPr>
          <a:xfrm>
            <a:off x="3803438" y="3322186"/>
            <a:ext cx="1622803" cy="236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ástupný symbol pro obsah 2">
            <a:extLst>
              <a:ext uri="{FF2B5EF4-FFF2-40B4-BE49-F238E27FC236}">
                <a16:creationId xmlns:a16="http://schemas.microsoft.com/office/drawing/2014/main" id="{9602B142-DC25-4F05-9851-0998291C7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69045"/>
            <a:ext cx="8229600" cy="2257118"/>
          </a:xfrm>
        </p:spPr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E –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education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(vzdělání individua)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Dosažený stupeň vzdělání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Prestiž vystudovaného oboru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Počet let ve vzdělávacím systému</a:t>
            </a:r>
          </a:p>
        </p:txBody>
      </p:sp>
    </p:spTree>
    <p:extLst>
      <p:ext uri="{BB962C8B-B14F-4D97-AF65-F5344CB8AC3E}">
        <p14:creationId xmlns:p14="http://schemas.microsoft.com/office/powerpoint/2010/main" val="3457864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Základní trojúhelník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5B790863-DB0E-49F1-B992-2727BDB91AC3}"/>
              </a:ext>
            </a:extLst>
          </p:cNvPr>
          <p:cNvSpPr txBox="1"/>
          <p:nvPr/>
        </p:nvSpPr>
        <p:spPr>
          <a:xfrm>
            <a:off x="3347864" y="3060576"/>
            <a:ext cx="455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O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53FD55AC-4313-4732-B9DF-B38E2E1F1AEE}"/>
              </a:ext>
            </a:extLst>
          </p:cNvPr>
          <p:cNvSpPr txBox="1"/>
          <p:nvPr/>
        </p:nvSpPr>
        <p:spPr>
          <a:xfrm>
            <a:off x="4389097" y="1412776"/>
            <a:ext cx="365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E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F2F504A7-ECDC-429F-A404-BE19F126A6F4}"/>
              </a:ext>
            </a:extLst>
          </p:cNvPr>
          <p:cNvSpPr txBox="1"/>
          <p:nvPr/>
        </p:nvSpPr>
        <p:spPr>
          <a:xfrm>
            <a:off x="5426241" y="3084215"/>
            <a:ext cx="436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D</a:t>
            </a:r>
          </a:p>
        </p:txBody>
      </p:sp>
      <p:cxnSp>
        <p:nvCxnSpPr>
          <p:cNvPr id="29" name="Přímá spojnice se šipkou 28">
            <a:extLst>
              <a:ext uri="{FF2B5EF4-FFF2-40B4-BE49-F238E27FC236}">
                <a16:creationId xmlns:a16="http://schemas.microsoft.com/office/drawing/2014/main" id="{FFDEA6C1-771E-45C1-9793-C16EA0BA48DC}"/>
              </a:ext>
            </a:extLst>
          </p:cNvPr>
          <p:cNvCxnSpPr>
            <a:cxnSpLocks/>
            <a:stCxn id="25" idx="0"/>
          </p:cNvCxnSpPr>
          <p:nvPr/>
        </p:nvCxnSpPr>
        <p:spPr>
          <a:xfrm flipV="1">
            <a:off x="3575651" y="1935996"/>
            <a:ext cx="852333" cy="1124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>
            <a:extLst>
              <a:ext uri="{FF2B5EF4-FFF2-40B4-BE49-F238E27FC236}">
                <a16:creationId xmlns:a16="http://schemas.microsoft.com/office/drawing/2014/main" id="{487FAD7E-CBAB-4C66-B9D5-88EA1C1AC87E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4754903" y="1935996"/>
            <a:ext cx="889507" cy="11482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>
            <a:extLst>
              <a:ext uri="{FF2B5EF4-FFF2-40B4-BE49-F238E27FC236}">
                <a16:creationId xmlns:a16="http://schemas.microsoft.com/office/drawing/2014/main" id="{F548228D-ECC9-4C95-ABB9-2B25D0637E68}"/>
              </a:ext>
            </a:extLst>
          </p:cNvPr>
          <p:cNvCxnSpPr>
            <a:cxnSpLocks/>
            <a:stCxn id="25" idx="3"/>
            <a:endCxn id="27" idx="1"/>
          </p:cNvCxnSpPr>
          <p:nvPr/>
        </p:nvCxnSpPr>
        <p:spPr>
          <a:xfrm>
            <a:off x="3803438" y="3322186"/>
            <a:ext cx="1622803" cy="236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ástupný symbol pro obsah 2">
            <a:extLst>
              <a:ext uri="{FF2B5EF4-FFF2-40B4-BE49-F238E27FC236}">
                <a16:creationId xmlns:a16="http://schemas.microsoft.com/office/drawing/2014/main" id="{9602B142-DC25-4F05-9851-0998291C7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69045"/>
            <a:ext cx="8229600" cy="2257118"/>
          </a:xfrm>
        </p:spPr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Vazba OE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Vliv sociálního původu na dosažené vzdělání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Sociální nerovnosti ve vzdělávání</a:t>
            </a:r>
          </a:p>
        </p:txBody>
      </p:sp>
    </p:spTree>
    <p:extLst>
      <p:ext uri="{BB962C8B-B14F-4D97-AF65-F5344CB8AC3E}">
        <p14:creationId xmlns:p14="http://schemas.microsoft.com/office/powerpoint/2010/main" val="3813723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Základní trojúhelník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5B790863-DB0E-49F1-B992-2727BDB91AC3}"/>
              </a:ext>
            </a:extLst>
          </p:cNvPr>
          <p:cNvSpPr txBox="1"/>
          <p:nvPr/>
        </p:nvSpPr>
        <p:spPr>
          <a:xfrm>
            <a:off x="3347864" y="3060576"/>
            <a:ext cx="455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O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53FD55AC-4313-4732-B9DF-B38E2E1F1AEE}"/>
              </a:ext>
            </a:extLst>
          </p:cNvPr>
          <p:cNvSpPr txBox="1"/>
          <p:nvPr/>
        </p:nvSpPr>
        <p:spPr>
          <a:xfrm>
            <a:off x="4389097" y="1412776"/>
            <a:ext cx="365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E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F2F504A7-ECDC-429F-A404-BE19F126A6F4}"/>
              </a:ext>
            </a:extLst>
          </p:cNvPr>
          <p:cNvSpPr txBox="1"/>
          <p:nvPr/>
        </p:nvSpPr>
        <p:spPr>
          <a:xfrm>
            <a:off x="5426241" y="3084215"/>
            <a:ext cx="436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D</a:t>
            </a:r>
          </a:p>
        </p:txBody>
      </p:sp>
      <p:cxnSp>
        <p:nvCxnSpPr>
          <p:cNvPr id="29" name="Přímá spojnice se šipkou 28">
            <a:extLst>
              <a:ext uri="{FF2B5EF4-FFF2-40B4-BE49-F238E27FC236}">
                <a16:creationId xmlns:a16="http://schemas.microsoft.com/office/drawing/2014/main" id="{FFDEA6C1-771E-45C1-9793-C16EA0BA48DC}"/>
              </a:ext>
            </a:extLst>
          </p:cNvPr>
          <p:cNvCxnSpPr>
            <a:cxnSpLocks/>
            <a:stCxn id="25" idx="0"/>
          </p:cNvCxnSpPr>
          <p:nvPr/>
        </p:nvCxnSpPr>
        <p:spPr>
          <a:xfrm flipV="1">
            <a:off x="3575651" y="1935996"/>
            <a:ext cx="852333" cy="1124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>
            <a:extLst>
              <a:ext uri="{FF2B5EF4-FFF2-40B4-BE49-F238E27FC236}">
                <a16:creationId xmlns:a16="http://schemas.microsoft.com/office/drawing/2014/main" id="{487FAD7E-CBAB-4C66-B9D5-88EA1C1AC87E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4754903" y="1935996"/>
            <a:ext cx="889507" cy="11482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>
            <a:extLst>
              <a:ext uri="{FF2B5EF4-FFF2-40B4-BE49-F238E27FC236}">
                <a16:creationId xmlns:a16="http://schemas.microsoft.com/office/drawing/2014/main" id="{F548228D-ECC9-4C95-ABB9-2B25D0637E68}"/>
              </a:ext>
            </a:extLst>
          </p:cNvPr>
          <p:cNvCxnSpPr>
            <a:cxnSpLocks/>
            <a:stCxn id="25" idx="3"/>
            <a:endCxn id="27" idx="1"/>
          </p:cNvCxnSpPr>
          <p:nvPr/>
        </p:nvCxnSpPr>
        <p:spPr>
          <a:xfrm>
            <a:off x="3803438" y="3322186"/>
            <a:ext cx="1622803" cy="236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ástupný symbol pro obsah 2">
            <a:extLst>
              <a:ext uri="{FF2B5EF4-FFF2-40B4-BE49-F238E27FC236}">
                <a16:creationId xmlns:a16="http://schemas.microsoft.com/office/drawing/2014/main" id="{9602B142-DC25-4F05-9851-0998291C7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69045"/>
            <a:ext cx="8229600" cy="2257118"/>
          </a:xfrm>
        </p:spPr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Vazba OD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Vliv sociálního původu na dosaženou pozici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Mezigenerační reprodukce sociálního statusu</a:t>
            </a:r>
          </a:p>
        </p:txBody>
      </p:sp>
    </p:spTree>
    <p:extLst>
      <p:ext uri="{BB962C8B-B14F-4D97-AF65-F5344CB8AC3E}">
        <p14:creationId xmlns:p14="http://schemas.microsoft.com/office/powerpoint/2010/main" val="3951268545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3976</TotalTime>
  <Words>844</Words>
  <Application>Microsoft Office PowerPoint</Application>
  <PresentationFormat>Předvádění na obrazovce (4:3)</PresentationFormat>
  <Paragraphs>168</Paragraphs>
  <Slides>26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Segoe UI</vt:lpstr>
      <vt:lpstr>Segoe UI Semibold</vt:lpstr>
      <vt:lpstr>Verdana</vt:lpstr>
      <vt:lpstr>Výchozí návrh</vt:lpstr>
      <vt:lpstr>Prezentace aplikace PowerPoint</vt:lpstr>
      <vt:lpstr>Co všechno ovlivňuje náš sociální úspěch</vt:lpstr>
      <vt:lpstr>Co všechno ovlivňuje náš sociální úspěch</vt:lpstr>
      <vt:lpstr>Sociálně stratifikační modely</vt:lpstr>
      <vt:lpstr>Základní trojúhelník</vt:lpstr>
      <vt:lpstr>Základní trojúhelník</vt:lpstr>
      <vt:lpstr>Základní trojúhelník</vt:lpstr>
      <vt:lpstr>Základní trojúhelník</vt:lpstr>
      <vt:lpstr>Základní trojúhelník</vt:lpstr>
      <vt:lpstr>Základní trojúhelník</vt:lpstr>
      <vt:lpstr>Sociálně stratifikační trojúhelník</vt:lpstr>
      <vt:lpstr>Přímý vliv sociálního původu</vt:lpstr>
      <vt:lpstr>Přímý vliv sociálního původu</vt:lpstr>
      <vt:lpstr>Přímý vliv sociálního původu</vt:lpstr>
      <vt:lpstr>Nerovnosti ve vzdělávání</vt:lpstr>
      <vt:lpstr>Nerovnosti ve vzdělávání</vt:lpstr>
      <vt:lpstr>Nerovnosti ve vzdělávání</vt:lpstr>
      <vt:lpstr>Maximálně udržovaná nerovnost</vt:lpstr>
      <vt:lpstr>Nerovnost udržovaná ve výsledku</vt:lpstr>
      <vt:lpstr>MMI vs. EMI</vt:lpstr>
      <vt:lpstr>Krátké mezishrnutí</vt:lpstr>
      <vt:lpstr>Sociální mobilita</vt:lpstr>
      <vt:lpstr>Sociální mobilita</vt:lpstr>
      <vt:lpstr>Sociální mobilita</vt:lpstr>
      <vt:lpstr>Sociální mobilita</vt:lpstr>
      <vt:lpstr>Sociální mobilita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pazourkova</dc:creator>
  <cp:lastModifiedBy>Tomáš Tomáš</cp:lastModifiedBy>
  <cp:revision>232</cp:revision>
  <dcterms:created xsi:type="dcterms:W3CDTF">2006-09-04T06:54:07Z</dcterms:created>
  <dcterms:modified xsi:type="dcterms:W3CDTF">2020-03-09T20:13:51Z</dcterms:modified>
</cp:coreProperties>
</file>