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76" r:id="rId2"/>
    <p:sldId id="358" r:id="rId3"/>
    <p:sldId id="345" r:id="rId4"/>
    <p:sldId id="354" r:id="rId5"/>
    <p:sldId id="355" r:id="rId6"/>
    <p:sldId id="342" r:id="rId7"/>
    <p:sldId id="359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4" r:id="rId18"/>
    <p:sldId id="370" r:id="rId19"/>
    <p:sldId id="371" r:id="rId20"/>
    <p:sldId id="372" r:id="rId21"/>
    <p:sldId id="375" r:id="rId22"/>
    <p:sldId id="376" r:id="rId23"/>
    <p:sldId id="377" r:id="rId24"/>
    <p:sldId id="378" r:id="rId25"/>
    <p:sldId id="379" r:id="rId26"/>
    <p:sldId id="380" r:id="rId27"/>
    <p:sldId id="381" r:id="rId28"/>
    <p:sldId id="382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DC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Objects="1">
      <p:cViewPr varScale="1">
        <p:scale>
          <a:sx n="91" d="100"/>
          <a:sy n="91" d="100"/>
        </p:scale>
        <p:origin x="1422" y="5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ItLIywwepY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XkMevbjga4" TargetMode="External"/><Relationship Id="rId2" Type="http://schemas.openxmlformats.org/officeDocument/2006/relationships/hyperlink" Target="https://www.youtube.com/watch?v=sjAZGUcjrP8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Důležitost vzdělání pro sociální stratifikaci</a:t>
            </a:r>
          </a:p>
          <a:p>
            <a:r>
              <a:rPr lang="cs-CZ" sz="2000" dirty="0">
                <a:latin typeface="Segoe UI Semibold" pitchFamily="34" charset="0"/>
              </a:rPr>
              <a:t>SOCb2172 – Sociologie stratifikace a nerovnosti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Lidský kapitál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Mincerova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rovnice:</a:t>
            </a:r>
          </a:p>
          <a:p>
            <a:pPr marL="0" indent="0">
              <a:buNone/>
            </a:pP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W = 	a1*E</a:t>
            </a:r>
            <a:r>
              <a:rPr lang="cs-CZ" sz="2800" baseline="-25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+ a2*E</a:t>
            </a:r>
            <a:r>
              <a:rPr lang="cs-CZ" sz="2800" baseline="-25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+ a3*E</a:t>
            </a:r>
            <a:r>
              <a:rPr lang="cs-CZ" sz="2800" baseline="-25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+</a:t>
            </a:r>
            <a:b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b*EXP + další charakteristiky</a:t>
            </a:r>
          </a:p>
        </p:txBody>
      </p:sp>
    </p:spTree>
    <p:extLst>
      <p:ext uri="{BB962C8B-B14F-4D97-AF65-F5344CB8AC3E}">
        <p14:creationId xmlns:p14="http://schemas.microsoft.com/office/powerpoint/2010/main" val="1650050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Lidský kapitál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Mincerova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rovnice:</a:t>
            </a:r>
          </a:p>
          <a:p>
            <a:pPr marL="0" indent="0">
              <a:buNone/>
            </a:pP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W = 	a1*E</a:t>
            </a:r>
            <a:r>
              <a:rPr lang="cs-CZ" sz="2800" baseline="-25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+ a2*E</a:t>
            </a:r>
            <a:r>
              <a:rPr lang="cs-CZ" sz="2800" baseline="-25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+ a3*E</a:t>
            </a:r>
            <a:r>
              <a:rPr lang="cs-CZ" sz="2800" baseline="-25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+</a:t>
            </a:r>
            <a:b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b*EXP + další charakteristiky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gender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obor studia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bydliště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stav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11212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Vliv 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v sociálně stratifikačních modelech, tak v ekonomických teoriích je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vzdělání důležitým determinantem úspěchu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Předpokládá se totiž, že lidé s vyšším vzděláním jsou schopni pracovat kvalitněji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je proto v zájmu zaměstnavatele dávat jim při přijímacím pohovoru přednost</a:t>
            </a:r>
          </a:p>
        </p:txBody>
      </p:sp>
    </p:spTree>
    <p:extLst>
      <p:ext uri="{BB962C8B-B14F-4D97-AF65-F5344CB8AC3E}">
        <p14:creationId xmlns:p14="http://schemas.microsoft.com/office/powerpoint/2010/main" val="4094949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exkurz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1960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Blau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Duncanův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 model</a:t>
            </a: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1970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inflace diplomů</a:t>
            </a: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1980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nástup technologií	</a:t>
            </a: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1990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polarizační hypotéza</a:t>
            </a: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2000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změna založená na rutině</a:t>
            </a: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2010</a:t>
            </a:r>
            <a:r>
              <a:rPr lang="cs-CZ" sz="2800" baseline="30000" dirty="0">
                <a:latin typeface="Segoe UI" pitchFamily="34" charset="0"/>
                <a:cs typeface="Segoe UI" pitchFamily="34" charset="0"/>
              </a:rPr>
              <a:t>s</a:t>
            </a:r>
            <a:r>
              <a:rPr lang="cs-CZ" sz="2800" dirty="0">
                <a:latin typeface="Segoe UI" pitchFamily="34" charset="0"/>
                <a:cs typeface="Segoe UI" pitchFamily="34" charset="0"/>
              </a:rPr>
              <a:t>: ???</a:t>
            </a:r>
          </a:p>
        </p:txBody>
      </p:sp>
    </p:spTree>
    <p:extLst>
      <p:ext uri="{BB962C8B-B14F-4D97-AF65-F5344CB8AC3E}">
        <p14:creationId xmlns:p14="http://schemas.microsoft.com/office/powerpoint/2010/main" val="1186315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Inflace 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1970s došlo k otevření západních univerzit širší veřejnosti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(kulturní a sexuální revoluce, feminismus,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hippies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Vietnam…)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Tradiční učenci začali mít obavu, jestli nedojde k inflaci diplomů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inflation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of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credentials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Randal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Collins: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The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Credential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Society</a:t>
            </a:r>
          </a:p>
          <a:p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Bourdieu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Passeron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Beck, Keller</a:t>
            </a:r>
          </a:p>
        </p:txBody>
      </p:sp>
    </p:spTree>
    <p:extLst>
      <p:ext uri="{BB962C8B-B14F-4D97-AF65-F5344CB8AC3E}">
        <p14:creationId xmlns:p14="http://schemas.microsoft.com/office/powerpoint/2010/main" val="3481940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Inflace 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Když je na 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nějakém trhu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přebytek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nějakého zboží,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dochází k poklesu ceny</a:t>
            </a:r>
          </a:p>
        </p:txBody>
      </p:sp>
    </p:spTree>
    <p:extLst>
      <p:ext uri="{BB962C8B-B14F-4D97-AF65-F5344CB8AC3E}">
        <p14:creationId xmlns:p14="http://schemas.microsoft.com/office/powerpoint/2010/main" val="1189213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Inflace 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Když je na 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trhu práce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přebytek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lidí s vysokoškolskými diplomy,</a:t>
            </a: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dochází k poklesu ceny</a:t>
            </a:r>
          </a:p>
        </p:txBody>
      </p:sp>
    </p:spTree>
    <p:extLst>
      <p:ext uri="{BB962C8B-B14F-4D97-AF65-F5344CB8AC3E}">
        <p14:creationId xmlns:p14="http://schemas.microsoft.com/office/powerpoint/2010/main" val="4148480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Signalizační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vzdělání signalizuje určité osobní vlastnosti (schopnost sledovat cíl, schopnost pracovat v týmu…) </a:t>
            </a: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a „v podstatě nezáleží na tom, co člověk vystuduje“</a:t>
            </a:r>
          </a:p>
          <a:p>
            <a:r>
              <a:rPr lang="cs-CZ" sz="2800" dirty="0">
                <a:latin typeface="Segoe UI" pitchFamily="34" charset="0"/>
                <a:cs typeface="Segoe UI" pitchFamily="34" charset="0"/>
              </a:rPr>
              <a:t>Michael </a:t>
            </a:r>
            <a:r>
              <a:rPr lang="cs-CZ" sz="2800" dirty="0" err="1">
                <a:latin typeface="Segoe UI" pitchFamily="34" charset="0"/>
                <a:cs typeface="Segoe UI" pitchFamily="34" charset="0"/>
              </a:rPr>
              <a:t>Spence</a:t>
            </a:r>
            <a:endParaRPr lang="cs-CZ" sz="280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693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Tady něco nesedí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1980s stále k žádné inflaci vzdělání nedošlo, přesto že lidí s VŠ diplomem výrazně přibylo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to zdůvodnit?</a:t>
            </a:r>
          </a:p>
        </p:txBody>
      </p:sp>
    </p:spTree>
    <p:extLst>
      <p:ext uri="{BB962C8B-B14F-4D97-AF65-F5344CB8AC3E}">
        <p14:creationId xmlns:p14="http://schemas.microsoft.com/office/powerpoint/2010/main" val="2778003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Technologická změna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Vysvětlení: na trhu práce se objevily nové technologie (elektronické počítače)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 jejich obsluhu je potřeba vyšší kvalifikace, ideálně VŠ vzdělání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Trh práce je tak deformován směrem k vyšším dovednostem (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skill-biased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technological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change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SBTC)</a:t>
            </a:r>
          </a:p>
        </p:txBody>
      </p:sp>
    </p:spTree>
    <p:extLst>
      <p:ext uri="{BB962C8B-B14F-4D97-AF65-F5344CB8AC3E}">
        <p14:creationId xmlns:p14="http://schemas.microsoft.com/office/powerpoint/2010/main" val="196307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trojúhelník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B790863-DB0E-49F1-B992-2727BDB91AC3}"/>
              </a:ext>
            </a:extLst>
          </p:cNvPr>
          <p:cNvSpPr txBox="1"/>
          <p:nvPr/>
        </p:nvSpPr>
        <p:spPr>
          <a:xfrm>
            <a:off x="3347864" y="30605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53FD55AC-4313-4732-B9DF-B38E2E1F1AEE}"/>
              </a:ext>
            </a:extLst>
          </p:cNvPr>
          <p:cNvSpPr txBox="1"/>
          <p:nvPr/>
        </p:nvSpPr>
        <p:spPr>
          <a:xfrm>
            <a:off x="4389097" y="1412776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2F504A7-ECDC-429F-A404-BE19F126A6F4}"/>
              </a:ext>
            </a:extLst>
          </p:cNvPr>
          <p:cNvSpPr txBox="1"/>
          <p:nvPr/>
        </p:nvSpPr>
        <p:spPr>
          <a:xfrm>
            <a:off x="5426241" y="3084215"/>
            <a:ext cx="43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FFDEA6C1-771E-45C1-9793-C16EA0BA48D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3575651" y="1935996"/>
            <a:ext cx="852333" cy="1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87FAD7E-CBAB-4C66-B9D5-88EA1C1AC87E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754903" y="1935996"/>
            <a:ext cx="889507" cy="114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548228D-ECC9-4C95-ABB9-2B25D0637E68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>
            <a:off x="3803438" y="3322186"/>
            <a:ext cx="1622803" cy="2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720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Technologická změna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skill-biased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technological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change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SBTC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vyššími dovednostmi jsou na trhu práce odměňováni (vyšší jistotou zaměstnání, vyšším platem), zatímco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bez kvalifikace jsou z trhu práce vytlačování (globalizace,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outscourcing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práce do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rozvojových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zemí, zlevnění mezinárodní dopravy…)</a:t>
            </a:r>
          </a:p>
        </p:txBody>
      </p:sp>
    </p:spTree>
    <p:extLst>
      <p:ext uri="{BB962C8B-B14F-4D97-AF65-F5344CB8AC3E}">
        <p14:creationId xmlns:p14="http://schemas.microsoft.com/office/powerpoint/2010/main" val="4656387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Tady něco nesedí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1990s se růst příjmů VŠ zastavil, ale lidé bez kvalifikace nebyli zcela vytlačeni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 počítačem už umí pracovat každý „skladník ve šroubárně“, není potřeba VŠ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to zdůvodnit?</a:t>
            </a:r>
          </a:p>
        </p:txBody>
      </p:sp>
    </p:spTree>
    <p:extLst>
      <p:ext uri="{BB962C8B-B14F-4D97-AF65-F5344CB8AC3E}">
        <p14:creationId xmlns:p14="http://schemas.microsoft.com/office/powerpoint/2010/main" val="23377918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Polarizační hypotéza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vyšší kvalifikací jsou trhem práce oceňováni na základě svých dovedností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 bohatnutím nejvyšších vrstev ale roste potřeba lidí ve službách (zahradníci, maséři, au-pair, pečovatelé, kurýři pro rozvoz pizzy, květin…)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Trh práce se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polarizuje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– nárůst odměn na nejvyšším i nejnižším pólu vzdělanostního spektra</a:t>
            </a:r>
          </a:p>
        </p:txBody>
      </p:sp>
    </p:spTree>
    <p:extLst>
      <p:ext uri="{BB962C8B-B14F-4D97-AF65-F5344CB8AC3E}">
        <p14:creationId xmlns:p14="http://schemas.microsoft.com/office/powerpoint/2010/main" val="8681688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Tady něco nesedí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2000s nevysvětlitelně mizí pracovní pozice uvnitř vzdělanostního spektra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(sekretářky, bankovní úředníci)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to zdůvodnit?</a:t>
            </a:r>
          </a:p>
        </p:txBody>
      </p:sp>
    </p:spTree>
    <p:extLst>
      <p:ext uri="{BB962C8B-B14F-4D97-AF65-F5344CB8AC3E}">
        <p14:creationId xmlns:p14="http://schemas.microsoft.com/office/powerpoint/2010/main" val="36867689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Rutinizace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Technologická změna založená na rutině</a:t>
            </a:r>
          </a:p>
          <a:p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Routine-biased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technological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change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(RBTC)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trhu práce jsou oceňováni zaměstnanci, kteří vykonávají nerutinní práci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Rutinní práce je snadno nahraditelná stroji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Technologická změna založená na úkolech</a:t>
            </a:r>
          </a:p>
          <a:p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Task-biased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technological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change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(TBTC)</a:t>
            </a:r>
          </a:p>
        </p:txBody>
      </p:sp>
    </p:spTree>
    <p:extLst>
      <p:ext uri="{BB962C8B-B14F-4D97-AF65-F5344CB8AC3E}">
        <p14:creationId xmlns:p14="http://schemas.microsoft.com/office/powerpoint/2010/main" val="2639589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Rutinizace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Sekretářka = počítač s Wordem a Outlookem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Bankovní úředník = internetové bankovnictví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Operátor v pásové výrobě = robot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https://www.youtube.com/watch?v=sjAZGUcjrP8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  <a:hlinkClick r:id="rId3"/>
              </a:rPr>
              <a:t>https://www.youtube.com/watch?v=JXkMevbjga4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81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Technologický obrat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2010s: nástup umělé inteligence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 činnosti, které byly dříve považovány za odborné, se najednou jeví jako rutinní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Řízení automobilu, posuzování právních dokumentů, práce novinářů, medicína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1175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Technologický obrat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DBE7A97-7878-473E-9DDD-1780B7C48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91919"/>
            <a:ext cx="9144000" cy="448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2886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Technologický obrat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Poprvé v historii technologická změna odebírá pracovní pozice všem vzdělanostním skupinám a nepřidává žádné nové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Jaká bude role vzdělání?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451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trojúhelník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B790863-DB0E-49F1-B992-2727BDB91AC3}"/>
              </a:ext>
            </a:extLst>
          </p:cNvPr>
          <p:cNvSpPr txBox="1"/>
          <p:nvPr/>
        </p:nvSpPr>
        <p:spPr>
          <a:xfrm>
            <a:off x="3347864" y="30605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53FD55AC-4313-4732-B9DF-B38E2E1F1AEE}"/>
              </a:ext>
            </a:extLst>
          </p:cNvPr>
          <p:cNvSpPr txBox="1"/>
          <p:nvPr/>
        </p:nvSpPr>
        <p:spPr>
          <a:xfrm>
            <a:off x="4389097" y="1412776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2F504A7-ECDC-429F-A404-BE19F126A6F4}"/>
              </a:ext>
            </a:extLst>
          </p:cNvPr>
          <p:cNvSpPr txBox="1"/>
          <p:nvPr/>
        </p:nvSpPr>
        <p:spPr>
          <a:xfrm>
            <a:off x="5426241" y="3084215"/>
            <a:ext cx="43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FFDEA6C1-771E-45C1-9793-C16EA0BA48D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3575651" y="1935996"/>
            <a:ext cx="852333" cy="11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87FAD7E-CBAB-4C66-B9D5-88EA1C1AC87E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754903" y="1935996"/>
            <a:ext cx="889507" cy="114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548228D-ECC9-4C95-ABB9-2B25D0637E68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>
            <a:off x="3803438" y="3322186"/>
            <a:ext cx="1622803" cy="2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9602B142-DC25-4F05-9851-0998291C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69045"/>
            <a:ext cx="8229600" cy="2257118"/>
          </a:xfrm>
        </p:spPr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ED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Vliv vzdělání na dosaženou pozici</a:t>
            </a:r>
          </a:p>
          <a:p>
            <a:pPr marL="0" indent="0">
              <a:buNone/>
            </a:pP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Meritokratičnost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společnosti</a:t>
            </a:r>
          </a:p>
        </p:txBody>
      </p:sp>
    </p:spTree>
    <p:extLst>
      <p:ext uri="{BB962C8B-B14F-4D97-AF65-F5344CB8AC3E}">
        <p14:creationId xmlns:p14="http://schemas.microsoft.com/office/powerpoint/2010/main" val="1227322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Krátké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mezishrnutí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OD: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slábne, ale nemizí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(vliv sociálního původu)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OE: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mění se z kvantitativní na kvalitativní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(sociální nerovnosti ve vzdělání)</a:t>
            </a:r>
          </a:p>
          <a:p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ED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(návratnost vzdělání)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436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34BC1F33-A512-4C64-87A2-74E4347B4DD4}"/>
              </a:ext>
            </a:extLst>
          </p:cNvPr>
          <p:cNvSpPr/>
          <p:nvPr/>
        </p:nvSpPr>
        <p:spPr>
          <a:xfrm>
            <a:off x="899592" y="4653136"/>
            <a:ext cx="2016224" cy="604664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Krátké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mezishrnutí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OD: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slábne, ale nemizí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(vliv sociálního původu)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OE: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mění se z kvantitativní na kvalitativní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(sociální nerovnosti ve vzdělání)</a:t>
            </a:r>
          </a:p>
          <a:p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Vazba ED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(návratnost vzdělání)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18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Blau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Duncanův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model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80D1974-86F2-4F98-BFED-B046F8433E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" y="1621557"/>
            <a:ext cx="809625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864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Blau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Duncanův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model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D84339C-A86F-4CEB-8BDB-4500F6D10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190" y="1665684"/>
            <a:ext cx="809625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16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Lidský kapitál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Harry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Becker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Jacob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Mincer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Schopnost zaměstnance vykonávat kvalitně určité povolání závisí na jeho kvalifikaci (vzdělání) a zkušenostech (délka praxe)</a:t>
            </a:r>
          </a:p>
        </p:txBody>
      </p:sp>
    </p:spTree>
    <p:extLst>
      <p:ext uri="{BB962C8B-B14F-4D97-AF65-F5344CB8AC3E}">
        <p14:creationId xmlns:p14="http://schemas.microsoft.com/office/powerpoint/2010/main" val="3546872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Lidský kapitál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Mincerova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rovnice:</a:t>
            </a:r>
          </a:p>
          <a:p>
            <a:pPr marL="0" indent="0">
              <a:buNone/>
            </a:pPr>
            <a:endParaRPr lang="cs-CZ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W = a*EDUCATION + b*EXPERIENCES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W – příjem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EDUCATION – počet let strávených ve vzdělávacím systému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EXPERIENCES – počet let na trhu práce</a:t>
            </a:r>
          </a:p>
        </p:txBody>
      </p:sp>
    </p:spTree>
    <p:extLst>
      <p:ext uri="{BB962C8B-B14F-4D97-AF65-F5344CB8AC3E}">
        <p14:creationId xmlns:p14="http://schemas.microsoft.com/office/powerpoint/2010/main" val="3392376929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4482</TotalTime>
  <Words>812</Words>
  <Application>Microsoft Office PowerPoint</Application>
  <PresentationFormat>Předvádění na obrazovce (4:3)</PresentationFormat>
  <Paragraphs>154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Základní trojúhelník</vt:lpstr>
      <vt:lpstr>Základní trojúhelník</vt:lpstr>
      <vt:lpstr>Krátké mezishrnutí</vt:lpstr>
      <vt:lpstr>Krátké mezishrnutí</vt:lpstr>
      <vt:lpstr>Blau Duncanův model</vt:lpstr>
      <vt:lpstr>Blau Duncanův model</vt:lpstr>
      <vt:lpstr>Lidský kapitál</vt:lpstr>
      <vt:lpstr>Lidský kapitál</vt:lpstr>
      <vt:lpstr>Lidský kapitál</vt:lpstr>
      <vt:lpstr>Lidský kapitál</vt:lpstr>
      <vt:lpstr>Vliv vzdělání</vt:lpstr>
      <vt:lpstr>Historický exkurz</vt:lpstr>
      <vt:lpstr>Inflace vzdělání</vt:lpstr>
      <vt:lpstr>Inflace vzdělání</vt:lpstr>
      <vt:lpstr>Inflace vzdělání</vt:lpstr>
      <vt:lpstr>Signalizační teorie</vt:lpstr>
      <vt:lpstr>Tady něco nesedí</vt:lpstr>
      <vt:lpstr>Technologická změna</vt:lpstr>
      <vt:lpstr>Technologická změna</vt:lpstr>
      <vt:lpstr>Tady něco nesedí</vt:lpstr>
      <vt:lpstr>Polarizační hypotéza</vt:lpstr>
      <vt:lpstr>Tady něco nesedí</vt:lpstr>
      <vt:lpstr>Rutinizace</vt:lpstr>
      <vt:lpstr>Rutinizace</vt:lpstr>
      <vt:lpstr>Technologický obrat</vt:lpstr>
      <vt:lpstr>Technologický obrat</vt:lpstr>
      <vt:lpstr>Technologický obrat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245</cp:revision>
  <dcterms:created xsi:type="dcterms:W3CDTF">2006-09-04T06:54:07Z</dcterms:created>
  <dcterms:modified xsi:type="dcterms:W3CDTF">2020-03-17T10:58:13Z</dcterms:modified>
</cp:coreProperties>
</file>