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76" r:id="rId2"/>
    <p:sldId id="319" r:id="rId3"/>
    <p:sldId id="322" r:id="rId4"/>
    <p:sldId id="331" r:id="rId5"/>
    <p:sldId id="320" r:id="rId6"/>
    <p:sldId id="321" r:id="rId7"/>
    <p:sldId id="323" r:id="rId8"/>
    <p:sldId id="324" r:id="rId9"/>
    <p:sldId id="326" r:id="rId10"/>
    <p:sldId id="330" r:id="rId11"/>
    <p:sldId id="325" r:id="rId12"/>
    <p:sldId id="329" r:id="rId13"/>
    <p:sldId id="327" r:id="rId14"/>
    <p:sldId id="328" r:id="rId15"/>
    <p:sldId id="332" r:id="rId16"/>
    <p:sldId id="333" r:id="rId17"/>
    <p:sldId id="334" r:id="rId18"/>
    <p:sldId id="335" r:id="rId19"/>
    <p:sldId id="336" r:id="rId20"/>
    <p:sldId id="337" r:id="rId21"/>
    <p:sldId id="338" r:id="rId22"/>
    <p:sldId id="339" r:id="rId23"/>
    <p:sldId id="340" r:id="rId24"/>
    <p:sldId id="341" r:id="rId25"/>
    <p:sldId id="342" r:id="rId2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DC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Objects="1">
      <p:cViewPr varScale="1">
        <p:scale>
          <a:sx n="91" d="100"/>
          <a:sy n="91" d="100"/>
        </p:scale>
        <p:origin x="1372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6664E-2041-4590-89B1-FF6933D0A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0A9CBD-3CDE-4660-9832-71FE2D498ED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720C-BA2E-4C59-B308-DEF50710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54AA-7CD1-4EE5-86AB-38A2BF972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F881-0AA9-4FEC-A888-9F8E4ADD8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DDFD-FAD3-4868-A91D-0D0E31A03B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B7278-93A3-4020-BCDD-B7D25659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D8FB-CD7D-4D69-9C05-62A7ADB54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11DC-F18B-4A34-B754-AAC57E8EAB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6380-624B-409A-B27D-13366D46A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3AED-FEA9-4FBB-9CE6-DF65CCF69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F023-ED88-425D-B899-9A5DEEBCD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6056-ACF8-4A51-B5E3-E5FBEA4E1B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01BD31-3810-4E20-8A46-494856DB8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546100" indent="-5461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4192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827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5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92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9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6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4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spv.cz/cz/O-ISPV.asp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zisco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00D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2" name="TextovéPole 1"/>
          <p:cNvSpPr txBox="1">
            <a:spLocks noChangeArrowheads="1"/>
          </p:cNvSpPr>
          <p:nvPr/>
        </p:nvSpPr>
        <p:spPr bwMode="auto">
          <a:xfrm>
            <a:off x="539750" y="2852738"/>
            <a:ext cx="8135938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latin typeface="Segoe UI Semibold" pitchFamily="34" charset="0"/>
              </a:rPr>
              <a:t>Trh práce</a:t>
            </a:r>
          </a:p>
          <a:p>
            <a:r>
              <a:rPr lang="cs-CZ" sz="2000" dirty="0">
                <a:latin typeface="Segoe UI Semibold" pitchFamily="34" charset="0"/>
              </a:rPr>
              <a:t>SOCb2172 – Sociologie stratifikace a nerovnosti</a:t>
            </a: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dosedel@fss.muni.cz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1341438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>
            <a:extLst>
              <a:ext uri="{FF2B5EF4-FFF2-40B4-BE49-F238E27FC236}">
                <a16:creationId xmlns:a16="http://schemas.microsoft.com/office/drawing/2014/main" id="{D0A45A08-33CB-4C07-853C-5F88153F7D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7484"/>
            <a:ext cx="1277115" cy="982982"/>
          </a:xfrm>
          <a:prstGeom prst="rect">
            <a:avLst/>
          </a:prstGeom>
        </p:spPr>
      </p:pic>
    </p:spTree>
  </p:cSld>
  <p:clrMapOvr>
    <a:masterClrMapping/>
  </p:clrMapOvr>
  <p:transition advTm="779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2. Kolik vyděláváte?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Otázka z velmi nízkou návratností (~ 40 %) a nízkou validitou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„Řešení“:</a:t>
            </a:r>
          </a:p>
          <a:p>
            <a:pPr lvl="1"/>
            <a:r>
              <a:rPr 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Ptát se na kategorizovaný příjem</a:t>
            </a:r>
          </a:p>
          <a:p>
            <a:pPr lvl="1"/>
            <a:r>
              <a:rPr 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Ptát se na příjem celé domácnosti</a:t>
            </a:r>
          </a:p>
          <a:p>
            <a:pPr lvl="1"/>
            <a:r>
              <a:rPr 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Využívat registrová data (a la ČSSZ – v Česku nejde)</a:t>
            </a:r>
          </a:p>
          <a:p>
            <a:pPr lvl="1"/>
            <a:r>
              <a:rPr 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Využívat data z povinných statistických vykazování (v Česku </a:t>
            </a:r>
            <a:r>
              <a:rPr lang="cs-CZ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Trexima</a:t>
            </a:r>
            <a:r>
              <a:rPr 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 pro MPSV – nedostupné)</a:t>
            </a:r>
          </a:p>
          <a:p>
            <a:pPr lvl="1"/>
            <a:endParaRPr lang="cs-CZ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725488" lvl="1" indent="0">
              <a:buNone/>
            </a:pPr>
            <a:r>
              <a:rPr lang="cs-CZ" sz="2000" dirty="0">
                <a:hlinkClick r:id="rId2"/>
              </a:rPr>
              <a:t>https://www.ispv.cz/cz/O-ISPV.aspx</a:t>
            </a:r>
            <a:endParaRPr lang="cs-CZ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834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3. Je vaše povolání prestižní?</a:t>
            </a:r>
          </a:p>
        </p:txBody>
      </p:sp>
    </p:spTree>
    <p:extLst>
      <p:ext uri="{BB962C8B-B14F-4D97-AF65-F5344CB8AC3E}">
        <p14:creationId xmlns:p14="http://schemas.microsoft.com/office/powerpoint/2010/main" val="2734951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3. Je vaše povolání prestižní?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Respondenti přiřazují jednotlivým povoláním prestiž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Výsledkem je škála prestiže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Národní vs. mezinárodní</a:t>
            </a:r>
          </a:p>
        </p:txBody>
      </p:sp>
    </p:spTree>
    <p:extLst>
      <p:ext uri="{BB962C8B-B14F-4D97-AF65-F5344CB8AC3E}">
        <p14:creationId xmlns:p14="http://schemas.microsoft.com/office/powerpoint/2010/main" val="4293710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SIOPS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Standard International </a:t>
            </a:r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Occupational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Prestige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Scale</a:t>
            </a:r>
            <a:endParaRPr lang="cs-CZ" sz="2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Donald </a:t>
            </a:r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Treiman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 1977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„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occupational prestige hierarchies are essentially invariant across societies and over time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“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(</a:t>
            </a:r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Hout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&amp;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DiPrete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: Jediná univerzální věc, kterou kdy sociologové objevili)</a:t>
            </a:r>
          </a:p>
        </p:txBody>
      </p:sp>
    </p:spTree>
    <p:extLst>
      <p:ext uri="{BB962C8B-B14F-4D97-AF65-F5344CB8AC3E}">
        <p14:creationId xmlns:p14="http://schemas.microsoft.com/office/powerpoint/2010/main" val="34451727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ISEI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International </a:t>
            </a:r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Socio-Economic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 Index </a:t>
            </a:r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of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Occupational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 Status</a:t>
            </a:r>
          </a:p>
          <a:p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Harry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Ganzeboom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 1992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 první verzi jen muži (74 tis. z 16 zemí)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 nové verzi muži i ženy (199 tis.)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ISEI jako intervenující proměnná mezi vzděláním a příjmem 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Rozsah 16-90</a:t>
            </a:r>
          </a:p>
        </p:txBody>
      </p:sp>
    </p:spTree>
    <p:extLst>
      <p:ext uri="{BB962C8B-B14F-4D97-AF65-F5344CB8AC3E}">
        <p14:creationId xmlns:p14="http://schemas.microsoft.com/office/powerpoint/2010/main" val="319504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4. Stojí vaše práce za něco?</a:t>
            </a:r>
          </a:p>
        </p:txBody>
      </p:sp>
    </p:spTree>
    <p:extLst>
      <p:ext uri="{BB962C8B-B14F-4D97-AF65-F5344CB8AC3E}">
        <p14:creationId xmlns:p14="http://schemas.microsoft.com/office/powerpoint/2010/main" val="28989241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4. Stojí vaše práce za něco?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Která práce je nejhorší?</a:t>
            </a:r>
          </a:p>
        </p:txBody>
      </p:sp>
    </p:spTree>
    <p:extLst>
      <p:ext uri="{BB962C8B-B14F-4D97-AF65-F5344CB8AC3E}">
        <p14:creationId xmlns:p14="http://schemas.microsoft.com/office/powerpoint/2010/main" val="27550828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Prekérní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Která práce je nejhorší?</a:t>
            </a:r>
          </a:p>
          <a:p>
            <a:pPr lvl="1"/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Nejhůře placená?</a:t>
            </a:r>
          </a:p>
          <a:p>
            <a:pPr lvl="1"/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Fyzicky nejtěžší?</a:t>
            </a:r>
          </a:p>
          <a:p>
            <a:pPr lvl="1"/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S nejhorším šéfem?</a:t>
            </a:r>
          </a:p>
          <a:p>
            <a:pPr lvl="1"/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S nejnižší prestiží?</a:t>
            </a:r>
          </a:p>
        </p:txBody>
      </p:sp>
    </p:spTree>
    <p:extLst>
      <p:ext uri="{BB962C8B-B14F-4D97-AF65-F5344CB8AC3E}">
        <p14:creationId xmlns:p14="http://schemas.microsoft.com/office/powerpoint/2010/main" val="7229503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Prekérní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Která práce je nejhorší?</a:t>
            </a:r>
          </a:p>
          <a:p>
            <a:pPr lvl="1"/>
            <a:r>
              <a:rPr lang="cs-CZ" sz="2400" strike="sngStrike" dirty="0">
                <a:latin typeface="Segoe UI" panose="020B0502040204020203" pitchFamily="34" charset="0"/>
                <a:cs typeface="Segoe UI" panose="020B0502040204020203" pitchFamily="34" charset="0"/>
              </a:rPr>
              <a:t>Nejhůře placená?</a:t>
            </a:r>
          </a:p>
          <a:p>
            <a:pPr lvl="1"/>
            <a:r>
              <a:rPr lang="cs-CZ" sz="2400" strike="sngStrike" dirty="0">
                <a:latin typeface="Segoe UI" panose="020B0502040204020203" pitchFamily="34" charset="0"/>
                <a:cs typeface="Segoe UI" panose="020B0502040204020203" pitchFamily="34" charset="0"/>
              </a:rPr>
              <a:t>Fyzicky nejtěžší?</a:t>
            </a:r>
          </a:p>
          <a:p>
            <a:pPr lvl="1"/>
            <a:r>
              <a:rPr lang="cs-CZ" sz="2400" strike="sngStrike" dirty="0">
                <a:latin typeface="Segoe UI" panose="020B0502040204020203" pitchFamily="34" charset="0"/>
                <a:cs typeface="Segoe UI" panose="020B0502040204020203" pitchFamily="34" charset="0"/>
              </a:rPr>
              <a:t>S nejhorším šéfem?</a:t>
            </a:r>
          </a:p>
          <a:p>
            <a:pPr lvl="1"/>
            <a:r>
              <a:rPr lang="cs-CZ" sz="2400" strike="sngStrike" dirty="0">
                <a:latin typeface="Segoe UI" panose="020B0502040204020203" pitchFamily="34" charset="0"/>
                <a:cs typeface="Segoe UI" panose="020B0502040204020203" pitchFamily="34" charset="0"/>
              </a:rPr>
              <a:t>S nejnižší prestiží?</a:t>
            </a:r>
          </a:p>
          <a:p>
            <a:pPr lvl="1"/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S největší nejistotou</a:t>
            </a:r>
          </a:p>
        </p:txBody>
      </p:sp>
    </p:spTree>
    <p:extLst>
      <p:ext uri="{BB962C8B-B14F-4D97-AF65-F5344CB8AC3E}">
        <p14:creationId xmlns:p14="http://schemas.microsoft.com/office/powerpoint/2010/main" val="10845754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Prekérní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Nejistoty na trhu práce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 trvání úvazku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 osobě zaměstnavatele</a:t>
            </a:r>
            <a:endParaRPr lang="cs-CZ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 právech na sociální ochranu</a:t>
            </a:r>
          </a:p>
          <a:p>
            <a:pPr lvl="1"/>
            <a:endParaRPr lang="cs-CZ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024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Povolání vs. zaměstnání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Pracovní místo: soubor úkolů a povinností vykonávaných jednou osobou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Zaměstnání: souhrn pracovních míst, která mají „stejné“ úkoly a povinnosti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Povolání: status nebo činnost osvojená v rámci vzdělávacího systému bez ohledu na to, jaké zaměstnání pak člověk vykonává (v průběhu života se nemění)</a:t>
            </a:r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5739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Prekérní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Nejistoty na trhu práce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 trvání úvazku</a:t>
            </a:r>
          </a:p>
          <a:p>
            <a:pPr lvl="1"/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Smlouva na dobu určitou</a:t>
            </a:r>
          </a:p>
          <a:p>
            <a:pPr lvl="1"/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Nedostatek odpracovaných hodin</a:t>
            </a:r>
          </a:p>
          <a:p>
            <a:pPr lvl="1"/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Najímání na konkrétní projekty</a:t>
            </a:r>
            <a:endParaRPr lang="cs-CZ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 osobě zaměstnavatele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 právech na sociální ochranu</a:t>
            </a:r>
          </a:p>
          <a:p>
            <a:pPr lvl="1"/>
            <a:endParaRPr lang="cs-CZ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1816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Prekérní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Nejistoty na trhu práce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 trvání úvazku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 osobě zaměstnavatele</a:t>
            </a:r>
          </a:p>
          <a:p>
            <a:pPr lvl="1"/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Agenturní zaměstnání</a:t>
            </a:r>
          </a:p>
          <a:p>
            <a:pPr lvl="1"/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Více zaměstnavatelů současně (subdodavatelé)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 právech na sociální ochranu</a:t>
            </a:r>
          </a:p>
          <a:p>
            <a:pPr lvl="1"/>
            <a:endParaRPr lang="cs-CZ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3396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Prekérní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Nejistoty na trhu práce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 trvání úvazku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 osobě zaměstnavatele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 právech na sociální ochranu</a:t>
            </a:r>
          </a:p>
          <a:p>
            <a:pPr lvl="1"/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Nemožnost organizace v odborech</a:t>
            </a:r>
          </a:p>
          <a:p>
            <a:pPr lvl="1"/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Absence ochrany proti ukončení pracovního poměru</a:t>
            </a:r>
          </a:p>
          <a:p>
            <a:pPr lvl="1"/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Absence sociálních benefitů – dovolená, nemocenská, důchod…</a:t>
            </a:r>
          </a:p>
          <a:p>
            <a:pPr lvl="1"/>
            <a:endParaRPr lang="cs-CZ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7295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Prekariát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Ohrožené skupiny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Čerství absolventi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Osoby před odchodem do důchodu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Ženy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Migranti a etnické skupiny</a:t>
            </a:r>
            <a:endParaRPr lang="cs-CZ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021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Prekariát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Podíl prekérní práce v EU roste od 1970s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Důvodem je rozpad velkých organizací a rostoucí </a:t>
            </a:r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flexibilizace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 (Peter Wagner: současná fáze modernity)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Vyšší vzdělání před </a:t>
            </a:r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prekarizací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 chrání, ale…</a:t>
            </a:r>
          </a:p>
        </p:txBody>
      </p:sp>
    </p:spTree>
    <p:extLst>
      <p:ext uri="{BB962C8B-B14F-4D97-AF65-F5344CB8AC3E}">
        <p14:creationId xmlns:p14="http://schemas.microsoft.com/office/powerpoint/2010/main" val="21153178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Prekariát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Novinářka Saša Uhlová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Hrdinové kapitalistické práce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Videa na YT, články A2larm, kniha</a:t>
            </a:r>
          </a:p>
        </p:txBody>
      </p:sp>
    </p:spTree>
    <p:extLst>
      <p:ext uri="{BB962C8B-B14F-4D97-AF65-F5344CB8AC3E}">
        <p14:creationId xmlns:p14="http://schemas.microsoft.com/office/powerpoint/2010/main" val="3384637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1. Jaké vykonáváte zaměstnání?</a:t>
            </a:r>
          </a:p>
        </p:txBody>
      </p:sp>
    </p:spTree>
    <p:extLst>
      <p:ext uri="{BB962C8B-B14F-4D97-AF65-F5344CB8AC3E}">
        <p14:creationId xmlns:p14="http://schemas.microsoft.com/office/powerpoint/2010/main" val="399737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1. Jaké vykonáváte zaměstnání?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Potřeba systematizace a mezinárodní standardizace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International 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Labour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Organization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(ILO)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Klasifikace ISCO – International Standard 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Classification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of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Occupation</a:t>
            </a: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>
              <a:buNone/>
            </a:pP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ČSÚ historicky: kód zaměstnání KZAM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ČSÚ aktuálně: ISCO</a:t>
            </a:r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037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Verze ISCO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ISCO-58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ISCO-68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ISCO-88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ISCO-08 (v datech 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Eurostat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/ČSÚ od roku 2014)</a:t>
            </a:r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893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Třídy ISCO-08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1 Zákonodárci a řídící pracovníci</a:t>
            </a:r>
          </a:p>
          <a:p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2 Specialisté</a:t>
            </a:r>
          </a:p>
          <a:p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3 Techničtí a odborní pracovníci</a:t>
            </a:r>
          </a:p>
          <a:p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4 Úředníci</a:t>
            </a:r>
          </a:p>
          <a:p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5 Pracovníci ve službách a prodeji</a:t>
            </a:r>
          </a:p>
          <a:p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6 Kvalifikovaní pracovníci v zemědělství, lesnictví a rybářství </a:t>
            </a:r>
          </a:p>
          <a:p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7 Řemeslníci a opraváři </a:t>
            </a:r>
          </a:p>
          <a:p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8 Obsluha strojů a zařízení, montéři </a:t>
            </a:r>
          </a:p>
          <a:p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9 Pomocní a nekvalifikovaní pracovníci </a:t>
            </a:r>
          </a:p>
          <a:p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0 Zaměstnanci v ozbrojených silách</a:t>
            </a:r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455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Podtřídy ISCO-08 (příklad)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1 Zákonodárci a řídící pracovníci</a:t>
            </a:r>
          </a:p>
          <a:p>
            <a:pPr lvl="1"/>
            <a:r>
              <a:rPr 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11 Zákonodárci, nejvyšší státní úředníci a nejvyšší představitelé společností</a:t>
            </a:r>
          </a:p>
          <a:p>
            <a:pPr lvl="2"/>
            <a:r>
              <a:rPr 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111 Zákonodárci a nejvyšší úředníci veřejné správy, politických a zájmových organizací</a:t>
            </a:r>
          </a:p>
          <a:p>
            <a:pPr lvl="2"/>
            <a:r>
              <a:rPr 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112 Nejvyšší představitelé společností a institucí (kromě politických, zájmových a příbuzných organizací)</a:t>
            </a:r>
          </a:p>
          <a:p>
            <a:pPr lvl="3"/>
            <a:r>
              <a:rPr 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1120 Nejvyšší představitelé společností a institucí (kromě politických, zájmových a příbuzných organizací)</a:t>
            </a:r>
          </a:p>
          <a:p>
            <a:pPr lvl="3"/>
            <a:r>
              <a:rPr 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11201 Nejvyšší představitelé velkých společností a institucí </a:t>
            </a:r>
          </a:p>
          <a:p>
            <a:pPr lvl="3"/>
            <a:r>
              <a:rPr 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11202 Nejvyšší představitelé středních společností a institucí </a:t>
            </a:r>
          </a:p>
          <a:p>
            <a:pPr lvl="3"/>
            <a:r>
              <a:rPr 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11203 Nejvyšší představitelé malých společností a institucí </a:t>
            </a:r>
          </a:p>
          <a:p>
            <a:pPr lvl="3"/>
            <a:r>
              <a:rPr 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11204 Členové statutárních orgánů</a:t>
            </a:r>
          </a:p>
        </p:txBody>
      </p:sp>
    </p:spTree>
    <p:extLst>
      <p:ext uri="{BB962C8B-B14F-4D97-AF65-F5344CB8AC3E}">
        <p14:creationId xmlns:p14="http://schemas.microsoft.com/office/powerpoint/2010/main" val="997419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ISCO - 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Čtyřmístný kód zaměstnání 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(jemné dělení na 5 míst se používá výjimečně)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Hierarchicky </a:t>
            </a:r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kolapsovatelný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 na 3-, 2-, 1-místný kód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Mezinárodně srovnatelný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www.czisco.cz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cs-CZ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756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2. Kolik vyděláváte?</a:t>
            </a:r>
          </a:p>
        </p:txBody>
      </p:sp>
    </p:spTree>
    <p:extLst>
      <p:ext uri="{BB962C8B-B14F-4D97-AF65-F5344CB8AC3E}">
        <p14:creationId xmlns:p14="http://schemas.microsoft.com/office/powerpoint/2010/main" val="1784534306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3171</TotalTime>
  <Words>725</Words>
  <Application>Microsoft Office PowerPoint</Application>
  <PresentationFormat>Předvádění na obrazovce (4:3)</PresentationFormat>
  <Paragraphs>138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Segoe UI</vt:lpstr>
      <vt:lpstr>Segoe UI Semibold</vt:lpstr>
      <vt:lpstr>Verdana</vt:lpstr>
      <vt:lpstr>Výchozí návrh</vt:lpstr>
      <vt:lpstr>Prezentace aplikace PowerPoint</vt:lpstr>
      <vt:lpstr>Povolání vs. zaměstnání</vt:lpstr>
      <vt:lpstr>1. Jaké vykonáváte zaměstnání?</vt:lpstr>
      <vt:lpstr>1. Jaké vykonáváte zaměstnání?</vt:lpstr>
      <vt:lpstr>Verze ISCO</vt:lpstr>
      <vt:lpstr>Třídy ISCO-08</vt:lpstr>
      <vt:lpstr>Podtřídy ISCO-08 (příklad)</vt:lpstr>
      <vt:lpstr>ISCO - shrnutí</vt:lpstr>
      <vt:lpstr>2. Kolik vyděláváte?</vt:lpstr>
      <vt:lpstr>2. Kolik vyděláváte?</vt:lpstr>
      <vt:lpstr>3. Je vaše povolání prestižní?</vt:lpstr>
      <vt:lpstr>3. Je vaše povolání prestižní?</vt:lpstr>
      <vt:lpstr>SIOPS</vt:lpstr>
      <vt:lpstr>ISEI</vt:lpstr>
      <vt:lpstr>4. Stojí vaše práce za něco?</vt:lpstr>
      <vt:lpstr>4. Stojí vaše práce za něco?</vt:lpstr>
      <vt:lpstr>Prekérní práce</vt:lpstr>
      <vt:lpstr>Prekérní práce</vt:lpstr>
      <vt:lpstr>Prekérní práce</vt:lpstr>
      <vt:lpstr>Prekérní práce</vt:lpstr>
      <vt:lpstr>Prekérní práce</vt:lpstr>
      <vt:lpstr>Prekérní práce</vt:lpstr>
      <vt:lpstr>Prekariát</vt:lpstr>
      <vt:lpstr>Prekariát</vt:lpstr>
      <vt:lpstr>Prekariát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Tomáš Tomáš</cp:lastModifiedBy>
  <cp:revision>253</cp:revision>
  <dcterms:created xsi:type="dcterms:W3CDTF">2006-09-04T06:54:07Z</dcterms:created>
  <dcterms:modified xsi:type="dcterms:W3CDTF">2020-04-21T12:47:54Z</dcterms:modified>
</cp:coreProperties>
</file>