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9" r:id="rId11"/>
    <p:sldId id="272" r:id="rId12"/>
    <p:sldId id="273" r:id="rId13"/>
    <p:sldId id="274" r:id="rId14"/>
    <p:sldId id="318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319" r:id="rId24"/>
    <p:sldId id="320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21" r:id="rId42"/>
    <p:sldId id="322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24857-D624-46B5-91E1-C8838CFF7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BE06FC-9377-41FE-A534-3B978BA9A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F19EFE-1E6A-465E-9C04-ED77CE3E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88D8-66CF-49B7-9C12-DC34BF2D11FC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3578AB-EC6D-4F7F-B6BF-27BA4EF56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43B85A-40BA-4007-B037-2F1EF9E2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A255-C032-4DDA-8D9C-9D158C966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88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2ED31-674D-4DD7-8CD7-580784DA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078BEA-6897-4131-85E2-E05C3ACB3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5AF075-3444-4DA9-85FD-9DBCAB0D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88D8-66CF-49B7-9C12-DC34BF2D11FC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9FF910-20CF-4687-9A72-1EA89492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98D375-1553-4234-AAF0-C5645599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A255-C032-4DDA-8D9C-9D158C966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20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BE89CF4-66E3-448E-8A0D-FBF7E5410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7911CF-0D99-4E60-897D-564B64CE8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C027BA-A0A0-4DE8-A928-BB08AD22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88D8-66CF-49B7-9C12-DC34BF2D11FC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07F08D-BF14-40EA-A683-F496B2DD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8771AA-0DAE-43A2-9ACA-5D58BE69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A255-C032-4DDA-8D9C-9D158C966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5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36A40-CBA7-4659-91F6-4ABBC495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E052DD-ECDE-4619-A3BB-DEC463FB0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B1D384-67C4-4AB2-90BD-35E80397B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88D8-66CF-49B7-9C12-DC34BF2D11FC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259792-E1D9-4A44-9966-3A403924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602C16-F49C-4DBD-9782-A82983A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A255-C032-4DDA-8D9C-9D158C966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13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30648-366D-40FE-B7C8-162B34FD6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EDC5B4-9A3F-4B4E-B1D8-60B56F6E3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7D6B0F-1E26-44E4-9EAB-353BD530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88D8-66CF-49B7-9C12-DC34BF2D11FC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63159A-852A-4F45-AE38-DF348F61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A3659C-40B7-480D-BE18-774D7C51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A255-C032-4DDA-8D9C-9D158C966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32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63201-A55D-4D77-8E0A-141D27A0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B39BEE-4C5F-45F6-B1E5-AC815DBC3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6578FDD-F9D7-4F7D-9486-E57F7A78F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056C15-E569-4051-92A4-8EFD981F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88D8-66CF-49B7-9C12-DC34BF2D11FC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C078EA-FD0C-4230-B8AC-B93C023C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685C1A-6D28-4181-BD6E-C977454D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A255-C032-4DDA-8D9C-9D158C966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2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D29C6-8598-455B-91C6-597EBED1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45E6069-36F0-43C7-B94F-93D700875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B7E611D-B589-4BF2-9DE3-16FA4F60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048A474-A10C-443F-88DC-B37CDC7FC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19442EF-4D76-4AC8-B185-AB61F4BEA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1AC6181-96D1-4893-9A9D-66D8B8B5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88D8-66CF-49B7-9C12-DC34BF2D11FC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6266CC5-D9E2-45E1-A183-6F6DF7197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C4B92EE-1D20-4AA9-AD9C-56347D9B8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A255-C032-4DDA-8D9C-9D158C966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88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B22D0-ED85-4BA5-BC31-E7D1040D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0E04D3-F294-49DD-9F12-EDEB34DF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88D8-66CF-49B7-9C12-DC34BF2D11FC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03D709-BA4F-48EA-A623-E159CCCF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65CAC65-19C6-47F6-A121-A2647A74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A255-C032-4DDA-8D9C-9D158C966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85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C30B280-D11A-41CA-8112-D933F349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88D8-66CF-49B7-9C12-DC34BF2D11FC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C4C120B-EB9E-4076-86AA-0D68D3428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0EA6BC-2181-4C73-AD90-62249292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A255-C032-4DDA-8D9C-9D158C966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95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F6BFF-F700-4CB3-947D-90B74868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8C5BE5-3FCE-488D-815C-B58AE78C9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9B4D156-AF14-4454-B042-95A5D63E8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2F861D-5214-4E82-B375-AE8BA6CB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88D8-66CF-49B7-9C12-DC34BF2D11FC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9971B7-3E70-4D97-A590-83A5CC0E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9DCA5E-5CA6-4CA3-8CA7-36AF18AF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A255-C032-4DDA-8D9C-9D158C966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44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4F2B2-D275-44C3-8E5B-270D4096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4201DA1-4EED-4EC1-87DE-8A70D909F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2FF6F80-EE61-43DB-B6D9-7E78B95A9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66647D-0DAC-4469-BC40-A157F97D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88D8-66CF-49B7-9C12-DC34BF2D11FC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C1655F-6E22-4F13-B1DB-943285FE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703100-4F74-4E24-A372-5D40B21D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A255-C032-4DDA-8D9C-9D158C966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78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42624380-2436-4612-AE16-CEB2ED29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3AEDDCC-A9A0-477C-BF55-0FB7F4EA6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7DBB3D-712B-414B-B0C8-AA276E85E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88D8-66CF-49B7-9C12-DC34BF2D11FC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58136D-1273-443F-9BFA-0528B686A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957592-CA86-464B-97AC-81CC9616A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A255-C032-4DDA-8D9C-9D158C966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61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img.blesk.cz/img/1/full/2427143-img-matka-dite-rodice-fotka-fotografuje-foceni-obrazek-priroda-park-radost-v2.jpg?v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252"/>
            <a:ext cx="10548214" cy="686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6564" y="365125"/>
            <a:ext cx="10515600" cy="1325563"/>
          </a:xfrm>
        </p:spPr>
        <p:txBody>
          <a:bodyPr/>
          <a:lstStyle/>
          <a:p>
            <a:r>
              <a:rPr lang="cs-CZ" dirty="0"/>
              <a:t>Dětství: co to je?                Irena Kašparová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5964" y="2055813"/>
            <a:ext cx="11714018" cy="5177246"/>
          </a:xfrm>
        </p:spPr>
        <p:txBody>
          <a:bodyPr/>
          <a:lstStyle/>
          <a:p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1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CE9F6-7336-4DEF-87DE-6E21D0A2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nás obrazy dětství ovlivňují? </a:t>
            </a:r>
          </a:p>
        </p:txBody>
      </p:sp>
      <p:pic>
        <p:nvPicPr>
          <p:cNvPr id="4098" name="Picture 2" descr="Výsledek obrázku pro running children">
            <a:extLst>
              <a:ext uri="{FF2B5EF4-FFF2-40B4-BE49-F238E27FC236}">
                <a16:creationId xmlns:a16="http://schemas.microsoft.com/office/drawing/2014/main" id="{921C2863-F88D-4436-9AD7-8D8BA89374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4" y="2008505"/>
            <a:ext cx="5302996" cy="35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iteaboutchildren.com/wp-content/uploads/2015/01/crying-children-of-war.jpg">
            <a:extLst>
              <a:ext uri="{FF2B5EF4-FFF2-40B4-BE49-F238E27FC236}">
                <a16:creationId xmlns:a16="http://schemas.microsoft.com/office/drawing/2014/main" id="{4D5ECD6C-F6C2-40F5-B8DB-7115FC8152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80" y="2008505"/>
            <a:ext cx="4760172" cy="35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7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tint val="95000"/>
              <a:satMod val="170000"/>
            </a:schemeClr>
          </a:solidFill>
          <a:ln>
            <a:noFill/>
          </a:ln>
          <a:effectLst/>
        </p:spPr>
      </p:sp>
      <p:grpSp>
        <p:nvGrpSpPr>
          <p:cNvPr id="9" name="Group 8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0" name="Oval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4" name="Rectangle 13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Co ovlivnilo naše vnímání dítěte a dětství? </a:t>
            </a:r>
          </a:p>
        </p:txBody>
      </p:sp>
    </p:spTree>
    <p:extLst>
      <p:ext uri="{BB962C8B-B14F-4D97-AF65-F5344CB8AC3E}">
        <p14:creationId xmlns:p14="http://schemas.microsoft.com/office/powerpoint/2010/main" val="3638273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CICERO 106-43 BC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en-GB" sz="4000" dirty="0"/>
              <a:t>„</a:t>
            </a:r>
            <a:r>
              <a:rPr lang="cs-CZ" sz="4000" dirty="0"/>
              <a:t>Dětství samo o sobě nemůžeme adorovat, jenom jeho potenciál.</a:t>
            </a:r>
            <a:r>
              <a:rPr lang="en-GB" sz="4000" dirty="0"/>
              <a:t>“ </a:t>
            </a:r>
          </a:p>
        </p:txBody>
      </p:sp>
      <p:pic>
        <p:nvPicPr>
          <p:cNvPr id="2050" name="Picture 2" descr="https://pompeiinetworks.files.wordpress.com/2014/09/cicero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30" y="1825625"/>
            <a:ext cx="33853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3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viewfromsarisworld.files.wordpress.com/2013/10/fullsiz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 b="670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0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C9B04-88CA-4869-8CEC-9D641224A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„Ve středověku neexistovala představa dětství.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2C355D-210C-4D79-AB65-B55465FFB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289774" cy="2679492"/>
          </a:xfrm>
        </p:spPr>
        <p:txBody>
          <a:bodyPr>
            <a:normAutofit/>
          </a:bodyPr>
          <a:lstStyle/>
          <a:p>
            <a:r>
              <a:rPr lang="cs-CZ" sz="2800" dirty="0"/>
              <a:t>To ale neznamená, že děti byly zanedbávány, opouštěny či nenáviděny. Představa o neexistenci dětství by neměla být zaměňována s neexistencí lásky k dětem. Chci tím jen říci, že ve středověku neexistovalo vnímání dětství coby doby kvalitativně či jinak odlišné od období dospělosti.“ </a:t>
            </a:r>
            <a:r>
              <a:rPr lang="cs-CZ" sz="2800" dirty="0" err="1"/>
              <a:t>Phillippe</a:t>
            </a:r>
            <a:r>
              <a:rPr lang="cs-CZ" sz="2800" dirty="0"/>
              <a:t> </a:t>
            </a:r>
            <a:r>
              <a:rPr lang="cs-CZ" sz="2800" dirty="0" err="1"/>
              <a:t>Ariés</a:t>
            </a:r>
            <a:r>
              <a:rPr lang="cs-CZ" sz="2800" dirty="0"/>
              <a:t>, 1962</a:t>
            </a:r>
          </a:p>
        </p:txBody>
      </p:sp>
    </p:spTree>
    <p:extLst>
      <p:ext uri="{BB962C8B-B14F-4D97-AF65-F5344CB8AC3E}">
        <p14:creationId xmlns:p14="http://schemas.microsoft.com/office/powerpoint/2010/main" val="285350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s-media-cache-ak0.pinimg.com/236x/53/91/d2/5391d2f8f5ea0be41100cf18758865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94" y="388491"/>
            <a:ext cx="3308841" cy="374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castlesandmanorhouses.com/pics/medieval-clothing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399" y="307603"/>
            <a:ext cx="28575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-media-cache-ak0.pinimg.com/236x/7c/e9/86/7ce98637facbd5dc8d0e92231e87f2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4" y="260882"/>
            <a:ext cx="3334600" cy="399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edievalists.net/wp-content/uploads/2014/01/Medieval-Ind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36" y="3606820"/>
            <a:ext cx="4479970" cy="325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678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800" b="1" dirty="0"/>
              <a:t>Ďábelské dítě: 17. století</a:t>
            </a:r>
            <a:br>
              <a:rPr lang="en-GB" sz="4800" b="1" dirty="0"/>
            </a:br>
            <a:r>
              <a:rPr lang="cs-CZ" sz="4800" b="1" dirty="0"/>
              <a:t>Křesťanství</a:t>
            </a:r>
            <a:r>
              <a:rPr lang="en-GB" sz="4800" b="1" dirty="0"/>
              <a:t>: </a:t>
            </a:r>
            <a:r>
              <a:rPr lang="cs-CZ" sz="4800" b="1" dirty="0"/>
              <a:t>dítě je řízeno instinkty a touhami/chtíčem, nemá sexuální zábrany. </a:t>
            </a:r>
            <a:endParaRPr lang="en-GB" sz="4800" b="1" dirty="0"/>
          </a:p>
        </p:txBody>
      </p:sp>
      <p:pic>
        <p:nvPicPr>
          <p:cNvPr id="8194" name="Picture 2" descr="https://theawakezone.files.wordpress.com/2015/02/bear-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22" y="2190682"/>
            <a:ext cx="63817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ek obrázku pro wild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59305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babelis.es/wp-content/uploads/2015/10/MV5BMTg2NjQ5Mjg2NV5BMl5BanBnXkFtZTYwODI4NDI3._V1._SX475_SY32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569" y="2593058"/>
            <a:ext cx="3381375" cy="23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6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Dnešní představy ďábelských dětí</a:t>
            </a:r>
            <a:endParaRPr lang="en-GB" dirty="0"/>
          </a:p>
        </p:txBody>
      </p:sp>
      <p:pic>
        <p:nvPicPr>
          <p:cNvPr id="3" name="Picture 2" descr="http://cdn.playbuzz.com/cdn/a859f199-c497-411b-8d1c-2dcc53091de9/81978816-04e8-490d-bd24-47044928df7b_560_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12" y="1867102"/>
            <a:ext cx="5334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0.wp.com/listverse.com/wp-content/uploads/2012/03/500full.jpg?resize=295%2C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88" y="1962352"/>
            <a:ext cx="28098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36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8.alamy.com/comp/BKEPBC/a-statue-of-an-angelic-child-is-frozen-in-time-with-its-hands-clasped-BKEP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4" y="1685945"/>
            <a:ext cx="3784402" cy="60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angelic ch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574589"/>
            <a:ext cx="18669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halloweencostumes.com/products/25247/1-1/angelic-toddler-costu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3101" y="1685945"/>
            <a:ext cx="4020013" cy="57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Renesance a humanismus </a:t>
            </a:r>
            <a:r>
              <a:rPr lang="en-GB" b="1" dirty="0"/>
              <a:t>(14. – 17. </a:t>
            </a:r>
            <a:r>
              <a:rPr lang="cs-CZ" b="1" dirty="0"/>
              <a:t>století</a:t>
            </a:r>
            <a:r>
              <a:rPr lang="en-GB" b="1" dirty="0"/>
              <a:t>) </a:t>
            </a:r>
            <a:r>
              <a:rPr lang="cs-CZ" b="1" dirty="0"/>
              <a:t>nevinné dítě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02780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“Thus parents, by humouringand cockering them whenlittle, corrupt the principlesof nature in their children,and wonder af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5765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8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80A1D2-6F9F-4016-930C-BFED52697F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34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1CDBB9-1839-4716-85F6-68DADEE68E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E7CE61-61C7-4642-A52F-E247DDDDEA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38928" y="988741"/>
            <a:ext cx="6248416" cy="4880518"/>
          </a:xfrm>
          <a:noFill/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Jak definujeme dětství? </a:t>
            </a:r>
          </a:p>
        </p:txBody>
      </p:sp>
    </p:spTree>
    <p:extLst>
      <p:ext uri="{BB962C8B-B14F-4D97-AF65-F5344CB8AC3E}">
        <p14:creationId xmlns:p14="http://schemas.microsoft.com/office/powerpoint/2010/main" val="3789974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Nevinné dítě</a:t>
            </a:r>
            <a:r>
              <a:rPr lang="en-GB" b="1" dirty="0"/>
              <a:t>: </a:t>
            </a:r>
            <a:r>
              <a:rPr lang="cs-CZ" b="1" dirty="0"/>
              <a:t>čisté, přírodní, svobodné, andělské, nezkažené, obraz Boží</a:t>
            </a:r>
            <a:endParaRPr lang="en-GB" b="1" dirty="0"/>
          </a:p>
        </p:txBody>
      </p:sp>
      <p:pic>
        <p:nvPicPr>
          <p:cNvPr id="5122" name="Picture 2" descr="http://www.turnbacktogod.com/wp-content/uploads/2008/10/jesus-with-children-1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68" y="1663670"/>
            <a:ext cx="6685769" cy="519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43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Dnešní představy nevinného dítěte</a:t>
            </a:r>
            <a:endParaRPr lang="en-GB" b="1" dirty="0"/>
          </a:p>
        </p:txBody>
      </p:sp>
      <p:pic>
        <p:nvPicPr>
          <p:cNvPr id="6146" name="Picture 2" descr="http://f.ximg.cz/img1/5207/13005207_4_zv8vxsh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90" y="1439986"/>
            <a:ext cx="7224019" cy="541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06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Dítě jako</a:t>
            </a:r>
            <a:r>
              <a:rPr lang="en-GB" dirty="0"/>
              <a:t>Tabula Rasa (</a:t>
            </a:r>
            <a:r>
              <a:rPr lang="cs-CZ" dirty="0"/>
              <a:t>17. století</a:t>
            </a:r>
            <a:r>
              <a:rPr lang="en-GB" dirty="0"/>
              <a:t>)</a:t>
            </a:r>
          </a:p>
        </p:txBody>
      </p:sp>
      <p:pic>
        <p:nvPicPr>
          <p:cNvPr id="4098" name="Picture 2" descr="http://www.vytvory.cz/wp-content/uploads/2011/02/panenka-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340900"/>
            <a:ext cx="37719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11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75E1CB0-2B76-4B63-B605-E1B76213A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735637"/>
          </a:xfrm>
        </p:spPr>
        <p:txBody>
          <a:bodyPr>
            <a:normAutofit fontScale="90000"/>
          </a:bodyPr>
          <a:lstStyle/>
          <a:p>
            <a:r>
              <a:rPr lang="cs-CZ" dirty="0"/>
              <a:t>Od chvíle, kdy se tvé dítě narodí, jej musíš učit nenáročnosti. Dnešní děti příliš milují luxus. Mají divné manýry, opovrhují autoritou a neváží si starších.  Nevstávají ze židlí, když do místnosti přijde rodič nebo učitel. Co jen z nich vyroste za strašné dospělé?  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F7F7E692-7B8F-42A4-9B98-FC0C24B5BF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083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75E1CB0-2B76-4B63-B605-E1B76213A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735637"/>
          </a:xfrm>
        </p:spPr>
        <p:txBody>
          <a:bodyPr>
            <a:noAutofit/>
          </a:bodyPr>
          <a:lstStyle/>
          <a:p>
            <a:r>
              <a:rPr lang="cs-CZ" sz="4800" dirty="0"/>
              <a:t>Od chvíle, kdy se tvé dítě narodí, jej musíš učit nenáročnosti. Dnešní děti příliš milují luxus. Mají divné manýry, opovrhují autoritou a neváží si starších.  Nevstávají ze židlí, když do místnosti přijde rodič nebo učitel. Co jen z nich vyroste za strašné dospělé?  (</a:t>
            </a:r>
            <a:r>
              <a:rPr lang="cs-CZ" sz="4800" dirty="0" err="1"/>
              <a:t>Socrates</a:t>
            </a:r>
            <a:r>
              <a:rPr lang="cs-CZ" sz="4800" dirty="0"/>
              <a:t> 469 – 399 </a:t>
            </a:r>
            <a:r>
              <a:rPr lang="cs-CZ" sz="4800" dirty="0" err="1"/>
              <a:t>př.n.l</a:t>
            </a:r>
            <a:r>
              <a:rPr lang="cs-CZ" sz="4800" dirty="0"/>
              <a:t>)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F7F7E692-7B8F-42A4-9B98-FC0C24B5BF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0307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rom the day your baby is born, you must  teach him to do without things. Children   today love luxury too much. They hav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45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ýsledek obrázku pro good student chi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http://media.gettyimages.com/photos/pupils-recite-di-zi-gui-which-translates-to-standards-for-being-a-picture-id107296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37" y="1781932"/>
            <a:ext cx="7610385" cy="50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Dítě Tabula Rasa</a:t>
            </a:r>
            <a:r>
              <a:rPr lang="en-GB" b="1" dirty="0"/>
              <a:t>: </a:t>
            </a:r>
            <a:r>
              <a:rPr lang="cs-CZ" b="1" dirty="0"/>
              <a:t>tréning, disciplína, autorita dospělého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07830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radio.cz/pictures/c/romove/skolstvi/ai/zs_prakticka_ostrava_3trid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6" y="451850"/>
            <a:ext cx="6245225" cy="41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devotionathome.com/wp-content/uploads/2012/05/Children-Studying_Laptops_Online-Scho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15" y="2919757"/>
            <a:ext cx="5047699" cy="33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36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Přirozeně se rozvíjející dítě</a:t>
            </a:r>
            <a:r>
              <a:rPr lang="en-GB" b="1" dirty="0"/>
              <a:t>: </a:t>
            </a:r>
            <a:r>
              <a:rPr lang="en-GB" b="1" dirty="0" err="1"/>
              <a:t>ethno</a:t>
            </a:r>
            <a:r>
              <a:rPr lang="cs-CZ" b="1" dirty="0"/>
              <a:t>centrické pojetí sekvenčního rozvoje dítěte</a:t>
            </a:r>
            <a:endParaRPr lang="en-GB" b="1" dirty="0"/>
          </a:p>
        </p:txBody>
      </p:sp>
      <p:pic>
        <p:nvPicPr>
          <p:cNvPr id="9218" name="Picture 2" descr="https://s-media-cache-ak0.pinimg.com/736x/e8/81/22/e8812236a7f7a0e1d7328e6b341fc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0" y="1597922"/>
            <a:ext cx="70104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arm8.staticflickr.com/7235/7187363305_61ef5c4e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313904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699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ynicalreview.files.wordpress.com/2010/09/beauty-qu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2" y="1296675"/>
            <a:ext cx="3656571" cy="556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1.gstatic.com/images?q=tbn:ANd9GcRLVoHTqPvt04qxMs7iD3vzxVf4JQAiFhcTxcMUWTsbnrmntl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36" y="2558281"/>
            <a:ext cx="5536887" cy="36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ages.parents.mdpcdn.com/sites/parents.com/files/styles/width_200/public/images/p_1015959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52" y="2673315"/>
            <a:ext cx="2587625" cy="345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Nevědomé dítě</a:t>
            </a:r>
            <a:r>
              <a:rPr lang="en-GB" b="1" dirty="0"/>
              <a:t>: </a:t>
            </a:r>
            <a:r>
              <a:rPr lang="cs-CZ" b="1" dirty="0"/>
              <a:t>projekce rodičů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8978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tint val="95000"/>
              <a:satMod val="170000"/>
            </a:schemeClr>
          </a:solidFill>
          <a:ln>
            <a:noFill/>
          </a:ln>
          <a:effectLst/>
        </p:spPr>
      </p:sp>
      <p:grpSp>
        <p:nvGrpSpPr>
          <p:cNvPr id="30" name="Group 29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31" name="Oval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32" name="Oval 3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33" name="Oval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5" name="Rectangle 34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Co dětství obnáší? </a:t>
            </a:r>
          </a:p>
        </p:txBody>
      </p:sp>
    </p:spTree>
    <p:extLst>
      <p:ext uri="{BB962C8B-B14F-4D97-AF65-F5344CB8AC3E}">
        <p14:creationId xmlns:p14="http://schemas.microsoft.com/office/powerpoint/2010/main" val="1828126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061" y="589276"/>
            <a:ext cx="10515600" cy="2852737"/>
          </a:xfrm>
        </p:spPr>
        <p:txBody>
          <a:bodyPr/>
          <a:lstStyle/>
          <a:p>
            <a:pPr algn="ctr"/>
            <a:br>
              <a:rPr lang="cs-CZ" dirty="0"/>
            </a:br>
            <a:br>
              <a:rPr lang="cs-CZ" dirty="0"/>
            </a:br>
            <a:r>
              <a:rPr lang="cs-CZ" dirty="0"/>
              <a:t>Rozvojové paradigma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cs-CZ" sz="6600" dirty="0">
                <a:solidFill>
                  <a:srgbClr val="C00000"/>
                </a:solidFill>
              </a:rPr>
              <a:t>Dítě</a:t>
            </a:r>
            <a:r>
              <a:rPr lang="en-GB" sz="6600" dirty="0">
                <a:solidFill>
                  <a:srgbClr val="C00000"/>
                </a:solidFill>
              </a:rPr>
              <a:t>==== </a:t>
            </a:r>
            <a:r>
              <a:rPr lang="cs-CZ" sz="6600" dirty="0">
                <a:solidFill>
                  <a:srgbClr val="C00000"/>
                </a:solidFill>
              </a:rPr>
              <a:t>ještě ne hotový člověk</a:t>
            </a:r>
            <a:endParaRPr lang="en-GB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26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child pove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2" y="3167241"/>
            <a:ext cx="5420977" cy="27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child pove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87" y="3064401"/>
            <a:ext cx="5094713" cy="29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55348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Post-rozvojové paradigma</a:t>
            </a:r>
            <a:r>
              <a:rPr lang="en-GB" b="1" dirty="0"/>
              <a:t>: </a:t>
            </a:r>
            <a:r>
              <a:rPr lang="cs-CZ" b="1" dirty="0"/>
              <a:t>dítě má okamžitou hodnotu samo o sobě</a:t>
            </a:r>
            <a:br>
              <a:rPr lang="en-GB" b="1" dirty="0"/>
            </a:br>
            <a:r>
              <a:rPr lang="cs-CZ" b="1" dirty="0">
                <a:solidFill>
                  <a:srgbClr val="C00000"/>
                </a:solidFill>
              </a:rPr>
              <a:t>Dítě v diskurzu lidských práv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74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0775" y="3082567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Děti jsou ve své kultuře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10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socializováni dospělými</a:t>
            </a:r>
            <a:endParaRPr lang="en-GB" b="1" dirty="0"/>
          </a:p>
        </p:txBody>
      </p:sp>
      <p:pic>
        <p:nvPicPr>
          <p:cNvPr id="1026" name="Picture 2" descr="Výsledek obrázku pro děti s fotbalisty">
            <a:extLst>
              <a:ext uri="{FF2B5EF4-FFF2-40B4-BE49-F238E27FC236}">
                <a16:creationId xmlns:a16="http://schemas.microsoft.com/office/drawing/2014/main" id="{B8E635BA-F432-4BCA-B8E9-8A53A731A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74" y="1905660"/>
            <a:ext cx="5394161" cy="35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děti ministranti">
            <a:extLst>
              <a:ext uri="{FF2B5EF4-FFF2-40B4-BE49-F238E27FC236}">
                <a16:creationId xmlns:a16="http://schemas.microsoft.com/office/drawing/2014/main" id="{1B480A06-C85E-4F70-8555-3E4EF050D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96" y="1690688"/>
            <a:ext cx="6021770" cy="40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749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Imitují dospělé</a:t>
            </a:r>
            <a:endParaRPr lang="en-GB" b="1" dirty="0"/>
          </a:p>
        </p:txBody>
      </p:sp>
      <p:pic>
        <p:nvPicPr>
          <p:cNvPr id="21508" name="Picture 4" descr="http://www.jaksflowergirldresses.com/b3-bd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71" y="1017431"/>
            <a:ext cx="4601321" cy="571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683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489397"/>
            <a:ext cx="10515600" cy="2180085"/>
          </a:xfrm>
        </p:spPr>
        <p:txBody>
          <a:bodyPr/>
          <a:lstStyle/>
          <a:p>
            <a:pPr algn="ctr"/>
            <a:r>
              <a:rPr lang="cs-CZ" b="1" dirty="0"/>
              <a:t>Konzumují kulturu</a:t>
            </a:r>
            <a:endParaRPr lang="en-GB" b="1" dirty="0"/>
          </a:p>
        </p:txBody>
      </p:sp>
      <p:pic>
        <p:nvPicPr>
          <p:cNvPr id="38914" name="Picture 2" descr="Children in Cinem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95" y="1095899"/>
            <a:ext cx="7674780" cy="57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374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´Jejich obraz je užíván jako důkaz nefunkční společnosti</a:t>
            </a:r>
            <a:endParaRPr lang="en-GB" b="1" dirty="0"/>
          </a:p>
        </p:txBody>
      </p:sp>
      <p:pic>
        <p:nvPicPr>
          <p:cNvPr id="24578" name="Picture 2" descr="http://www.asianews.it/files/img/SRI_LANKA_(F)_0702_-_Anemia_e_malnutrizi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84" y="1889188"/>
            <a:ext cx="6943861" cy="520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60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Jsou využívány v politických kampaních</a:t>
            </a:r>
            <a:endParaRPr lang="en-GB" b="1" dirty="0"/>
          </a:p>
        </p:txBody>
      </p:sp>
      <p:pic>
        <p:nvPicPr>
          <p:cNvPr id="25602" name="Picture 2" descr="https://s-media-cache-ak0.pinimg.com/736x/04/aa/85/04aa85b89d059005da2e33f950083c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30" y="1428749"/>
            <a:ext cx="70104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146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Propagují názory dospělých v politice</a:t>
            </a:r>
            <a:endParaRPr lang="en-GB" b="1" dirty="0"/>
          </a:p>
        </p:txBody>
      </p:sp>
      <p:pic>
        <p:nvPicPr>
          <p:cNvPr id="26628" name="Picture 4" descr="https://cdn.slidesharecdn.com/ss_thumbnails/001childlabor-141112090654-conversion-gate01-thumbnail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19" y="1690688"/>
            <a:ext cx="6039162" cy="42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033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Nastavují zrcadlo představám dospělých</a:t>
            </a:r>
            <a:endParaRPr lang="en-GB" b="1" dirty="0"/>
          </a:p>
        </p:txBody>
      </p:sp>
      <p:pic>
        <p:nvPicPr>
          <p:cNvPr id="27650" name="Picture 2" descr="http://www.globalpost.com/sites/default/files/styles/synphoto/public/photos/201503/smoking-kid-indonesia.jpg?itok=UUzJm63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6" y="1497505"/>
            <a:ext cx="9311426" cy="488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3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tint val="95000"/>
              <a:satMod val="170000"/>
            </a:schemeClr>
          </a:solidFill>
          <a:ln>
            <a:noFill/>
          </a:ln>
          <a:effectLst/>
        </p:spPr>
      </p:sp>
      <p:grpSp>
        <p:nvGrpSpPr>
          <p:cNvPr id="9" name="Group 8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0" name="Oval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4" name="Rectangle 13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Jak formujeme své představy dětství?</a:t>
            </a:r>
            <a:br>
              <a:rPr lang="en-US" sz="3100" b="1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100" b="1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Pro koho je kategorie dětství důležitá? </a:t>
            </a:r>
          </a:p>
        </p:txBody>
      </p:sp>
    </p:spTree>
    <p:extLst>
      <p:ext uri="{BB962C8B-B14F-4D97-AF65-F5344CB8AC3E}">
        <p14:creationId xmlns:p14="http://schemas.microsoft.com/office/powerpoint/2010/main" val="3117415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Jsou pro společnost hrozbou</a:t>
            </a:r>
            <a:endParaRPr lang="en-GB" b="1" dirty="0"/>
          </a:p>
        </p:txBody>
      </p:sp>
      <p:pic>
        <p:nvPicPr>
          <p:cNvPr id="28674" name="Picture 2" descr="https://s-media-cache-ak0.pinimg.com/236x/db/bd/81/dbbd81edbb558b66d5799cbd54c10c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3869"/>
            <a:ext cx="3410741" cy="54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ek obrázku pro dětská šikana">
            <a:extLst>
              <a:ext uri="{FF2B5EF4-FFF2-40B4-BE49-F238E27FC236}">
                <a16:creationId xmlns:a16="http://schemas.microsoft.com/office/drawing/2014/main" id="{52D75C0F-474D-4202-BEC1-145AD488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64" y="1789162"/>
            <a:ext cx="6120758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046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578D6-14FB-4B7B-8E37-4FBD788C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jsou vizualizovány…</a:t>
            </a:r>
          </a:p>
        </p:txBody>
      </p:sp>
    </p:spTree>
    <p:extLst>
      <p:ext uri="{BB962C8B-B14F-4D97-AF65-F5344CB8AC3E}">
        <p14:creationId xmlns:p14="http://schemas.microsoft.com/office/powerpoint/2010/main" val="3042557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578D6-14FB-4B7B-8E37-4FBD788C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jsou vizualizovány…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D5B69A1-4A82-40FD-A9AE-9A056CDEE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2010120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Dospělými pro dospělé</a:t>
            </a:r>
          </a:p>
          <a:p>
            <a:pPr marL="342900" indent="-34290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Tak aby vyvolávaly emoce</a:t>
            </a:r>
          </a:p>
          <a:p>
            <a:pPr marL="342900" indent="-34290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Nebo prodávaly určité produkty</a:t>
            </a:r>
          </a:p>
          <a:p>
            <a:pPr marL="342900" indent="-342900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lvl="1" algn="ctr"/>
            <a:r>
              <a:rPr lang="cs-CZ" dirty="0">
                <a:solidFill>
                  <a:schemeClr val="tx1"/>
                </a:solidFill>
              </a:rPr>
              <a:t>Co z toho sociologie vyvozuje? Na co se v souvislosti s dětstvím ptá?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275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práce pro děti nebezpečná</a:t>
            </a:r>
            <a:r>
              <a:rPr lang="en-GB" b="1" dirty="0"/>
              <a:t>?</a:t>
            </a:r>
          </a:p>
        </p:txBody>
      </p:sp>
      <p:pic>
        <p:nvPicPr>
          <p:cNvPr id="34818" name="Picture 2" descr="http://cdn-media-2.lifehack.org/wp-content/files/2015/03/child-labour-brick-fac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50" y="1546630"/>
            <a:ext cx="7082351" cy="472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74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Nebo jim dává možnost jednat</a:t>
            </a:r>
            <a:r>
              <a:rPr lang="en-GB" b="1" dirty="0"/>
              <a:t>?</a:t>
            </a:r>
          </a:p>
        </p:txBody>
      </p:sp>
      <p:pic>
        <p:nvPicPr>
          <p:cNvPr id="3" name="Picture 6" descr="https://c1.staticflickr.com/7/6222/6347992034_91262c4be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50" y="1490358"/>
            <a:ext cx="6541439" cy="436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88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Jsou děti obětí násilí</a:t>
            </a:r>
            <a:r>
              <a:rPr lang="en-GB" b="1" dirty="0"/>
              <a:t>? </a:t>
            </a:r>
          </a:p>
        </p:txBody>
      </p:sp>
      <p:pic>
        <p:nvPicPr>
          <p:cNvPr id="35842" name="Picture 2" descr="http://i.dailymail.co.uk/i/pix/2012/10/12/article-2216721-1574B80E000005DC-389_634x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51" y="1397976"/>
            <a:ext cx="5408098" cy="51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90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Nebo jeho vykonavatelé</a:t>
            </a:r>
            <a:r>
              <a:rPr lang="en-GB" b="1" dirty="0"/>
              <a:t>? </a:t>
            </a:r>
          </a:p>
        </p:txBody>
      </p:sp>
      <p:pic>
        <p:nvPicPr>
          <p:cNvPr id="36866" name="Picture 2" descr="http://i.telegraph.co.uk/multimedia/archive/02273/child-soldier_2273430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22" y="1752599"/>
            <a:ext cx="817245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74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21973"/>
            <a:ext cx="10515600" cy="5447762"/>
          </a:xfrm>
        </p:spPr>
        <p:txBody>
          <a:bodyPr/>
          <a:lstStyle/>
          <a:p>
            <a:pPr algn="ctr"/>
            <a:r>
              <a:rPr lang="cs-CZ" b="1" dirty="0"/>
              <a:t>Mohou obrázky diskriminovat</a:t>
            </a:r>
            <a:r>
              <a:rPr lang="en-GB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23238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-media-cache-ak0.pinimg.com/736x/ff/db/20/ffdb205b63bf0e55ef8e54624586cc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40" y="0"/>
            <a:ext cx="4481978" cy="67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66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2036"/>
          </a:xfrm>
        </p:spPr>
        <p:txBody>
          <a:bodyPr/>
          <a:lstStyle/>
          <a:p>
            <a:pPr algn="ctr"/>
            <a:r>
              <a:rPr lang="cs-CZ" b="1" dirty="0"/>
              <a:t>Jak obrázky dětí ovlivňují naše představy o dětství a dospívání?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2096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4FCE2-D64D-4643-8650-DAEC7D7E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Obrázky a fotografie: 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B02C331-8E3C-4993-844B-C7479E9F1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Utváří a potvrzují kulturní hodnoty a kategorie</a:t>
            </a:r>
          </a:p>
          <a:p>
            <a:endParaRPr lang="cs-CZ" sz="3200" dirty="0"/>
          </a:p>
          <a:p>
            <a:r>
              <a:rPr lang="cs-CZ" sz="3200" dirty="0"/>
              <a:t>Včetně chápání rodičovství a dětství</a:t>
            </a:r>
          </a:p>
        </p:txBody>
      </p:sp>
      <p:pic>
        <p:nvPicPr>
          <p:cNvPr id="1028" name="Picture 4" descr="Související obrázek">
            <a:extLst>
              <a:ext uri="{FF2B5EF4-FFF2-40B4-BE49-F238E27FC236}">
                <a16:creationId xmlns:a16="http://schemas.microsoft.com/office/drawing/2014/main" id="{2B4F91B7-A9DA-4418-9FEC-9B3CEEE3C8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05" y="132529"/>
            <a:ext cx="5217152" cy="66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808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opic 2 - Images of Childh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07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545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8067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Co z toho plyne</a:t>
            </a:r>
            <a:r>
              <a:rPr lang="en-GB" b="1" dirty="0"/>
              <a:t>?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537139"/>
            <a:ext cx="9144000" cy="4198512"/>
          </a:xfrm>
        </p:spPr>
        <p:txBody>
          <a:bodyPr>
            <a:normAutofit fontScale="92500" lnSpcReduction="20000"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Dětství a dítě jsou </a:t>
            </a:r>
            <a:r>
              <a:rPr lang="cs-CZ" sz="3200" b="1" dirty="0" err="1">
                <a:solidFill>
                  <a:srgbClr val="C00000"/>
                </a:solidFill>
              </a:rPr>
              <a:t>kroskulturní</a:t>
            </a:r>
            <a:r>
              <a:rPr lang="cs-CZ" sz="3200" b="1" dirty="0">
                <a:solidFill>
                  <a:srgbClr val="C00000"/>
                </a:solidFill>
              </a:rPr>
              <a:t> kategorie, ukotvené ve fyzické odlišnosti těla</a:t>
            </a:r>
            <a:endParaRPr lang="en-GB" dirty="0"/>
          </a:p>
          <a:p>
            <a:r>
              <a:rPr lang="cs-CZ" sz="2800" dirty="0">
                <a:solidFill>
                  <a:srgbClr val="C00000"/>
                </a:solidFill>
              </a:rPr>
              <a:t>Obrázky dětí jsou vytvářeny dospělými pro dospělé</a:t>
            </a:r>
          </a:p>
          <a:p>
            <a:endParaRPr lang="cs-CZ" sz="2800" dirty="0">
              <a:solidFill>
                <a:srgbClr val="C00000"/>
              </a:solidFill>
            </a:endParaRPr>
          </a:p>
          <a:p>
            <a:r>
              <a:rPr lang="cs-CZ" sz="2800" dirty="0">
                <a:solidFill>
                  <a:srgbClr val="0070C0"/>
                </a:solidFill>
              </a:rPr>
              <a:t>Hlas dítěte v sociologii i  v antropologii nejčastěji chybí</a:t>
            </a:r>
            <a:endParaRPr lang="en-GB" sz="2800" dirty="0">
              <a:solidFill>
                <a:srgbClr val="0070C0"/>
              </a:solidFill>
            </a:endParaRPr>
          </a:p>
          <a:p>
            <a:endParaRPr lang="en-GB" sz="2800" dirty="0"/>
          </a:p>
          <a:p>
            <a:r>
              <a:rPr lang="cs-CZ" sz="2800" dirty="0"/>
              <a:t>Děti jsou dospělými nejčastěji vizuálně používány k tomu, aby vyvolávaly emoce</a:t>
            </a:r>
            <a:endParaRPr lang="en-GB" sz="2800" dirty="0"/>
          </a:p>
          <a:p>
            <a:r>
              <a:rPr lang="cs-CZ" sz="2800" dirty="0"/>
              <a:t>nebo</a:t>
            </a:r>
            <a:endParaRPr lang="en-GB" sz="2800" dirty="0"/>
          </a:p>
          <a:p>
            <a:r>
              <a:rPr lang="cs-CZ" sz="2800" dirty="0"/>
              <a:t>Prodaly nějaký produkt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14976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cap="small" dirty="0" err="1"/>
              <a:t>Ariès</a:t>
            </a:r>
            <a:r>
              <a:rPr lang="en-GB" cap="small" dirty="0"/>
              <a:t>, P., </a:t>
            </a:r>
            <a:r>
              <a:rPr lang="en-GB" dirty="0"/>
              <a:t>1996: Centuries of Childhood. Pimlico.</a:t>
            </a:r>
          </a:p>
          <a:p>
            <a:r>
              <a:rPr lang="en-GB" cap="small" dirty="0"/>
              <a:t>James, A.- Jenks, C. - </a:t>
            </a:r>
            <a:r>
              <a:rPr lang="en-GB" cap="small" dirty="0" err="1"/>
              <a:t>Prout</a:t>
            </a:r>
            <a:r>
              <a:rPr lang="en-GB" cap="small" dirty="0"/>
              <a:t>, A., </a:t>
            </a:r>
            <a:r>
              <a:rPr lang="en-GB" dirty="0"/>
              <a:t>1998: Theorizing Childhood. Wiley.</a:t>
            </a:r>
          </a:p>
          <a:p>
            <a:r>
              <a:rPr lang="en-GB" cap="small" dirty="0"/>
              <a:t>Jenks, C., </a:t>
            </a:r>
            <a:r>
              <a:rPr lang="en-GB" dirty="0"/>
              <a:t>2008: Constructing childhood sociologically. In: </a:t>
            </a:r>
            <a:r>
              <a:rPr lang="en-GB" dirty="0" err="1"/>
              <a:t>Kehily</a:t>
            </a:r>
            <a:r>
              <a:rPr lang="en-GB" dirty="0"/>
              <a:t>, M. (ed.): An Introduction To Childhood Studies. Maidenhead: Open University Press, s. 93–111.</a:t>
            </a:r>
          </a:p>
          <a:p>
            <a:r>
              <a:rPr lang="en-GB" cap="small" dirty="0"/>
              <a:t>Postman, N</a:t>
            </a:r>
            <a:r>
              <a:rPr lang="en-GB" dirty="0"/>
              <a:t>., 1994: The Disappearance of Childhood. Vintage Books.</a:t>
            </a:r>
          </a:p>
          <a:p>
            <a:r>
              <a:rPr lang="en-GB" dirty="0"/>
              <a:t>Images of Childhood: Eastern Washington University, available online </a:t>
            </a:r>
            <a:r>
              <a:rPr lang="en-GB" dirty="0">
                <a:hlinkClick r:id="rId2"/>
              </a:rPr>
              <a:t>www.slideshare.net</a:t>
            </a:r>
            <a:endParaRPr lang="en-GB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b="1" u="sng" dirty="0">
                <a:solidFill>
                  <a:srgbClr val="FF0000"/>
                </a:solidFill>
              </a:rPr>
              <a:t>Díky za pozornost!</a:t>
            </a:r>
            <a:endParaRPr lang="en-GB" b="1" u="sng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36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o imagesshape aculture’svalues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014" y="154744"/>
            <a:ext cx="12192000" cy="69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07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38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D56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ýsledek obrázku pro zavražděná anička">
            <a:extLst>
              <a:ext uri="{FF2B5EF4-FFF2-40B4-BE49-F238E27FC236}">
                <a16:creationId xmlns:a16="http://schemas.microsoft.com/office/drawing/2014/main" id="{DE411125-E54D-40FB-94BE-9C1E4EBE9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r="262" b="-1"/>
          <a:stretch/>
        </p:blipFill>
        <p:spPr bwMode="auto"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256" y="4059244"/>
            <a:ext cx="8290729" cy="22034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s-CZ" sz="6000" b="1" dirty="0"/>
              <a:t>Jak ovlivňují obrazy dětství naše kulturní hodnoty</a:t>
            </a:r>
            <a:r>
              <a:rPr lang="en-US" sz="6000" b="1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97382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153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65F4110-C0FC-4D61-ACD2-A7C950EAE9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C94CBDB-A76C-499E-95AB-C0A049E315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s://timedotcom.files.wordpress.com/2014/09/attachment-parenting-01.jpg?quality=75&amp;strip=color&amp;w=423">
            <a:extLst>
              <a:ext uri="{FF2B5EF4-FFF2-40B4-BE49-F238E27FC236}">
                <a16:creationId xmlns:a16="http://schemas.microsoft.com/office/drawing/2014/main" id="{E7D0AA44-F02B-477B-9AE0-8FC10CD58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r="-2" b="-2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s-media-cache-ak0.pinimg.com/736x/20/9b/ca/209bca04f0b84acb4ddd3094547851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3" r="2" b="12199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849560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Kdo</a:t>
            </a:r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obrazy</a:t>
            </a:r>
            <a:r>
              <a:rPr lang="cs-CZ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dětství</a:t>
            </a:r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4800" b="1" dirty="0" err="1">
                <a:solidFill>
                  <a:schemeClr val="bg1"/>
                </a:solidFill>
              </a:rPr>
              <a:t>vytvář</a:t>
            </a:r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í? </a:t>
            </a:r>
          </a:p>
        </p:txBody>
      </p:sp>
    </p:spTree>
    <p:extLst>
      <p:ext uri="{BB962C8B-B14F-4D97-AF65-F5344CB8AC3E}">
        <p14:creationId xmlns:p14="http://schemas.microsoft.com/office/powerpoint/2010/main" val="371289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 koho jsou obrazy dětství tvořeny?</a:t>
            </a:r>
            <a:endParaRPr lang="en-GB" b="1" dirty="0"/>
          </a:p>
        </p:txBody>
      </p:sp>
      <p:pic>
        <p:nvPicPr>
          <p:cNvPr id="3074" name="Picture 2" descr="Výsledek obrázku pro první školní den">
            <a:extLst>
              <a:ext uri="{FF2B5EF4-FFF2-40B4-BE49-F238E27FC236}">
                <a16:creationId xmlns:a16="http://schemas.microsoft.com/office/drawing/2014/main" id="{33CCAC19-FB26-4C3C-8DCF-09F140A344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4" y="2433098"/>
            <a:ext cx="4462272" cy="31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child as einstein">
            <a:extLst>
              <a:ext uri="{FF2B5EF4-FFF2-40B4-BE49-F238E27FC236}">
                <a16:creationId xmlns:a16="http://schemas.microsoft.com/office/drawing/2014/main" id="{35C2FA51-0903-4A9E-A350-675DE109A4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1" y="1825625"/>
            <a:ext cx="40068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000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614</Words>
  <Application>Microsoft Office PowerPoint</Application>
  <PresentationFormat>Širokoúhlá obrazovka</PresentationFormat>
  <Paragraphs>77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Motiv Office</vt:lpstr>
      <vt:lpstr>Dětství: co to je?                Irena Kašparová</vt:lpstr>
      <vt:lpstr>    Jak definujeme dětství? </vt:lpstr>
      <vt:lpstr>Co dětství obnáší? </vt:lpstr>
      <vt:lpstr>Jak formujeme své představy dětství?   Pro koho je kategorie dětství důležitá? </vt:lpstr>
      <vt:lpstr>Obrázky a fotografie: </vt:lpstr>
      <vt:lpstr>Prezentace aplikace PowerPoint</vt:lpstr>
      <vt:lpstr>Jak ovlivňují obrazy dětství naše kulturní hodnoty?  </vt:lpstr>
      <vt:lpstr>Kdo obrazy dětství vytváří? </vt:lpstr>
      <vt:lpstr>Pro koho jsou obrazy dětství tvořeny?</vt:lpstr>
      <vt:lpstr>Jak nás obrazy dětství ovlivňují? </vt:lpstr>
      <vt:lpstr>Co ovlivnilo naše vnímání dítěte a dětství? </vt:lpstr>
      <vt:lpstr>CICERO 106-43 BC</vt:lpstr>
      <vt:lpstr>Prezentace aplikace PowerPoint</vt:lpstr>
      <vt:lpstr>„Ve středověku neexistovala představa dětství.</vt:lpstr>
      <vt:lpstr>Prezentace aplikace PowerPoint</vt:lpstr>
      <vt:lpstr>Ďábelské dítě: 17. století Křesťanství: dítě je řízeno instinkty a touhami/chtíčem, nemá sexuální zábrany. </vt:lpstr>
      <vt:lpstr>Dnešní představy ďábelských dětí</vt:lpstr>
      <vt:lpstr>Renesance a humanismus (14. – 17. století) nevinné dítě</vt:lpstr>
      <vt:lpstr>Prezentace aplikace PowerPoint</vt:lpstr>
      <vt:lpstr>Nevinné dítě: čisté, přírodní, svobodné, andělské, nezkažené, obraz Boží</vt:lpstr>
      <vt:lpstr>Dnešní představy nevinného dítěte</vt:lpstr>
      <vt:lpstr>Dítě jakoTabula Rasa (17. století)</vt:lpstr>
      <vt:lpstr>Od chvíle, kdy se tvé dítě narodí, jej musíš učit nenáročnosti. Dnešní děti příliš milují luxus. Mají divné manýry, opovrhují autoritou a neváží si starších.  Nevstávají ze židlí, když do místnosti přijde rodič nebo učitel. Co jen z nich vyroste za strašné dospělé?  </vt:lpstr>
      <vt:lpstr>Od chvíle, kdy se tvé dítě narodí, jej musíš učit nenáročnosti. Dnešní děti příliš milují luxus. Mají divné manýry, opovrhují autoritou a neváží si starších.  Nevstávají ze židlí, když do místnosti přijde rodič nebo učitel. Co jen z nich vyroste za strašné dospělé?  (Socrates 469 – 399 př.n.l)</vt:lpstr>
      <vt:lpstr>Prezentace aplikace PowerPoint</vt:lpstr>
      <vt:lpstr>Dítě Tabula Rasa: tréning, disciplína, autorita dospělého</vt:lpstr>
      <vt:lpstr>Prezentace aplikace PowerPoint</vt:lpstr>
      <vt:lpstr>Přirozeně se rozvíjející dítě: ethnocentrické pojetí sekvenčního rozvoje dítěte</vt:lpstr>
      <vt:lpstr>Nevědomé dítě: projekce rodičů</vt:lpstr>
      <vt:lpstr>  Rozvojové paradigma</vt:lpstr>
      <vt:lpstr>Post-rozvojové paradigma: dítě má okamžitou hodnotu samo o sobě Dítě v diskurzu lidských práv</vt:lpstr>
      <vt:lpstr>Děti jsou ve své kultuře</vt:lpstr>
      <vt:lpstr>socializováni dospělými</vt:lpstr>
      <vt:lpstr>Imitují dospělé</vt:lpstr>
      <vt:lpstr>Konzumují kulturu</vt:lpstr>
      <vt:lpstr>´Jejich obraz je užíván jako důkaz nefunkční společnosti</vt:lpstr>
      <vt:lpstr>Jsou využívány v politických kampaních</vt:lpstr>
      <vt:lpstr>Propagují názory dospělých v politice</vt:lpstr>
      <vt:lpstr>Nastavují zrcadlo představám dospělých</vt:lpstr>
      <vt:lpstr>Jsou pro společnost hrozbou</vt:lpstr>
      <vt:lpstr>Děti jsou vizualizovány…</vt:lpstr>
      <vt:lpstr>Děti jsou vizualizovány…</vt:lpstr>
      <vt:lpstr>Je práce pro děti nebezpečná?</vt:lpstr>
      <vt:lpstr>Nebo jim dává možnost jednat?</vt:lpstr>
      <vt:lpstr>Jsou děti obětí násilí? </vt:lpstr>
      <vt:lpstr>Nebo jeho vykonavatelé? </vt:lpstr>
      <vt:lpstr>Mohou obrázky diskriminovat? </vt:lpstr>
      <vt:lpstr>Prezentace aplikace PowerPoint</vt:lpstr>
      <vt:lpstr>Jak obrázky dětí ovlivňují naše představy o dětství a dospívání? </vt:lpstr>
      <vt:lpstr>Prezentace aplikace PowerPoint</vt:lpstr>
      <vt:lpstr>Co z toho plyne? </vt:lpstr>
      <vt:lpstr>Resources: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Irena Kašparová</dc:creator>
  <cp:lastModifiedBy>Irena Kašparová</cp:lastModifiedBy>
  <cp:revision>13</cp:revision>
  <dcterms:created xsi:type="dcterms:W3CDTF">2017-09-18T12:07:41Z</dcterms:created>
  <dcterms:modified xsi:type="dcterms:W3CDTF">2018-03-01T10:59:58Z</dcterms:modified>
</cp:coreProperties>
</file>