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7" r:id="rId3"/>
    <p:sldId id="284" r:id="rId4"/>
    <p:sldId id="280" r:id="rId5"/>
    <p:sldId id="340" r:id="rId6"/>
    <p:sldId id="325" r:id="rId7"/>
    <p:sldId id="328" r:id="rId8"/>
    <p:sldId id="356" r:id="rId9"/>
    <p:sldId id="357" r:id="rId10"/>
    <p:sldId id="297" r:id="rId11"/>
    <p:sldId id="368" r:id="rId12"/>
    <p:sldId id="341" r:id="rId13"/>
    <p:sldId id="360" r:id="rId14"/>
    <p:sldId id="343" r:id="rId15"/>
    <p:sldId id="344" r:id="rId16"/>
    <p:sldId id="345" r:id="rId17"/>
    <p:sldId id="349" r:id="rId18"/>
    <p:sldId id="347" r:id="rId19"/>
    <p:sldId id="346" r:id="rId20"/>
    <p:sldId id="348" r:id="rId21"/>
    <p:sldId id="350" r:id="rId22"/>
    <p:sldId id="351" r:id="rId23"/>
    <p:sldId id="361" r:id="rId24"/>
    <p:sldId id="359" r:id="rId25"/>
    <p:sldId id="362" r:id="rId26"/>
    <p:sldId id="292" r:id="rId27"/>
    <p:sldId id="363" r:id="rId28"/>
    <p:sldId id="366" r:id="rId29"/>
    <p:sldId id="365" r:id="rId30"/>
    <p:sldId id="353" r:id="rId31"/>
    <p:sldId id="354" r:id="rId32"/>
    <p:sldId id="306" r:id="rId33"/>
    <p:sldId id="33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80" autoAdjust="0"/>
    <p:restoredTop sz="77140" autoAdjust="0"/>
  </p:normalViewPr>
  <p:slideViewPr>
    <p:cSldViewPr>
      <p:cViewPr varScale="1">
        <p:scale>
          <a:sx n="72" d="100"/>
          <a:sy n="72" d="100"/>
        </p:scale>
        <p:origin x="1459" y="53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371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image" Target="../media/image7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49B733-F07A-4809-8CDE-A9F7005A3DFB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60E02C61-D90E-4DBD-BF38-9B2FA1A43319}">
      <dgm:prSet custT="1"/>
      <dgm:spPr/>
      <dgm:t>
        <a:bodyPr/>
        <a:lstStyle/>
        <a:p>
          <a:pPr rtl="0"/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enerativ</a:t>
          </a:r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ní metafora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F41D4-0A2D-4AD5-8277-2191C0A7F796}" type="parTrans" cxnId="{F8347246-062A-4ACC-A397-FB20108EA0C1}">
      <dgm:prSet/>
      <dgm:spPr/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2DB906-5AC9-4E8A-A643-CED1AFC5E99B}" type="sibTrans" cxnId="{F8347246-062A-4ACC-A397-FB20108EA0C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</dgm:spPr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42D81-A89E-4DB2-9A7E-46E8EDA2EB1B}">
      <dgm:prSet/>
      <dgm:spPr/>
      <dgm:t>
        <a:bodyPr/>
        <a:lstStyle/>
        <a:p>
          <a:pPr rtl="0"/>
          <a:r>
            <a:rPr lang="cs-CZ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Reflexivní praxe </a:t>
          </a:r>
          <a:endParaRPr lang="cs-CZ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E4CA7-D5B5-49C1-87B7-24A6F51CC24A}" type="parTrans" cxnId="{B966E542-2857-4950-88FE-E7AAE1DE6C40}">
      <dgm:prSet/>
      <dgm:spPr/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45FA8C-9F37-46BA-B167-D9870E399E51}" type="sibTrans" cxnId="{B966E542-2857-4950-88FE-E7AAE1DE6C4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5C568-BB6B-4964-977C-BA8C90BA1F70}">
      <dgm:prSet custT="1"/>
      <dgm:spPr/>
      <dgm:t>
        <a:bodyPr/>
        <a:lstStyle/>
        <a:p>
          <a:pPr rtl="0"/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Reflexe rámců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12BDD-E7B9-431C-B431-806D7C7DF6DA}" type="parTrans" cxnId="{A85B9B5D-232E-453E-95F7-6A48265EEA44}">
      <dgm:prSet/>
      <dgm:spPr/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04846-F130-4D23-AC3D-3E2E2F85EB66}" type="sibTrans" cxnId="{A85B9B5D-232E-453E-95F7-6A48265EEA4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</dgm:spPr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806401-6C92-489E-9A7D-19015A60B882}">
      <dgm:prSet custT="1"/>
      <dgm:spPr/>
      <dgm:t>
        <a:bodyPr/>
        <a:lstStyle/>
        <a:p>
          <a:pPr rtl="0"/>
          <a:r>
            <a:rPr lang="cs-CZ" sz="1600" b="1" dirty="0" smtClean="0">
              <a:latin typeface="Arial" panose="020B0604020202020204" pitchFamily="34" charset="0"/>
              <a:cs typeface="Arial" panose="020B0604020202020204" pitchFamily="34" charset="0"/>
            </a:rPr>
            <a:t>Organizační učení</a:t>
          </a:r>
          <a:endParaRPr lang="cs-CZ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AD852-4119-4FD1-BD8A-6352CB86119F}" type="sibTrans" cxnId="{C20DA0B1-D759-4DF1-AACA-D4BFC0772AE1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DD2832-7650-48D5-A99B-1510865E23C6}" type="parTrans" cxnId="{C20DA0B1-D759-4DF1-AACA-D4BFC0772AE1}">
      <dgm:prSet/>
      <dgm:spPr/>
      <dgm:t>
        <a:bodyPr/>
        <a:lstStyle/>
        <a:p>
          <a:endParaRPr lang="cs-CZ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C7536-AA8A-452A-ABC2-7248BE690BD5}" type="pres">
      <dgm:prSet presAssocID="{CF49B733-F07A-4809-8CDE-A9F7005A3DF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cs-CZ"/>
        </a:p>
      </dgm:t>
    </dgm:pt>
    <dgm:pt modelId="{31F9C66F-0BDE-46F9-B340-AE4E3F62A446}" type="pres">
      <dgm:prSet presAssocID="{60E02C61-D90E-4DBD-BF38-9B2FA1A43319}" presName="text1" presStyleCnt="0"/>
      <dgm:spPr/>
    </dgm:pt>
    <dgm:pt modelId="{D56919E4-0E26-4CF3-B96B-9D94B5D3F784}" type="pres">
      <dgm:prSet presAssocID="{60E02C61-D90E-4DBD-BF38-9B2FA1A43319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046B93-3805-4538-9172-1E89A49B71A0}" type="pres">
      <dgm:prSet presAssocID="{60E02C61-D90E-4DBD-BF38-9B2FA1A43319}" presName="textaccent1" presStyleCnt="0"/>
      <dgm:spPr/>
    </dgm:pt>
    <dgm:pt modelId="{A02AB562-9112-4D4E-9BD9-E391195C39D5}" type="pres">
      <dgm:prSet presAssocID="{60E02C61-D90E-4DBD-BF38-9B2FA1A43319}" presName="accentRepeatNode" presStyleLbl="solidAlignAcc1" presStyleIdx="0" presStyleCnt="8"/>
      <dgm:spPr/>
    </dgm:pt>
    <dgm:pt modelId="{B38F9FE7-25B6-4EE6-A5B6-9EF7874B4F05}" type="pres">
      <dgm:prSet presAssocID="{C92DB906-5AC9-4E8A-A643-CED1AFC5E99B}" presName="image1" presStyleCnt="0"/>
      <dgm:spPr/>
    </dgm:pt>
    <dgm:pt modelId="{B4F99C35-11E8-42B6-8741-60FD4120182C}" type="pres">
      <dgm:prSet presAssocID="{C92DB906-5AC9-4E8A-A643-CED1AFC5E99B}" presName="imageRepeatNode" presStyleLbl="alignAcc1" presStyleIdx="0" presStyleCnt="4"/>
      <dgm:spPr/>
      <dgm:t>
        <a:bodyPr/>
        <a:lstStyle/>
        <a:p>
          <a:endParaRPr lang="cs-CZ"/>
        </a:p>
      </dgm:t>
    </dgm:pt>
    <dgm:pt modelId="{D456D06D-364B-4663-9E8A-490E262A0907}" type="pres">
      <dgm:prSet presAssocID="{C92DB906-5AC9-4E8A-A643-CED1AFC5E99B}" presName="imageaccent1" presStyleCnt="0"/>
      <dgm:spPr/>
    </dgm:pt>
    <dgm:pt modelId="{502842EA-C7A7-4539-9F66-2761F997720A}" type="pres">
      <dgm:prSet presAssocID="{C92DB906-5AC9-4E8A-A643-CED1AFC5E99B}" presName="accentRepeatNode" presStyleLbl="solidAlignAcc1" presStyleIdx="1" presStyleCnt="8"/>
      <dgm:spPr/>
    </dgm:pt>
    <dgm:pt modelId="{BFC4B48A-17C1-4E35-8C04-36C47C3DFB19}" type="pres">
      <dgm:prSet presAssocID="{3C806401-6C92-489E-9A7D-19015A60B882}" presName="text2" presStyleCnt="0"/>
      <dgm:spPr/>
    </dgm:pt>
    <dgm:pt modelId="{829C7BD0-E770-4724-876B-E5FE0DD9ECBD}" type="pres">
      <dgm:prSet presAssocID="{3C806401-6C92-489E-9A7D-19015A60B882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A3420C-EED0-41DE-AE6C-BC79F852FC00}" type="pres">
      <dgm:prSet presAssocID="{3C806401-6C92-489E-9A7D-19015A60B882}" presName="textaccent2" presStyleCnt="0"/>
      <dgm:spPr/>
    </dgm:pt>
    <dgm:pt modelId="{5A0DDF4F-6D11-4D41-A4D1-7A88D2C17607}" type="pres">
      <dgm:prSet presAssocID="{3C806401-6C92-489E-9A7D-19015A60B882}" presName="accentRepeatNode" presStyleLbl="solidAlignAcc1" presStyleIdx="2" presStyleCnt="8"/>
      <dgm:spPr/>
    </dgm:pt>
    <dgm:pt modelId="{8022554B-7E53-4F02-B145-7625FC4B9A63}" type="pres">
      <dgm:prSet presAssocID="{032AD852-4119-4FD1-BD8A-6352CB86119F}" presName="image2" presStyleCnt="0"/>
      <dgm:spPr/>
    </dgm:pt>
    <dgm:pt modelId="{939D1313-FDFA-4AF6-AD7F-4DA16ACEAEB3}" type="pres">
      <dgm:prSet presAssocID="{032AD852-4119-4FD1-BD8A-6352CB86119F}" presName="imageRepeatNode" presStyleLbl="alignAcc1" presStyleIdx="1" presStyleCnt="4"/>
      <dgm:spPr/>
      <dgm:t>
        <a:bodyPr/>
        <a:lstStyle/>
        <a:p>
          <a:endParaRPr lang="cs-CZ"/>
        </a:p>
      </dgm:t>
    </dgm:pt>
    <dgm:pt modelId="{C408631D-B8A1-420E-A63D-196FA1862156}" type="pres">
      <dgm:prSet presAssocID="{032AD852-4119-4FD1-BD8A-6352CB86119F}" presName="imageaccent2" presStyleCnt="0"/>
      <dgm:spPr/>
    </dgm:pt>
    <dgm:pt modelId="{F24A6CEF-AE7D-4C5E-8754-EB72D413E75C}" type="pres">
      <dgm:prSet presAssocID="{032AD852-4119-4FD1-BD8A-6352CB86119F}" presName="accentRepeatNode" presStyleLbl="solidAlignAcc1" presStyleIdx="3" presStyleCnt="8"/>
      <dgm:spPr/>
    </dgm:pt>
    <dgm:pt modelId="{A07E9315-E388-4B7B-AEEC-2ACBD203FAD4}" type="pres">
      <dgm:prSet presAssocID="{3FE42D81-A89E-4DB2-9A7E-46E8EDA2EB1B}" presName="text3" presStyleCnt="0"/>
      <dgm:spPr/>
    </dgm:pt>
    <dgm:pt modelId="{89E5F1FB-F03A-4D4A-8065-05BFA93CA733}" type="pres">
      <dgm:prSet presAssocID="{3FE42D81-A89E-4DB2-9A7E-46E8EDA2EB1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E89128-762B-4842-96FE-149E738B07B7}" type="pres">
      <dgm:prSet presAssocID="{3FE42D81-A89E-4DB2-9A7E-46E8EDA2EB1B}" presName="textaccent3" presStyleCnt="0"/>
      <dgm:spPr/>
    </dgm:pt>
    <dgm:pt modelId="{1F33EB5F-4030-4C81-A1A2-36C17A94DD23}" type="pres">
      <dgm:prSet presAssocID="{3FE42D81-A89E-4DB2-9A7E-46E8EDA2EB1B}" presName="accentRepeatNode" presStyleLbl="solidAlignAcc1" presStyleIdx="4" presStyleCnt="8"/>
      <dgm:spPr/>
    </dgm:pt>
    <dgm:pt modelId="{B2837199-4D9C-474E-BD88-C0B29145AB4E}" type="pres">
      <dgm:prSet presAssocID="{A745FA8C-9F37-46BA-B167-D9870E399E51}" presName="image3" presStyleCnt="0"/>
      <dgm:spPr/>
    </dgm:pt>
    <dgm:pt modelId="{41C082B4-EDA7-45F4-BBA4-BD21AAAA7209}" type="pres">
      <dgm:prSet presAssocID="{A745FA8C-9F37-46BA-B167-D9870E399E51}" presName="imageRepeatNode" presStyleLbl="alignAcc1" presStyleIdx="2" presStyleCnt="4"/>
      <dgm:spPr/>
      <dgm:t>
        <a:bodyPr/>
        <a:lstStyle/>
        <a:p>
          <a:endParaRPr lang="cs-CZ"/>
        </a:p>
      </dgm:t>
    </dgm:pt>
    <dgm:pt modelId="{7820931D-EF5B-4101-B5F4-F554D43005C3}" type="pres">
      <dgm:prSet presAssocID="{A745FA8C-9F37-46BA-B167-D9870E399E51}" presName="imageaccent3" presStyleCnt="0"/>
      <dgm:spPr/>
    </dgm:pt>
    <dgm:pt modelId="{640DE712-6178-4464-A087-0C919E9B636D}" type="pres">
      <dgm:prSet presAssocID="{A745FA8C-9F37-46BA-B167-D9870E399E51}" presName="accentRepeatNode" presStyleLbl="solidAlignAcc1" presStyleIdx="5" presStyleCnt="8"/>
      <dgm:spPr/>
    </dgm:pt>
    <dgm:pt modelId="{5BC339D8-8BE2-44A0-8C92-BEA229759AF3}" type="pres">
      <dgm:prSet presAssocID="{3835C568-BB6B-4964-977C-BA8C90BA1F70}" presName="text4" presStyleCnt="0"/>
      <dgm:spPr/>
    </dgm:pt>
    <dgm:pt modelId="{63AF8955-9BBD-4412-B600-4CCEA16D8164}" type="pres">
      <dgm:prSet presAssocID="{3835C568-BB6B-4964-977C-BA8C90BA1F70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27CFC2A-CC98-41CC-BC57-1E5E8D1F03CE}" type="pres">
      <dgm:prSet presAssocID="{3835C568-BB6B-4964-977C-BA8C90BA1F70}" presName="textaccent4" presStyleCnt="0"/>
      <dgm:spPr/>
    </dgm:pt>
    <dgm:pt modelId="{EDF66F88-8EEC-464B-B08D-DC6F2F691A57}" type="pres">
      <dgm:prSet presAssocID="{3835C568-BB6B-4964-977C-BA8C90BA1F70}" presName="accentRepeatNode" presStyleLbl="solidAlignAcc1" presStyleIdx="6" presStyleCnt="8"/>
      <dgm:spPr/>
    </dgm:pt>
    <dgm:pt modelId="{D2BCEEA8-5466-4312-809B-05FF7A8ECD83}" type="pres">
      <dgm:prSet presAssocID="{DD304846-F130-4D23-AC3D-3E2E2F85EB66}" presName="image4" presStyleCnt="0"/>
      <dgm:spPr/>
    </dgm:pt>
    <dgm:pt modelId="{D6AED6BD-7931-484C-8DFE-6E73E7DC6255}" type="pres">
      <dgm:prSet presAssocID="{DD304846-F130-4D23-AC3D-3E2E2F85EB66}" presName="imageRepeatNode" presStyleLbl="alignAcc1" presStyleIdx="3" presStyleCnt="4"/>
      <dgm:spPr/>
      <dgm:t>
        <a:bodyPr/>
        <a:lstStyle/>
        <a:p>
          <a:endParaRPr lang="cs-CZ"/>
        </a:p>
      </dgm:t>
    </dgm:pt>
    <dgm:pt modelId="{C2E04F56-97BF-4E50-8929-1134B2818211}" type="pres">
      <dgm:prSet presAssocID="{DD304846-F130-4D23-AC3D-3E2E2F85EB66}" presName="imageaccent4" presStyleCnt="0"/>
      <dgm:spPr/>
    </dgm:pt>
    <dgm:pt modelId="{99FD10FE-CEBF-4AF9-94BA-B43DB1953123}" type="pres">
      <dgm:prSet presAssocID="{DD304846-F130-4D23-AC3D-3E2E2F85EB66}" presName="accentRepeatNode" presStyleLbl="solidAlignAcc1" presStyleIdx="7" presStyleCnt="8"/>
      <dgm:spPr/>
    </dgm:pt>
  </dgm:ptLst>
  <dgm:cxnLst>
    <dgm:cxn modelId="{B966E542-2857-4950-88FE-E7AAE1DE6C40}" srcId="{CF49B733-F07A-4809-8CDE-A9F7005A3DFB}" destId="{3FE42D81-A89E-4DB2-9A7E-46E8EDA2EB1B}" srcOrd="2" destOrd="0" parTransId="{475E4CA7-D5B5-49C1-87B7-24A6F51CC24A}" sibTransId="{A745FA8C-9F37-46BA-B167-D9870E399E51}"/>
    <dgm:cxn modelId="{57C010A7-654E-493D-ABA1-59B19E6E98AA}" type="presOf" srcId="{3C806401-6C92-489E-9A7D-19015A60B882}" destId="{829C7BD0-E770-4724-876B-E5FE0DD9ECBD}" srcOrd="0" destOrd="0" presId="urn:microsoft.com/office/officeart/2008/layout/HexagonCluster"/>
    <dgm:cxn modelId="{A85B9B5D-232E-453E-95F7-6A48265EEA44}" srcId="{CF49B733-F07A-4809-8CDE-A9F7005A3DFB}" destId="{3835C568-BB6B-4964-977C-BA8C90BA1F70}" srcOrd="3" destOrd="0" parTransId="{F9A12BDD-E7B9-431C-B431-806D7C7DF6DA}" sibTransId="{DD304846-F130-4D23-AC3D-3E2E2F85EB66}"/>
    <dgm:cxn modelId="{01F6D621-D46E-4EA9-B073-0E6C9E0B0983}" type="presOf" srcId="{C92DB906-5AC9-4E8A-A643-CED1AFC5E99B}" destId="{B4F99C35-11E8-42B6-8741-60FD4120182C}" srcOrd="0" destOrd="0" presId="urn:microsoft.com/office/officeart/2008/layout/HexagonCluster"/>
    <dgm:cxn modelId="{7600F760-8F26-47FB-B278-7009713F09E1}" type="presOf" srcId="{032AD852-4119-4FD1-BD8A-6352CB86119F}" destId="{939D1313-FDFA-4AF6-AD7F-4DA16ACEAEB3}" srcOrd="0" destOrd="0" presId="urn:microsoft.com/office/officeart/2008/layout/HexagonCluster"/>
    <dgm:cxn modelId="{D8F7D0FD-5B75-47D5-AFE8-FCFD8E8D3834}" type="presOf" srcId="{A745FA8C-9F37-46BA-B167-D9870E399E51}" destId="{41C082B4-EDA7-45F4-BBA4-BD21AAAA7209}" srcOrd="0" destOrd="0" presId="urn:microsoft.com/office/officeart/2008/layout/HexagonCluster"/>
    <dgm:cxn modelId="{C20DA0B1-D759-4DF1-AACA-D4BFC0772AE1}" srcId="{CF49B733-F07A-4809-8CDE-A9F7005A3DFB}" destId="{3C806401-6C92-489E-9A7D-19015A60B882}" srcOrd="1" destOrd="0" parTransId="{EADD2832-7650-48D5-A99B-1510865E23C6}" sibTransId="{032AD852-4119-4FD1-BD8A-6352CB86119F}"/>
    <dgm:cxn modelId="{C65624A3-0542-4DD9-86CC-958E1BBAC486}" type="presOf" srcId="{DD304846-F130-4D23-AC3D-3E2E2F85EB66}" destId="{D6AED6BD-7931-484C-8DFE-6E73E7DC6255}" srcOrd="0" destOrd="0" presId="urn:microsoft.com/office/officeart/2008/layout/HexagonCluster"/>
    <dgm:cxn modelId="{B44D59A3-457C-4415-8E6B-734CFBE5D3AD}" type="presOf" srcId="{3835C568-BB6B-4964-977C-BA8C90BA1F70}" destId="{63AF8955-9BBD-4412-B600-4CCEA16D8164}" srcOrd="0" destOrd="0" presId="urn:microsoft.com/office/officeart/2008/layout/HexagonCluster"/>
    <dgm:cxn modelId="{EF40D2F3-75F2-4470-8CB8-8E7765C71D26}" type="presOf" srcId="{60E02C61-D90E-4DBD-BF38-9B2FA1A43319}" destId="{D56919E4-0E26-4CF3-B96B-9D94B5D3F784}" srcOrd="0" destOrd="0" presId="urn:microsoft.com/office/officeart/2008/layout/HexagonCluster"/>
    <dgm:cxn modelId="{02B94DFE-2307-4BBD-8F3C-50D874A7E92C}" type="presOf" srcId="{3FE42D81-A89E-4DB2-9A7E-46E8EDA2EB1B}" destId="{89E5F1FB-F03A-4D4A-8065-05BFA93CA733}" srcOrd="0" destOrd="0" presId="urn:microsoft.com/office/officeart/2008/layout/HexagonCluster"/>
    <dgm:cxn modelId="{F8347246-062A-4ACC-A397-FB20108EA0C1}" srcId="{CF49B733-F07A-4809-8CDE-A9F7005A3DFB}" destId="{60E02C61-D90E-4DBD-BF38-9B2FA1A43319}" srcOrd="0" destOrd="0" parTransId="{92BF41D4-0A2D-4AD5-8277-2191C0A7F796}" sibTransId="{C92DB906-5AC9-4E8A-A643-CED1AFC5E99B}"/>
    <dgm:cxn modelId="{F6F785D2-86DF-4F55-9FF4-640683E83BE6}" type="presOf" srcId="{CF49B733-F07A-4809-8CDE-A9F7005A3DFB}" destId="{D1FC7536-AA8A-452A-ABC2-7248BE690BD5}" srcOrd="0" destOrd="0" presId="urn:microsoft.com/office/officeart/2008/layout/HexagonCluster"/>
    <dgm:cxn modelId="{C85A0D9F-D0D9-4A98-8179-A8805D41F458}" type="presParOf" srcId="{D1FC7536-AA8A-452A-ABC2-7248BE690BD5}" destId="{31F9C66F-0BDE-46F9-B340-AE4E3F62A446}" srcOrd="0" destOrd="0" presId="urn:microsoft.com/office/officeart/2008/layout/HexagonCluster"/>
    <dgm:cxn modelId="{63E9E098-4C51-4D02-9D84-5ABE9E28B4F5}" type="presParOf" srcId="{31F9C66F-0BDE-46F9-B340-AE4E3F62A446}" destId="{D56919E4-0E26-4CF3-B96B-9D94B5D3F784}" srcOrd="0" destOrd="0" presId="urn:microsoft.com/office/officeart/2008/layout/HexagonCluster"/>
    <dgm:cxn modelId="{476E9FC8-70D5-43C1-90C1-2820E2C9D1E6}" type="presParOf" srcId="{D1FC7536-AA8A-452A-ABC2-7248BE690BD5}" destId="{B0046B93-3805-4538-9172-1E89A49B71A0}" srcOrd="1" destOrd="0" presId="urn:microsoft.com/office/officeart/2008/layout/HexagonCluster"/>
    <dgm:cxn modelId="{68B092ED-3DE6-425F-82E1-1D8525B18A84}" type="presParOf" srcId="{B0046B93-3805-4538-9172-1E89A49B71A0}" destId="{A02AB562-9112-4D4E-9BD9-E391195C39D5}" srcOrd="0" destOrd="0" presId="urn:microsoft.com/office/officeart/2008/layout/HexagonCluster"/>
    <dgm:cxn modelId="{2F523437-C98A-48A8-B9A2-5E00D056C6A8}" type="presParOf" srcId="{D1FC7536-AA8A-452A-ABC2-7248BE690BD5}" destId="{B38F9FE7-25B6-4EE6-A5B6-9EF7874B4F05}" srcOrd="2" destOrd="0" presId="urn:microsoft.com/office/officeart/2008/layout/HexagonCluster"/>
    <dgm:cxn modelId="{593AD67A-0270-4C3C-85E9-B3C579E8A3F4}" type="presParOf" srcId="{B38F9FE7-25B6-4EE6-A5B6-9EF7874B4F05}" destId="{B4F99C35-11E8-42B6-8741-60FD4120182C}" srcOrd="0" destOrd="0" presId="urn:microsoft.com/office/officeart/2008/layout/HexagonCluster"/>
    <dgm:cxn modelId="{FE34102C-D045-46F1-B646-573DC1654F89}" type="presParOf" srcId="{D1FC7536-AA8A-452A-ABC2-7248BE690BD5}" destId="{D456D06D-364B-4663-9E8A-490E262A0907}" srcOrd="3" destOrd="0" presId="urn:microsoft.com/office/officeart/2008/layout/HexagonCluster"/>
    <dgm:cxn modelId="{55B94DEA-C554-4171-A1E0-EC3D1DBBB96A}" type="presParOf" srcId="{D456D06D-364B-4663-9E8A-490E262A0907}" destId="{502842EA-C7A7-4539-9F66-2761F997720A}" srcOrd="0" destOrd="0" presId="urn:microsoft.com/office/officeart/2008/layout/HexagonCluster"/>
    <dgm:cxn modelId="{6FBD5FE1-8780-4FBE-B520-88B6341BDD88}" type="presParOf" srcId="{D1FC7536-AA8A-452A-ABC2-7248BE690BD5}" destId="{BFC4B48A-17C1-4E35-8C04-36C47C3DFB19}" srcOrd="4" destOrd="0" presId="urn:microsoft.com/office/officeart/2008/layout/HexagonCluster"/>
    <dgm:cxn modelId="{31802B03-1283-4667-A32D-B4B11A395E88}" type="presParOf" srcId="{BFC4B48A-17C1-4E35-8C04-36C47C3DFB19}" destId="{829C7BD0-E770-4724-876B-E5FE0DD9ECBD}" srcOrd="0" destOrd="0" presId="urn:microsoft.com/office/officeart/2008/layout/HexagonCluster"/>
    <dgm:cxn modelId="{ABB3BDF1-629A-40F0-9C48-6CDB26FB8771}" type="presParOf" srcId="{D1FC7536-AA8A-452A-ABC2-7248BE690BD5}" destId="{CEA3420C-EED0-41DE-AE6C-BC79F852FC00}" srcOrd="5" destOrd="0" presId="urn:microsoft.com/office/officeart/2008/layout/HexagonCluster"/>
    <dgm:cxn modelId="{7B8ABE35-120A-4034-BF59-AAA00810BA5D}" type="presParOf" srcId="{CEA3420C-EED0-41DE-AE6C-BC79F852FC00}" destId="{5A0DDF4F-6D11-4D41-A4D1-7A88D2C17607}" srcOrd="0" destOrd="0" presId="urn:microsoft.com/office/officeart/2008/layout/HexagonCluster"/>
    <dgm:cxn modelId="{328D2D01-E727-4D64-9C3E-70368C892593}" type="presParOf" srcId="{D1FC7536-AA8A-452A-ABC2-7248BE690BD5}" destId="{8022554B-7E53-4F02-B145-7625FC4B9A63}" srcOrd="6" destOrd="0" presId="urn:microsoft.com/office/officeart/2008/layout/HexagonCluster"/>
    <dgm:cxn modelId="{70648FA7-464F-452C-AC3F-B14B5B893381}" type="presParOf" srcId="{8022554B-7E53-4F02-B145-7625FC4B9A63}" destId="{939D1313-FDFA-4AF6-AD7F-4DA16ACEAEB3}" srcOrd="0" destOrd="0" presId="urn:microsoft.com/office/officeart/2008/layout/HexagonCluster"/>
    <dgm:cxn modelId="{BE8388FC-1978-4208-90B6-50717CE85517}" type="presParOf" srcId="{D1FC7536-AA8A-452A-ABC2-7248BE690BD5}" destId="{C408631D-B8A1-420E-A63D-196FA1862156}" srcOrd="7" destOrd="0" presId="urn:microsoft.com/office/officeart/2008/layout/HexagonCluster"/>
    <dgm:cxn modelId="{73C2886A-F720-4ED5-A803-74C350701151}" type="presParOf" srcId="{C408631D-B8A1-420E-A63D-196FA1862156}" destId="{F24A6CEF-AE7D-4C5E-8754-EB72D413E75C}" srcOrd="0" destOrd="0" presId="urn:microsoft.com/office/officeart/2008/layout/HexagonCluster"/>
    <dgm:cxn modelId="{BDCDFFFB-2131-4B36-9408-83BB28B61A64}" type="presParOf" srcId="{D1FC7536-AA8A-452A-ABC2-7248BE690BD5}" destId="{A07E9315-E388-4B7B-AEEC-2ACBD203FAD4}" srcOrd="8" destOrd="0" presId="urn:microsoft.com/office/officeart/2008/layout/HexagonCluster"/>
    <dgm:cxn modelId="{091BEAD6-5F4E-441A-B79B-4884F872B4E8}" type="presParOf" srcId="{A07E9315-E388-4B7B-AEEC-2ACBD203FAD4}" destId="{89E5F1FB-F03A-4D4A-8065-05BFA93CA733}" srcOrd="0" destOrd="0" presId="urn:microsoft.com/office/officeart/2008/layout/HexagonCluster"/>
    <dgm:cxn modelId="{DB62C0E4-C8D4-4580-B092-03668D9D7762}" type="presParOf" srcId="{D1FC7536-AA8A-452A-ABC2-7248BE690BD5}" destId="{25E89128-762B-4842-96FE-149E738B07B7}" srcOrd="9" destOrd="0" presId="urn:microsoft.com/office/officeart/2008/layout/HexagonCluster"/>
    <dgm:cxn modelId="{E69F3B06-06CD-41FC-9D92-FC865C4A0B0B}" type="presParOf" srcId="{25E89128-762B-4842-96FE-149E738B07B7}" destId="{1F33EB5F-4030-4C81-A1A2-36C17A94DD23}" srcOrd="0" destOrd="0" presId="urn:microsoft.com/office/officeart/2008/layout/HexagonCluster"/>
    <dgm:cxn modelId="{B2352E17-0AB0-46F9-93F5-49C750042557}" type="presParOf" srcId="{D1FC7536-AA8A-452A-ABC2-7248BE690BD5}" destId="{B2837199-4D9C-474E-BD88-C0B29145AB4E}" srcOrd="10" destOrd="0" presId="urn:microsoft.com/office/officeart/2008/layout/HexagonCluster"/>
    <dgm:cxn modelId="{83C7FED4-E679-4C1F-B4A9-D86E13425EAF}" type="presParOf" srcId="{B2837199-4D9C-474E-BD88-C0B29145AB4E}" destId="{41C082B4-EDA7-45F4-BBA4-BD21AAAA7209}" srcOrd="0" destOrd="0" presId="urn:microsoft.com/office/officeart/2008/layout/HexagonCluster"/>
    <dgm:cxn modelId="{7247FDF5-A835-4326-82C4-3776F3F6E28A}" type="presParOf" srcId="{D1FC7536-AA8A-452A-ABC2-7248BE690BD5}" destId="{7820931D-EF5B-4101-B5F4-F554D43005C3}" srcOrd="11" destOrd="0" presId="urn:microsoft.com/office/officeart/2008/layout/HexagonCluster"/>
    <dgm:cxn modelId="{BD5CBFBE-421F-4381-8EF7-5D3CFC43BC64}" type="presParOf" srcId="{7820931D-EF5B-4101-B5F4-F554D43005C3}" destId="{640DE712-6178-4464-A087-0C919E9B636D}" srcOrd="0" destOrd="0" presId="urn:microsoft.com/office/officeart/2008/layout/HexagonCluster"/>
    <dgm:cxn modelId="{DC75FD8B-A590-4812-B98F-A0542899E2D2}" type="presParOf" srcId="{D1FC7536-AA8A-452A-ABC2-7248BE690BD5}" destId="{5BC339D8-8BE2-44A0-8C92-BEA229759AF3}" srcOrd="12" destOrd="0" presId="urn:microsoft.com/office/officeart/2008/layout/HexagonCluster"/>
    <dgm:cxn modelId="{119FEA92-B721-4726-AFF0-18132A9D736D}" type="presParOf" srcId="{5BC339D8-8BE2-44A0-8C92-BEA229759AF3}" destId="{63AF8955-9BBD-4412-B600-4CCEA16D8164}" srcOrd="0" destOrd="0" presId="urn:microsoft.com/office/officeart/2008/layout/HexagonCluster"/>
    <dgm:cxn modelId="{E9F952E1-5105-4AD9-A039-89E87F39025D}" type="presParOf" srcId="{D1FC7536-AA8A-452A-ABC2-7248BE690BD5}" destId="{C27CFC2A-CC98-41CC-BC57-1E5E8D1F03CE}" srcOrd="13" destOrd="0" presId="urn:microsoft.com/office/officeart/2008/layout/HexagonCluster"/>
    <dgm:cxn modelId="{BB020154-E047-4862-8704-D4FF2AFFC4DA}" type="presParOf" srcId="{C27CFC2A-CC98-41CC-BC57-1E5E8D1F03CE}" destId="{EDF66F88-8EEC-464B-B08D-DC6F2F691A57}" srcOrd="0" destOrd="0" presId="urn:microsoft.com/office/officeart/2008/layout/HexagonCluster"/>
    <dgm:cxn modelId="{F75513D7-AC0A-4313-AF8A-1D44F2F4F23E}" type="presParOf" srcId="{D1FC7536-AA8A-452A-ABC2-7248BE690BD5}" destId="{D2BCEEA8-5466-4312-809B-05FF7A8ECD83}" srcOrd="14" destOrd="0" presId="urn:microsoft.com/office/officeart/2008/layout/HexagonCluster"/>
    <dgm:cxn modelId="{DA742960-EBFA-4F53-B5B9-DC4B6AEDE8AF}" type="presParOf" srcId="{D2BCEEA8-5466-4312-809B-05FF7A8ECD83}" destId="{D6AED6BD-7931-484C-8DFE-6E73E7DC6255}" srcOrd="0" destOrd="0" presId="urn:microsoft.com/office/officeart/2008/layout/HexagonCluster"/>
    <dgm:cxn modelId="{62F97366-BA81-4EB2-8D68-4E4249E5D815}" type="presParOf" srcId="{D1FC7536-AA8A-452A-ABC2-7248BE690BD5}" destId="{C2E04F56-97BF-4E50-8929-1134B2818211}" srcOrd="15" destOrd="0" presId="urn:microsoft.com/office/officeart/2008/layout/HexagonCluster"/>
    <dgm:cxn modelId="{0FA747A2-A96A-46B9-935C-B48B79749C73}" type="presParOf" srcId="{C2E04F56-97BF-4E50-8929-1134B2818211}" destId="{99FD10FE-CEBF-4AF9-94BA-B43DB1953123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CE4045-3C38-45A9-920D-93066F3AA544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537E38-B67E-4B0B-8C1B-0684F0163D0F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Reflexivní praxe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AEBACA-EFAF-4B0C-81B9-3528C3C68CC7}" type="parTrans" cxnId="{9CB8451E-0BEE-48CF-927D-5BBACBC42F3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C66444-4FF2-47CA-92F9-30F7962F52D3}" type="sibTrans" cxnId="{9CB8451E-0BEE-48CF-927D-5BBACBC42F3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B50562-867B-417F-9978-DE318D2CE148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Reflexe po-jednání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9C7E98-516B-4DBF-B63B-8331AAF3801C}" type="parTrans" cxnId="{FC373919-AE01-46BC-B99B-2BC2B2F8FED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FE7847-D7CB-4ED2-A77C-57CC62D36B8A}" type="sibTrans" cxnId="{FC373919-AE01-46BC-B99B-2BC2B2F8FED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F78618-C1E2-4D91-9918-BA6084973DD5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Reflexe</a:t>
          </a:r>
        </a:p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při-jednání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6BD9E-50CD-4B76-B07C-94B4009EA0E3}" type="parTrans" cxnId="{4580A09A-96FF-42BA-A4E7-1814FD639CC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F45597-9D0F-4C38-9915-5FC7E4820DA4}" type="sibTrans" cxnId="{4580A09A-96FF-42BA-A4E7-1814FD639CC3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D0CBFF-59DD-4C7D-A9FC-A65D5090BFAC}" type="pres">
      <dgm:prSet presAssocID="{17CE4045-3C38-45A9-920D-93066F3AA54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00E2845-D5E3-4CCA-BF3B-D436836E7710}" type="pres">
      <dgm:prSet presAssocID="{12537E38-B67E-4B0B-8C1B-0684F0163D0F}" presName="vertOne" presStyleCnt="0"/>
      <dgm:spPr/>
    </dgm:pt>
    <dgm:pt modelId="{24DE921F-E498-4651-87FD-83EF8B99B60F}" type="pres">
      <dgm:prSet presAssocID="{12537E38-B67E-4B0B-8C1B-0684F0163D0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95E04B-EC79-46AB-AFD4-25A88CD73B4D}" type="pres">
      <dgm:prSet presAssocID="{12537E38-B67E-4B0B-8C1B-0684F0163D0F}" presName="parTransOne" presStyleCnt="0"/>
      <dgm:spPr/>
    </dgm:pt>
    <dgm:pt modelId="{A054E4C3-39A5-41E7-8FAB-691952FC449F}" type="pres">
      <dgm:prSet presAssocID="{12537E38-B67E-4B0B-8C1B-0684F0163D0F}" presName="horzOne" presStyleCnt="0"/>
      <dgm:spPr/>
    </dgm:pt>
    <dgm:pt modelId="{AC0CDE07-3F47-41A7-982B-EE9EADC0DF77}" type="pres">
      <dgm:prSet presAssocID="{CAB50562-867B-417F-9978-DE318D2CE148}" presName="vertTwo" presStyleCnt="0"/>
      <dgm:spPr/>
    </dgm:pt>
    <dgm:pt modelId="{7ABEA175-27DA-487D-8DF7-C8C3293004B6}" type="pres">
      <dgm:prSet presAssocID="{CAB50562-867B-417F-9978-DE318D2CE148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0465DCC-002D-4866-A877-B3695D4F29A4}" type="pres">
      <dgm:prSet presAssocID="{CAB50562-867B-417F-9978-DE318D2CE148}" presName="horzTwo" presStyleCnt="0"/>
      <dgm:spPr/>
    </dgm:pt>
    <dgm:pt modelId="{BCFD431D-ADF5-4D72-9E42-1D505401934F}" type="pres">
      <dgm:prSet presAssocID="{B6FE7847-D7CB-4ED2-A77C-57CC62D36B8A}" presName="sibSpaceTwo" presStyleCnt="0"/>
      <dgm:spPr/>
    </dgm:pt>
    <dgm:pt modelId="{4A6E77AE-8271-4628-82AA-AF639032A942}" type="pres">
      <dgm:prSet presAssocID="{19F78618-C1E2-4D91-9918-BA6084973DD5}" presName="vertTwo" presStyleCnt="0"/>
      <dgm:spPr/>
    </dgm:pt>
    <dgm:pt modelId="{5F33B8DE-0BFB-42EF-8C30-964777ADBD2C}" type="pres">
      <dgm:prSet presAssocID="{19F78618-C1E2-4D91-9918-BA6084973DD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273D91-177B-45B3-A196-67D97D4DBA1E}" type="pres">
      <dgm:prSet presAssocID="{19F78618-C1E2-4D91-9918-BA6084973DD5}" presName="horzTwo" presStyleCnt="0"/>
      <dgm:spPr/>
    </dgm:pt>
  </dgm:ptLst>
  <dgm:cxnLst>
    <dgm:cxn modelId="{00E1B18F-0B77-4A52-B40A-84EE62D20D4F}" type="presOf" srcId="{17CE4045-3C38-45A9-920D-93066F3AA544}" destId="{DED0CBFF-59DD-4C7D-A9FC-A65D5090BFAC}" srcOrd="0" destOrd="0" presId="urn:microsoft.com/office/officeart/2005/8/layout/hierarchy4"/>
    <dgm:cxn modelId="{FC373919-AE01-46BC-B99B-2BC2B2F8FEDD}" srcId="{12537E38-B67E-4B0B-8C1B-0684F0163D0F}" destId="{CAB50562-867B-417F-9978-DE318D2CE148}" srcOrd="0" destOrd="0" parTransId="{549C7E98-516B-4DBF-B63B-8331AAF3801C}" sibTransId="{B6FE7847-D7CB-4ED2-A77C-57CC62D36B8A}"/>
    <dgm:cxn modelId="{4580A09A-96FF-42BA-A4E7-1814FD639CC3}" srcId="{12537E38-B67E-4B0B-8C1B-0684F0163D0F}" destId="{19F78618-C1E2-4D91-9918-BA6084973DD5}" srcOrd="1" destOrd="0" parTransId="{C546BD9E-50CD-4B76-B07C-94B4009EA0E3}" sibTransId="{88F45597-9D0F-4C38-9915-5FC7E4820DA4}"/>
    <dgm:cxn modelId="{A86B8D03-7668-4F43-B983-07C0A898BFC0}" type="presOf" srcId="{12537E38-B67E-4B0B-8C1B-0684F0163D0F}" destId="{24DE921F-E498-4651-87FD-83EF8B99B60F}" srcOrd="0" destOrd="0" presId="urn:microsoft.com/office/officeart/2005/8/layout/hierarchy4"/>
    <dgm:cxn modelId="{F6536F45-90C8-4499-A115-C4B27802C7DD}" type="presOf" srcId="{19F78618-C1E2-4D91-9918-BA6084973DD5}" destId="{5F33B8DE-0BFB-42EF-8C30-964777ADBD2C}" srcOrd="0" destOrd="0" presId="urn:microsoft.com/office/officeart/2005/8/layout/hierarchy4"/>
    <dgm:cxn modelId="{9CB8451E-0BEE-48CF-927D-5BBACBC42F3E}" srcId="{17CE4045-3C38-45A9-920D-93066F3AA544}" destId="{12537E38-B67E-4B0B-8C1B-0684F0163D0F}" srcOrd="0" destOrd="0" parTransId="{14AEBACA-EFAF-4B0C-81B9-3528C3C68CC7}" sibTransId="{47C66444-4FF2-47CA-92F9-30F7962F52D3}"/>
    <dgm:cxn modelId="{34113DF1-CC64-46DD-9365-FD2FD93D31E5}" type="presOf" srcId="{CAB50562-867B-417F-9978-DE318D2CE148}" destId="{7ABEA175-27DA-487D-8DF7-C8C3293004B6}" srcOrd="0" destOrd="0" presId="urn:microsoft.com/office/officeart/2005/8/layout/hierarchy4"/>
    <dgm:cxn modelId="{F3834FE6-8061-461D-B122-1FCF4FD71B37}" type="presParOf" srcId="{DED0CBFF-59DD-4C7D-A9FC-A65D5090BFAC}" destId="{500E2845-D5E3-4CCA-BF3B-D436836E7710}" srcOrd="0" destOrd="0" presId="urn:microsoft.com/office/officeart/2005/8/layout/hierarchy4"/>
    <dgm:cxn modelId="{0356B88A-2D87-4E1F-A65D-4D2AD7909932}" type="presParOf" srcId="{500E2845-D5E3-4CCA-BF3B-D436836E7710}" destId="{24DE921F-E498-4651-87FD-83EF8B99B60F}" srcOrd="0" destOrd="0" presId="urn:microsoft.com/office/officeart/2005/8/layout/hierarchy4"/>
    <dgm:cxn modelId="{DE7F3BD4-D02D-45AC-AD43-8F9E4412292E}" type="presParOf" srcId="{500E2845-D5E3-4CCA-BF3B-D436836E7710}" destId="{6795E04B-EC79-46AB-AFD4-25A88CD73B4D}" srcOrd="1" destOrd="0" presId="urn:microsoft.com/office/officeart/2005/8/layout/hierarchy4"/>
    <dgm:cxn modelId="{F6537AF8-5799-446E-9A08-367C1189F5F6}" type="presParOf" srcId="{500E2845-D5E3-4CCA-BF3B-D436836E7710}" destId="{A054E4C3-39A5-41E7-8FAB-691952FC449F}" srcOrd="2" destOrd="0" presId="urn:microsoft.com/office/officeart/2005/8/layout/hierarchy4"/>
    <dgm:cxn modelId="{8303D0A7-97A9-4F35-984B-45E4ED29CADB}" type="presParOf" srcId="{A054E4C3-39A5-41E7-8FAB-691952FC449F}" destId="{AC0CDE07-3F47-41A7-982B-EE9EADC0DF77}" srcOrd="0" destOrd="0" presId="urn:microsoft.com/office/officeart/2005/8/layout/hierarchy4"/>
    <dgm:cxn modelId="{C437584F-643A-4111-A0F1-74D2B9F1BC27}" type="presParOf" srcId="{AC0CDE07-3F47-41A7-982B-EE9EADC0DF77}" destId="{7ABEA175-27DA-487D-8DF7-C8C3293004B6}" srcOrd="0" destOrd="0" presId="urn:microsoft.com/office/officeart/2005/8/layout/hierarchy4"/>
    <dgm:cxn modelId="{833605D5-61EE-4269-8B47-21189749E809}" type="presParOf" srcId="{AC0CDE07-3F47-41A7-982B-EE9EADC0DF77}" destId="{A0465DCC-002D-4866-A877-B3695D4F29A4}" srcOrd="1" destOrd="0" presId="urn:microsoft.com/office/officeart/2005/8/layout/hierarchy4"/>
    <dgm:cxn modelId="{E99BA962-9C59-4C6F-A9BB-A466A60222AD}" type="presParOf" srcId="{A054E4C3-39A5-41E7-8FAB-691952FC449F}" destId="{BCFD431D-ADF5-4D72-9E42-1D505401934F}" srcOrd="1" destOrd="0" presId="urn:microsoft.com/office/officeart/2005/8/layout/hierarchy4"/>
    <dgm:cxn modelId="{3B1EC86D-E8D6-48E6-949D-CA5CE6A1E2AD}" type="presParOf" srcId="{A054E4C3-39A5-41E7-8FAB-691952FC449F}" destId="{4A6E77AE-8271-4628-82AA-AF639032A942}" srcOrd="2" destOrd="0" presId="urn:microsoft.com/office/officeart/2005/8/layout/hierarchy4"/>
    <dgm:cxn modelId="{8A869D15-5438-4F34-8605-11A14785ECE3}" type="presParOf" srcId="{4A6E77AE-8271-4628-82AA-AF639032A942}" destId="{5F33B8DE-0BFB-42EF-8C30-964777ADBD2C}" srcOrd="0" destOrd="0" presId="urn:microsoft.com/office/officeart/2005/8/layout/hierarchy4"/>
    <dgm:cxn modelId="{7400829D-897F-44B8-B337-ACC250688B9A}" type="presParOf" srcId="{4A6E77AE-8271-4628-82AA-AF639032A942}" destId="{8A273D91-177B-45B3-A196-67D97D4DBA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3E391-2FE3-48B3-9A50-CF25C6C0199C}" type="doc">
      <dgm:prSet loTypeId="urn:microsoft.com/office/officeart/2005/8/layout/process4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cs-CZ"/>
        </a:p>
      </dgm:t>
    </dgm:pt>
    <dgm:pt modelId="{FEFC678C-1504-4D14-9203-72386F443A63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Prvotní úsudek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594632-E0E2-4BEE-B9E3-AC012D226A25}" type="parTrans" cxnId="{15B13053-581A-4129-BFD5-26393F4728EC}">
      <dgm:prSet/>
      <dgm:spPr/>
      <dgm:t>
        <a:bodyPr/>
        <a:lstStyle/>
        <a:p>
          <a:endParaRPr lang="cs-CZ"/>
        </a:p>
      </dgm:t>
    </dgm:pt>
    <dgm:pt modelId="{787616E8-7068-47B6-B116-EE956562D8AB}" type="sibTrans" cxnId="{15B13053-581A-4129-BFD5-26393F4728EC}">
      <dgm:prSet/>
      <dgm:spPr/>
      <dgm:t>
        <a:bodyPr/>
        <a:lstStyle/>
        <a:p>
          <a:endParaRPr lang="cs-CZ"/>
        </a:p>
      </dgm:t>
    </dgm:pt>
    <dgm:pt modelId="{4608D1DD-7C9E-4FC2-B2C4-56D58402CE95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Konverzační úsudek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ECF0A3-08A9-442E-83D2-7592BCED2E4E}" type="parTrans" cxnId="{0BA0783E-016E-45F3-8E89-A9419F6A3E20}">
      <dgm:prSet/>
      <dgm:spPr/>
      <dgm:t>
        <a:bodyPr/>
        <a:lstStyle/>
        <a:p>
          <a:endParaRPr lang="cs-CZ"/>
        </a:p>
      </dgm:t>
    </dgm:pt>
    <dgm:pt modelId="{FB5D128C-0E97-439B-B275-E7CCB8083EBD}" type="sibTrans" cxnId="{0BA0783E-016E-45F3-8E89-A9419F6A3E20}">
      <dgm:prSet/>
      <dgm:spPr/>
      <dgm:t>
        <a:bodyPr/>
        <a:lstStyle/>
        <a:p>
          <a:endParaRPr lang="cs-CZ"/>
        </a:p>
      </dgm:t>
    </dgm:pt>
    <dgm:pt modelId="{CD778CE2-35C4-4B28-80B0-3FA04BA1C319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Interakční úsudek (se situací)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AB392-1B05-48C0-ADAA-A843EBF81AA0}" type="parTrans" cxnId="{97FD7D0F-7803-4F44-8A59-C1339B46B985}">
      <dgm:prSet/>
      <dgm:spPr/>
      <dgm:t>
        <a:bodyPr/>
        <a:lstStyle/>
        <a:p>
          <a:endParaRPr lang="cs-CZ"/>
        </a:p>
      </dgm:t>
    </dgm:pt>
    <dgm:pt modelId="{CE11E46D-384C-48C8-91A4-DEB72EF4746F}" type="sibTrans" cxnId="{97FD7D0F-7803-4F44-8A59-C1339B46B985}">
      <dgm:prSet/>
      <dgm:spPr/>
      <dgm:t>
        <a:bodyPr/>
        <a:lstStyle/>
        <a:p>
          <a:endParaRPr lang="cs-CZ"/>
        </a:p>
      </dgm:t>
    </dgm:pt>
    <dgm:pt modelId="{85B2E7C3-9F2F-4D12-8FB4-6971D5BA88AF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Prohledání repertoáru znalostí, dovedností a nástrojů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6719C6-4F68-4480-BD77-C3E4627587A1}" type="parTrans" cxnId="{54ACF1B4-E164-4490-85BF-FC9BD1AAB999}">
      <dgm:prSet/>
      <dgm:spPr/>
      <dgm:t>
        <a:bodyPr/>
        <a:lstStyle/>
        <a:p>
          <a:endParaRPr lang="cs-CZ"/>
        </a:p>
      </dgm:t>
    </dgm:pt>
    <dgm:pt modelId="{6E66E2DB-37ED-44C0-9495-657358025064}" type="sibTrans" cxnId="{54ACF1B4-E164-4490-85BF-FC9BD1AAB999}">
      <dgm:prSet/>
      <dgm:spPr/>
      <dgm:t>
        <a:bodyPr/>
        <a:lstStyle/>
        <a:p>
          <a:endParaRPr lang="cs-CZ"/>
        </a:p>
      </dgm:t>
    </dgm:pt>
    <dgm:pt modelId="{B12EC05D-F7F2-4471-B33B-CDB901E5C61A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Experimentování (jediná cesta)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774E03-6D12-4696-A9CF-FB6F93064642}" type="parTrans" cxnId="{B09620C1-290F-46E7-893F-63E6868D7C42}">
      <dgm:prSet/>
      <dgm:spPr/>
      <dgm:t>
        <a:bodyPr/>
        <a:lstStyle/>
        <a:p>
          <a:endParaRPr lang="cs-CZ"/>
        </a:p>
      </dgm:t>
    </dgm:pt>
    <dgm:pt modelId="{DBCA182D-2635-422D-8BE7-AA20964389D1}" type="sibTrans" cxnId="{B09620C1-290F-46E7-893F-63E6868D7C42}">
      <dgm:prSet/>
      <dgm:spPr/>
      <dgm:t>
        <a:bodyPr/>
        <a:lstStyle/>
        <a:p>
          <a:endParaRPr lang="cs-CZ"/>
        </a:p>
      </dgm:t>
    </dgm:pt>
    <dgm:pt modelId="{313A150A-5BF0-4139-97C0-C0FB31CE9597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Testování hypotéz (v akci)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8E2F12-E512-45D2-8EF5-B261B941609E}" type="parTrans" cxnId="{701B8EC3-C3A1-4695-9E7A-AAE6397C1945}">
      <dgm:prSet/>
      <dgm:spPr/>
      <dgm:t>
        <a:bodyPr/>
        <a:lstStyle/>
        <a:p>
          <a:endParaRPr lang="cs-CZ"/>
        </a:p>
      </dgm:t>
    </dgm:pt>
    <dgm:pt modelId="{88095C9D-372B-4984-A6A6-10986ABDF176}" type="sibTrans" cxnId="{701B8EC3-C3A1-4695-9E7A-AAE6397C1945}">
      <dgm:prSet/>
      <dgm:spPr/>
      <dgm:t>
        <a:bodyPr/>
        <a:lstStyle/>
        <a:p>
          <a:endParaRPr lang="cs-CZ"/>
        </a:p>
      </dgm:t>
    </dgm:pt>
    <dgm:pt modelId="{0614F1BA-E2B9-4B67-91BA-32D8149F00E7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Vývojový úsudek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A58F7-A507-4B0F-9705-76398047281E}" type="sibTrans" cxnId="{3F97E334-2074-4C07-AFC5-AD7E871DCAF3}">
      <dgm:prSet/>
      <dgm:spPr/>
      <dgm:t>
        <a:bodyPr/>
        <a:lstStyle/>
        <a:p>
          <a:endParaRPr lang="cs-CZ"/>
        </a:p>
      </dgm:t>
    </dgm:pt>
    <dgm:pt modelId="{4BDF9270-896F-437B-8CF6-BF792AF6CD6F}" type="parTrans" cxnId="{3F97E334-2074-4C07-AFC5-AD7E871DCAF3}">
      <dgm:prSet/>
      <dgm:spPr/>
      <dgm:t>
        <a:bodyPr/>
        <a:lstStyle/>
        <a:p>
          <a:endParaRPr lang="cs-CZ"/>
        </a:p>
      </dgm:t>
    </dgm:pt>
    <dgm:pt modelId="{BD925445-E43A-4707-BC1D-73738DBC7491}" type="pres">
      <dgm:prSet presAssocID="{4523E391-2FE3-48B3-9A50-CF25C6C019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D848BCD-B910-4825-B717-32A6AE312163}" type="pres">
      <dgm:prSet presAssocID="{313A150A-5BF0-4139-97C0-C0FB31CE9597}" presName="boxAndChildren" presStyleCnt="0"/>
      <dgm:spPr/>
      <dgm:t>
        <a:bodyPr/>
        <a:lstStyle/>
        <a:p>
          <a:endParaRPr lang="cs-CZ"/>
        </a:p>
      </dgm:t>
    </dgm:pt>
    <dgm:pt modelId="{F1CF4FE7-C8E6-4285-B607-05DAD0C7B19D}" type="pres">
      <dgm:prSet presAssocID="{313A150A-5BF0-4139-97C0-C0FB31CE9597}" presName="parentTextBox" presStyleLbl="node1" presStyleIdx="0" presStyleCnt="7"/>
      <dgm:spPr/>
      <dgm:t>
        <a:bodyPr/>
        <a:lstStyle/>
        <a:p>
          <a:endParaRPr lang="cs-CZ"/>
        </a:p>
      </dgm:t>
    </dgm:pt>
    <dgm:pt modelId="{83B3BC94-1839-42E8-B2C4-9054C430E5B5}" type="pres">
      <dgm:prSet presAssocID="{DBCA182D-2635-422D-8BE7-AA20964389D1}" presName="sp" presStyleCnt="0"/>
      <dgm:spPr/>
      <dgm:t>
        <a:bodyPr/>
        <a:lstStyle/>
        <a:p>
          <a:endParaRPr lang="cs-CZ"/>
        </a:p>
      </dgm:t>
    </dgm:pt>
    <dgm:pt modelId="{B125AEA4-EC23-468D-80FE-3ED3E52CECFB}" type="pres">
      <dgm:prSet presAssocID="{B12EC05D-F7F2-4471-B33B-CDB901E5C61A}" presName="arrowAndChildren" presStyleCnt="0"/>
      <dgm:spPr/>
      <dgm:t>
        <a:bodyPr/>
        <a:lstStyle/>
        <a:p>
          <a:endParaRPr lang="cs-CZ"/>
        </a:p>
      </dgm:t>
    </dgm:pt>
    <dgm:pt modelId="{866EDD75-0C5D-4109-B53E-C90F233234D4}" type="pres">
      <dgm:prSet presAssocID="{B12EC05D-F7F2-4471-B33B-CDB901E5C61A}" presName="parentTextArrow" presStyleLbl="node1" presStyleIdx="1" presStyleCnt="7"/>
      <dgm:spPr/>
      <dgm:t>
        <a:bodyPr/>
        <a:lstStyle/>
        <a:p>
          <a:endParaRPr lang="cs-CZ"/>
        </a:p>
      </dgm:t>
    </dgm:pt>
    <dgm:pt modelId="{B31A119F-954F-4852-8DAB-652D1AE91FAE}" type="pres">
      <dgm:prSet presAssocID="{6E66E2DB-37ED-44C0-9495-657358025064}" presName="sp" presStyleCnt="0"/>
      <dgm:spPr/>
      <dgm:t>
        <a:bodyPr/>
        <a:lstStyle/>
        <a:p>
          <a:endParaRPr lang="cs-CZ"/>
        </a:p>
      </dgm:t>
    </dgm:pt>
    <dgm:pt modelId="{200869BA-F07C-49EE-A7C2-2479CC8743C1}" type="pres">
      <dgm:prSet presAssocID="{85B2E7C3-9F2F-4D12-8FB4-6971D5BA88AF}" presName="arrowAndChildren" presStyleCnt="0"/>
      <dgm:spPr/>
      <dgm:t>
        <a:bodyPr/>
        <a:lstStyle/>
        <a:p>
          <a:endParaRPr lang="cs-CZ"/>
        </a:p>
      </dgm:t>
    </dgm:pt>
    <dgm:pt modelId="{3EBEBE7E-7AF0-488C-A26B-F065362976B3}" type="pres">
      <dgm:prSet presAssocID="{85B2E7C3-9F2F-4D12-8FB4-6971D5BA88AF}" presName="parentTextArrow" presStyleLbl="node1" presStyleIdx="2" presStyleCnt="7"/>
      <dgm:spPr/>
      <dgm:t>
        <a:bodyPr/>
        <a:lstStyle/>
        <a:p>
          <a:endParaRPr lang="cs-CZ"/>
        </a:p>
      </dgm:t>
    </dgm:pt>
    <dgm:pt modelId="{C194F7E4-7380-4C2E-99BD-156B9091650F}" type="pres">
      <dgm:prSet presAssocID="{CE11E46D-384C-48C8-91A4-DEB72EF4746F}" presName="sp" presStyleCnt="0"/>
      <dgm:spPr/>
      <dgm:t>
        <a:bodyPr/>
        <a:lstStyle/>
        <a:p>
          <a:endParaRPr lang="cs-CZ"/>
        </a:p>
      </dgm:t>
    </dgm:pt>
    <dgm:pt modelId="{46DF4D8D-AFC9-4D53-A2E2-917E30215AB0}" type="pres">
      <dgm:prSet presAssocID="{CD778CE2-35C4-4B28-80B0-3FA04BA1C319}" presName="arrowAndChildren" presStyleCnt="0"/>
      <dgm:spPr/>
      <dgm:t>
        <a:bodyPr/>
        <a:lstStyle/>
        <a:p>
          <a:endParaRPr lang="cs-CZ"/>
        </a:p>
      </dgm:t>
    </dgm:pt>
    <dgm:pt modelId="{7135A70B-DB07-40BF-AABB-E74E6B651DE7}" type="pres">
      <dgm:prSet presAssocID="{CD778CE2-35C4-4B28-80B0-3FA04BA1C319}" presName="parentTextArrow" presStyleLbl="node1" presStyleIdx="3" presStyleCnt="7"/>
      <dgm:spPr/>
      <dgm:t>
        <a:bodyPr/>
        <a:lstStyle/>
        <a:p>
          <a:endParaRPr lang="cs-CZ"/>
        </a:p>
      </dgm:t>
    </dgm:pt>
    <dgm:pt modelId="{A5AFE860-089D-4B58-9EFD-531D051A9024}" type="pres">
      <dgm:prSet presAssocID="{DECA58F7-A507-4B0F-9705-76398047281E}" presName="sp" presStyleCnt="0"/>
      <dgm:spPr/>
      <dgm:t>
        <a:bodyPr/>
        <a:lstStyle/>
        <a:p>
          <a:endParaRPr lang="cs-CZ"/>
        </a:p>
      </dgm:t>
    </dgm:pt>
    <dgm:pt modelId="{BC263F2E-9124-4021-A8FF-8C575C5336D2}" type="pres">
      <dgm:prSet presAssocID="{0614F1BA-E2B9-4B67-91BA-32D8149F00E7}" presName="arrowAndChildren" presStyleCnt="0"/>
      <dgm:spPr/>
      <dgm:t>
        <a:bodyPr/>
        <a:lstStyle/>
        <a:p>
          <a:endParaRPr lang="cs-CZ"/>
        </a:p>
      </dgm:t>
    </dgm:pt>
    <dgm:pt modelId="{CF77C59F-EF24-48A8-9041-C23CEED35244}" type="pres">
      <dgm:prSet presAssocID="{0614F1BA-E2B9-4B67-91BA-32D8149F00E7}" presName="parentTextArrow" presStyleLbl="node1" presStyleIdx="4" presStyleCnt="7"/>
      <dgm:spPr/>
      <dgm:t>
        <a:bodyPr/>
        <a:lstStyle/>
        <a:p>
          <a:endParaRPr lang="cs-CZ"/>
        </a:p>
      </dgm:t>
    </dgm:pt>
    <dgm:pt modelId="{B6DB89CE-62C2-4D8A-A10C-F057011B8436}" type="pres">
      <dgm:prSet presAssocID="{FB5D128C-0E97-439B-B275-E7CCB8083EBD}" presName="sp" presStyleCnt="0"/>
      <dgm:spPr/>
      <dgm:t>
        <a:bodyPr/>
        <a:lstStyle/>
        <a:p>
          <a:endParaRPr lang="cs-CZ"/>
        </a:p>
      </dgm:t>
    </dgm:pt>
    <dgm:pt modelId="{E9275FC0-40CD-468B-AD5B-FEA9754A65B1}" type="pres">
      <dgm:prSet presAssocID="{4608D1DD-7C9E-4FC2-B2C4-56D58402CE95}" presName="arrowAndChildren" presStyleCnt="0"/>
      <dgm:spPr/>
      <dgm:t>
        <a:bodyPr/>
        <a:lstStyle/>
        <a:p>
          <a:endParaRPr lang="cs-CZ"/>
        </a:p>
      </dgm:t>
    </dgm:pt>
    <dgm:pt modelId="{761406B7-92DE-4E4B-90D9-951AE6F415D3}" type="pres">
      <dgm:prSet presAssocID="{4608D1DD-7C9E-4FC2-B2C4-56D58402CE95}" presName="parentTextArrow" presStyleLbl="node1" presStyleIdx="5" presStyleCnt="7"/>
      <dgm:spPr/>
      <dgm:t>
        <a:bodyPr/>
        <a:lstStyle/>
        <a:p>
          <a:endParaRPr lang="cs-CZ"/>
        </a:p>
      </dgm:t>
    </dgm:pt>
    <dgm:pt modelId="{57550CC0-65A0-48F0-B2D7-7D78AB095356}" type="pres">
      <dgm:prSet presAssocID="{787616E8-7068-47B6-B116-EE956562D8AB}" presName="sp" presStyleCnt="0"/>
      <dgm:spPr/>
      <dgm:t>
        <a:bodyPr/>
        <a:lstStyle/>
        <a:p>
          <a:endParaRPr lang="cs-CZ"/>
        </a:p>
      </dgm:t>
    </dgm:pt>
    <dgm:pt modelId="{C65D4491-5404-41CD-A1B7-CF9F30A51DB6}" type="pres">
      <dgm:prSet presAssocID="{FEFC678C-1504-4D14-9203-72386F443A63}" presName="arrowAndChildren" presStyleCnt="0"/>
      <dgm:spPr/>
      <dgm:t>
        <a:bodyPr/>
        <a:lstStyle/>
        <a:p>
          <a:endParaRPr lang="cs-CZ"/>
        </a:p>
      </dgm:t>
    </dgm:pt>
    <dgm:pt modelId="{A47EED14-4390-4292-8B8C-04C40AD172DD}" type="pres">
      <dgm:prSet presAssocID="{FEFC678C-1504-4D14-9203-72386F443A63}" presName="parentTextArrow" presStyleLbl="node1" presStyleIdx="6" presStyleCnt="7"/>
      <dgm:spPr/>
      <dgm:t>
        <a:bodyPr/>
        <a:lstStyle/>
        <a:p>
          <a:endParaRPr lang="cs-CZ"/>
        </a:p>
      </dgm:t>
    </dgm:pt>
  </dgm:ptLst>
  <dgm:cxnLst>
    <dgm:cxn modelId="{DF25C285-288E-48B4-88D6-1078479E8669}" type="presOf" srcId="{4523E391-2FE3-48B3-9A50-CF25C6C0199C}" destId="{BD925445-E43A-4707-BC1D-73738DBC7491}" srcOrd="0" destOrd="0" presId="urn:microsoft.com/office/officeart/2005/8/layout/process4"/>
    <dgm:cxn modelId="{4F852966-AFF6-4DD0-A231-B69C846A2CA6}" type="presOf" srcId="{CD778CE2-35C4-4B28-80B0-3FA04BA1C319}" destId="{7135A70B-DB07-40BF-AABB-E74E6B651DE7}" srcOrd="0" destOrd="0" presId="urn:microsoft.com/office/officeart/2005/8/layout/process4"/>
    <dgm:cxn modelId="{B09620C1-290F-46E7-893F-63E6868D7C42}" srcId="{4523E391-2FE3-48B3-9A50-CF25C6C0199C}" destId="{B12EC05D-F7F2-4471-B33B-CDB901E5C61A}" srcOrd="5" destOrd="0" parTransId="{F4774E03-6D12-4696-A9CF-FB6F93064642}" sibTransId="{DBCA182D-2635-422D-8BE7-AA20964389D1}"/>
    <dgm:cxn modelId="{15B13053-581A-4129-BFD5-26393F4728EC}" srcId="{4523E391-2FE3-48B3-9A50-CF25C6C0199C}" destId="{FEFC678C-1504-4D14-9203-72386F443A63}" srcOrd="0" destOrd="0" parTransId="{D4594632-E0E2-4BEE-B9E3-AC012D226A25}" sibTransId="{787616E8-7068-47B6-B116-EE956562D8AB}"/>
    <dgm:cxn modelId="{347F20F5-6FBB-4BCF-8107-E8FBD5C298B1}" type="presOf" srcId="{85B2E7C3-9F2F-4D12-8FB4-6971D5BA88AF}" destId="{3EBEBE7E-7AF0-488C-A26B-F065362976B3}" srcOrd="0" destOrd="0" presId="urn:microsoft.com/office/officeart/2005/8/layout/process4"/>
    <dgm:cxn modelId="{54ACF1B4-E164-4490-85BF-FC9BD1AAB999}" srcId="{4523E391-2FE3-48B3-9A50-CF25C6C0199C}" destId="{85B2E7C3-9F2F-4D12-8FB4-6971D5BA88AF}" srcOrd="4" destOrd="0" parTransId="{256719C6-4F68-4480-BD77-C3E4627587A1}" sibTransId="{6E66E2DB-37ED-44C0-9495-657358025064}"/>
    <dgm:cxn modelId="{41BA8467-3ED6-4080-9DCA-6670D102670F}" type="presOf" srcId="{0614F1BA-E2B9-4B67-91BA-32D8149F00E7}" destId="{CF77C59F-EF24-48A8-9041-C23CEED35244}" srcOrd="0" destOrd="0" presId="urn:microsoft.com/office/officeart/2005/8/layout/process4"/>
    <dgm:cxn modelId="{FE3ABA05-2D74-4D2C-8323-ECEF0D12E6FA}" type="presOf" srcId="{313A150A-5BF0-4139-97C0-C0FB31CE9597}" destId="{F1CF4FE7-C8E6-4285-B607-05DAD0C7B19D}" srcOrd="0" destOrd="0" presId="urn:microsoft.com/office/officeart/2005/8/layout/process4"/>
    <dgm:cxn modelId="{701B8EC3-C3A1-4695-9E7A-AAE6397C1945}" srcId="{4523E391-2FE3-48B3-9A50-CF25C6C0199C}" destId="{313A150A-5BF0-4139-97C0-C0FB31CE9597}" srcOrd="6" destOrd="0" parTransId="{E78E2F12-E512-45D2-8EF5-B261B941609E}" sibTransId="{88095C9D-372B-4984-A6A6-10986ABDF176}"/>
    <dgm:cxn modelId="{0BA0783E-016E-45F3-8E89-A9419F6A3E20}" srcId="{4523E391-2FE3-48B3-9A50-CF25C6C0199C}" destId="{4608D1DD-7C9E-4FC2-B2C4-56D58402CE95}" srcOrd="1" destOrd="0" parTransId="{13ECF0A3-08A9-442E-83D2-7592BCED2E4E}" sibTransId="{FB5D128C-0E97-439B-B275-E7CCB8083EBD}"/>
    <dgm:cxn modelId="{58C3DB0A-123D-4674-819A-C25884A30180}" type="presOf" srcId="{FEFC678C-1504-4D14-9203-72386F443A63}" destId="{A47EED14-4390-4292-8B8C-04C40AD172DD}" srcOrd="0" destOrd="0" presId="urn:microsoft.com/office/officeart/2005/8/layout/process4"/>
    <dgm:cxn modelId="{5FCA11ED-9831-45E3-BDB0-5BDF2D38B7B8}" type="presOf" srcId="{4608D1DD-7C9E-4FC2-B2C4-56D58402CE95}" destId="{761406B7-92DE-4E4B-90D9-951AE6F415D3}" srcOrd="0" destOrd="0" presId="urn:microsoft.com/office/officeart/2005/8/layout/process4"/>
    <dgm:cxn modelId="{97FD7D0F-7803-4F44-8A59-C1339B46B985}" srcId="{4523E391-2FE3-48B3-9A50-CF25C6C0199C}" destId="{CD778CE2-35C4-4B28-80B0-3FA04BA1C319}" srcOrd="3" destOrd="0" parTransId="{810AB392-1B05-48C0-ADAA-A843EBF81AA0}" sibTransId="{CE11E46D-384C-48C8-91A4-DEB72EF4746F}"/>
    <dgm:cxn modelId="{F5897A40-92D6-4E1F-AE42-E319B8EB26E5}" type="presOf" srcId="{B12EC05D-F7F2-4471-B33B-CDB901E5C61A}" destId="{866EDD75-0C5D-4109-B53E-C90F233234D4}" srcOrd="0" destOrd="0" presId="urn:microsoft.com/office/officeart/2005/8/layout/process4"/>
    <dgm:cxn modelId="{3F97E334-2074-4C07-AFC5-AD7E871DCAF3}" srcId="{4523E391-2FE3-48B3-9A50-CF25C6C0199C}" destId="{0614F1BA-E2B9-4B67-91BA-32D8149F00E7}" srcOrd="2" destOrd="0" parTransId="{4BDF9270-896F-437B-8CF6-BF792AF6CD6F}" sibTransId="{DECA58F7-A507-4B0F-9705-76398047281E}"/>
    <dgm:cxn modelId="{996E4331-DB10-41A6-B4EC-1E03AE301412}" type="presParOf" srcId="{BD925445-E43A-4707-BC1D-73738DBC7491}" destId="{8D848BCD-B910-4825-B717-32A6AE312163}" srcOrd="0" destOrd="0" presId="urn:microsoft.com/office/officeart/2005/8/layout/process4"/>
    <dgm:cxn modelId="{506F7C0C-0413-49E7-B171-E7DA062D4259}" type="presParOf" srcId="{8D848BCD-B910-4825-B717-32A6AE312163}" destId="{F1CF4FE7-C8E6-4285-B607-05DAD0C7B19D}" srcOrd="0" destOrd="0" presId="urn:microsoft.com/office/officeart/2005/8/layout/process4"/>
    <dgm:cxn modelId="{6910CF05-4B53-4663-A82C-A20797DAC72C}" type="presParOf" srcId="{BD925445-E43A-4707-BC1D-73738DBC7491}" destId="{83B3BC94-1839-42E8-B2C4-9054C430E5B5}" srcOrd="1" destOrd="0" presId="urn:microsoft.com/office/officeart/2005/8/layout/process4"/>
    <dgm:cxn modelId="{43ADB84F-D2AA-4BA8-B122-F17BAE7D2E92}" type="presParOf" srcId="{BD925445-E43A-4707-BC1D-73738DBC7491}" destId="{B125AEA4-EC23-468D-80FE-3ED3E52CECFB}" srcOrd="2" destOrd="0" presId="urn:microsoft.com/office/officeart/2005/8/layout/process4"/>
    <dgm:cxn modelId="{CF346EA2-6019-4D21-BF44-AC59826A7B6B}" type="presParOf" srcId="{B125AEA4-EC23-468D-80FE-3ED3E52CECFB}" destId="{866EDD75-0C5D-4109-B53E-C90F233234D4}" srcOrd="0" destOrd="0" presId="urn:microsoft.com/office/officeart/2005/8/layout/process4"/>
    <dgm:cxn modelId="{FCB03AA3-38C6-4F92-A117-52E73B4DE882}" type="presParOf" srcId="{BD925445-E43A-4707-BC1D-73738DBC7491}" destId="{B31A119F-954F-4852-8DAB-652D1AE91FAE}" srcOrd="3" destOrd="0" presId="urn:microsoft.com/office/officeart/2005/8/layout/process4"/>
    <dgm:cxn modelId="{A9C2D525-8CBE-4783-9D11-54C4F5F7EAD0}" type="presParOf" srcId="{BD925445-E43A-4707-BC1D-73738DBC7491}" destId="{200869BA-F07C-49EE-A7C2-2479CC8743C1}" srcOrd="4" destOrd="0" presId="urn:microsoft.com/office/officeart/2005/8/layout/process4"/>
    <dgm:cxn modelId="{67BF776D-7BC8-4F9D-9E6F-844159D3DEE9}" type="presParOf" srcId="{200869BA-F07C-49EE-A7C2-2479CC8743C1}" destId="{3EBEBE7E-7AF0-488C-A26B-F065362976B3}" srcOrd="0" destOrd="0" presId="urn:microsoft.com/office/officeart/2005/8/layout/process4"/>
    <dgm:cxn modelId="{7303DE9C-40B0-4279-BE63-5031310AEC1A}" type="presParOf" srcId="{BD925445-E43A-4707-BC1D-73738DBC7491}" destId="{C194F7E4-7380-4C2E-99BD-156B9091650F}" srcOrd="5" destOrd="0" presId="urn:microsoft.com/office/officeart/2005/8/layout/process4"/>
    <dgm:cxn modelId="{CF9FDF73-E7B0-4527-AD62-0610BDE14482}" type="presParOf" srcId="{BD925445-E43A-4707-BC1D-73738DBC7491}" destId="{46DF4D8D-AFC9-4D53-A2E2-917E30215AB0}" srcOrd="6" destOrd="0" presId="urn:microsoft.com/office/officeart/2005/8/layout/process4"/>
    <dgm:cxn modelId="{3A9CF103-0880-415B-B2CA-3CBFF39C1741}" type="presParOf" srcId="{46DF4D8D-AFC9-4D53-A2E2-917E30215AB0}" destId="{7135A70B-DB07-40BF-AABB-E74E6B651DE7}" srcOrd="0" destOrd="0" presId="urn:microsoft.com/office/officeart/2005/8/layout/process4"/>
    <dgm:cxn modelId="{2A4AB6EF-CF5F-4387-875D-537EF574D2BE}" type="presParOf" srcId="{BD925445-E43A-4707-BC1D-73738DBC7491}" destId="{A5AFE860-089D-4B58-9EFD-531D051A9024}" srcOrd="7" destOrd="0" presId="urn:microsoft.com/office/officeart/2005/8/layout/process4"/>
    <dgm:cxn modelId="{DCB3096A-AEBB-480F-83DF-1887EF3139F8}" type="presParOf" srcId="{BD925445-E43A-4707-BC1D-73738DBC7491}" destId="{BC263F2E-9124-4021-A8FF-8C575C5336D2}" srcOrd="8" destOrd="0" presId="urn:microsoft.com/office/officeart/2005/8/layout/process4"/>
    <dgm:cxn modelId="{B067FB49-8CB5-460B-815C-52B760FE1871}" type="presParOf" srcId="{BC263F2E-9124-4021-A8FF-8C575C5336D2}" destId="{CF77C59F-EF24-48A8-9041-C23CEED35244}" srcOrd="0" destOrd="0" presId="urn:microsoft.com/office/officeart/2005/8/layout/process4"/>
    <dgm:cxn modelId="{A7E14DE4-3CB7-4A66-918A-FC5AD77A81AC}" type="presParOf" srcId="{BD925445-E43A-4707-BC1D-73738DBC7491}" destId="{B6DB89CE-62C2-4D8A-A10C-F057011B8436}" srcOrd="9" destOrd="0" presId="urn:microsoft.com/office/officeart/2005/8/layout/process4"/>
    <dgm:cxn modelId="{F64D44C8-7F57-4415-8307-EBADB260E854}" type="presParOf" srcId="{BD925445-E43A-4707-BC1D-73738DBC7491}" destId="{E9275FC0-40CD-468B-AD5B-FEA9754A65B1}" srcOrd="10" destOrd="0" presId="urn:microsoft.com/office/officeart/2005/8/layout/process4"/>
    <dgm:cxn modelId="{2D84C223-5F28-458F-A14C-F45099B8D3E1}" type="presParOf" srcId="{E9275FC0-40CD-468B-AD5B-FEA9754A65B1}" destId="{761406B7-92DE-4E4B-90D9-951AE6F415D3}" srcOrd="0" destOrd="0" presId="urn:microsoft.com/office/officeart/2005/8/layout/process4"/>
    <dgm:cxn modelId="{C189CEA9-4AA8-46F5-9DDF-A1E2F5EBDECE}" type="presParOf" srcId="{BD925445-E43A-4707-BC1D-73738DBC7491}" destId="{57550CC0-65A0-48F0-B2D7-7D78AB095356}" srcOrd="11" destOrd="0" presId="urn:microsoft.com/office/officeart/2005/8/layout/process4"/>
    <dgm:cxn modelId="{0814F762-1920-4470-930C-12A463CF8360}" type="presParOf" srcId="{BD925445-E43A-4707-BC1D-73738DBC7491}" destId="{C65D4491-5404-41CD-A1B7-CF9F30A51DB6}" srcOrd="12" destOrd="0" presId="urn:microsoft.com/office/officeart/2005/8/layout/process4"/>
    <dgm:cxn modelId="{2FF5C873-EA28-45E8-82E1-E0F5148DCC3E}" type="presParOf" srcId="{C65D4491-5404-41CD-A1B7-CF9F30A51DB6}" destId="{A47EED14-4390-4292-8B8C-04C40AD172D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148E9C-B046-4BAC-9C6D-3ACD0496CBB8}" type="doc">
      <dgm:prSet loTypeId="urn:microsoft.com/office/officeart/2005/8/layout/process5" loCatId="process" qsTypeId="urn:microsoft.com/office/officeart/2005/8/quickstyle/3d3" qsCatId="3D" csTypeId="urn:microsoft.com/office/officeart/2005/8/colors/accent0_1" csCatId="mainScheme"/>
      <dgm:spPr/>
      <dgm:t>
        <a:bodyPr/>
        <a:lstStyle/>
        <a:p>
          <a:endParaRPr lang="cs-CZ"/>
        </a:p>
      </dgm:t>
    </dgm:pt>
    <dgm:pt modelId="{8A27482B-F950-4918-8559-083BB2BE2276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Obava, že reflexe spustí nekonečný proces reflektování je založena na dualismu myšlení a praxe.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B63B06-9345-45B0-ADC0-488C912E962B}" type="parTrans" cxnId="{9147C005-6BFE-4233-A77E-8B0D0962BEE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CECFAC-376A-485B-ADB6-8891C1490CBE}" type="sibTrans" cxnId="{9147C005-6BFE-4233-A77E-8B0D0962BEED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F90C4-20AD-42FD-BB16-0D98BFB5F1AB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Myšlení není jen příprava na praktický výkon a praxe není jen implementací myšlení.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2D7DF-FF30-41E1-B4CD-F262B68D640B}" type="parTrans" cxnId="{4EFB83C2-4330-442C-A695-A4E30AC3109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B18E0-D2D1-4BAF-B8AE-0EC41A2FC85D}" type="sibTrans" cxnId="{4EFB83C2-4330-442C-A695-A4E30AC31097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D0E06-1BA6-4B15-B778-74F0250208AB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Reflexe při jednání je komplementární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A6DBC-0088-4B73-AACA-B7C301BE84D4}" type="parTrans" cxnId="{77BC61C4-A967-41C4-89CF-1B99C5C6BA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6857B-F303-431D-9667-E17DBA453034}" type="sibTrans" cxnId="{77BC61C4-A967-41C4-89CF-1B99C5C6BA8A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D6101B-A410-4917-B88B-A3012C423C3E}">
      <dgm:prSet/>
      <dgm:spPr/>
      <dgm:t>
        <a:bodyPr/>
        <a:lstStyle/>
        <a:p>
          <a:pPr rtl="0"/>
          <a:r>
            <a:rPr lang="cs-CZ" dirty="0" smtClean="0">
              <a:latin typeface="Arial" panose="020B0604020202020204" pitchFamily="34" charset="0"/>
              <a:cs typeface="Arial" panose="020B0604020202020204" pitchFamily="34" charset="0"/>
            </a:rPr>
            <a:t>Praxe prohlubuje myšlení, myšlení obohacuje praxi. </a:t>
          </a:r>
          <a:endParaRPr lang="cs-CZ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F532D2-59E7-4175-870A-C4E972A72766}" type="parTrans" cxnId="{FE2CC621-8A77-41E9-92DF-B1A4BDF9A70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1F484C-9971-473C-909C-5DF9FF41CAE8}" type="sibTrans" cxnId="{FE2CC621-8A77-41E9-92DF-B1A4BDF9A70E}">
      <dgm:prSet/>
      <dgm:spPr/>
      <dgm:t>
        <a:bodyPr/>
        <a:lstStyle/>
        <a:p>
          <a:endParaRPr lang="cs-CZ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F4DCB-7DA6-4BC3-85AD-CB25821EC253}" type="pres">
      <dgm:prSet presAssocID="{44148E9C-B046-4BAC-9C6D-3ACD0496CB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D7C469B-48A2-4BF4-8CB3-64246B7016C2}" type="pres">
      <dgm:prSet presAssocID="{8A27482B-F950-4918-8559-083BB2BE227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C39E092-4D42-4D08-BA90-823B19DA4DA0}" type="pres">
      <dgm:prSet presAssocID="{EECECFAC-376A-485B-ADB6-8891C1490CBE}" presName="sibTrans" presStyleLbl="sibTrans2D1" presStyleIdx="0" presStyleCnt="3"/>
      <dgm:spPr/>
      <dgm:t>
        <a:bodyPr/>
        <a:lstStyle/>
        <a:p>
          <a:endParaRPr lang="cs-CZ"/>
        </a:p>
      </dgm:t>
    </dgm:pt>
    <dgm:pt modelId="{F932BA74-8C52-49D2-8C52-E2E4C44B6389}" type="pres">
      <dgm:prSet presAssocID="{EECECFAC-376A-485B-ADB6-8891C1490CBE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A1C21C75-6F41-4908-9D62-0575E4409B3A}" type="pres">
      <dgm:prSet presAssocID="{524F90C4-20AD-42FD-BB16-0D98BFB5F1A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B00958-92BB-4ECD-8972-263822743BED}" type="pres">
      <dgm:prSet presAssocID="{09EB18E0-D2D1-4BAF-B8AE-0EC41A2FC85D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8914EE1-B7BC-48C3-B530-61707E6D8943}" type="pres">
      <dgm:prSet presAssocID="{09EB18E0-D2D1-4BAF-B8AE-0EC41A2FC85D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3E59057-1B18-4842-8358-AB7A8889DFCF}" type="pres">
      <dgm:prSet presAssocID="{EFFD0E06-1BA6-4B15-B778-74F0250208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8B34EA-893C-49A1-A266-86E47C549F5A}" type="pres">
      <dgm:prSet presAssocID="{5EE6857B-F303-431D-9667-E17DBA453034}" presName="sibTrans" presStyleLbl="sibTrans2D1" presStyleIdx="2" presStyleCnt="3"/>
      <dgm:spPr/>
      <dgm:t>
        <a:bodyPr/>
        <a:lstStyle/>
        <a:p>
          <a:endParaRPr lang="cs-CZ"/>
        </a:p>
      </dgm:t>
    </dgm:pt>
    <dgm:pt modelId="{4DB2FE07-9A93-4DD9-918D-B1E916DCE392}" type="pres">
      <dgm:prSet presAssocID="{5EE6857B-F303-431D-9667-E17DBA453034}" presName="connectorText" presStyleLbl="sibTrans2D1" presStyleIdx="2" presStyleCnt="3"/>
      <dgm:spPr/>
      <dgm:t>
        <a:bodyPr/>
        <a:lstStyle/>
        <a:p>
          <a:endParaRPr lang="cs-CZ"/>
        </a:p>
      </dgm:t>
    </dgm:pt>
    <dgm:pt modelId="{43BB070B-6DB6-45A9-9D64-6C3B22F7E404}" type="pres">
      <dgm:prSet presAssocID="{76D6101B-A410-4917-B88B-A3012C423C3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70DC289-8373-4510-AABA-78BEC09E7849}" type="presOf" srcId="{EECECFAC-376A-485B-ADB6-8891C1490CBE}" destId="{DC39E092-4D42-4D08-BA90-823B19DA4DA0}" srcOrd="0" destOrd="0" presId="urn:microsoft.com/office/officeart/2005/8/layout/process5"/>
    <dgm:cxn modelId="{F11CAD84-FF83-4458-839E-80B1FD53A956}" type="presOf" srcId="{EECECFAC-376A-485B-ADB6-8891C1490CBE}" destId="{F932BA74-8C52-49D2-8C52-E2E4C44B6389}" srcOrd="1" destOrd="0" presId="urn:microsoft.com/office/officeart/2005/8/layout/process5"/>
    <dgm:cxn modelId="{F568BCCF-3979-4467-9E2A-92D3E73D6AAE}" type="presOf" srcId="{EFFD0E06-1BA6-4B15-B778-74F0250208AB}" destId="{13E59057-1B18-4842-8358-AB7A8889DFCF}" srcOrd="0" destOrd="0" presId="urn:microsoft.com/office/officeart/2005/8/layout/process5"/>
    <dgm:cxn modelId="{0E5C8D37-89B4-4450-A194-F85B53F58D8E}" type="presOf" srcId="{5EE6857B-F303-431D-9667-E17DBA453034}" destId="{4DB2FE07-9A93-4DD9-918D-B1E916DCE392}" srcOrd="1" destOrd="0" presId="urn:microsoft.com/office/officeart/2005/8/layout/process5"/>
    <dgm:cxn modelId="{4EFB83C2-4330-442C-A695-A4E30AC31097}" srcId="{44148E9C-B046-4BAC-9C6D-3ACD0496CBB8}" destId="{524F90C4-20AD-42FD-BB16-0D98BFB5F1AB}" srcOrd="1" destOrd="0" parTransId="{D362D7DF-FF30-41E1-B4CD-F262B68D640B}" sibTransId="{09EB18E0-D2D1-4BAF-B8AE-0EC41A2FC85D}"/>
    <dgm:cxn modelId="{0D01369D-CFA8-4F3E-9B6C-744C52FB12F8}" type="presOf" srcId="{8A27482B-F950-4918-8559-083BB2BE2276}" destId="{AD7C469B-48A2-4BF4-8CB3-64246B7016C2}" srcOrd="0" destOrd="0" presId="urn:microsoft.com/office/officeart/2005/8/layout/process5"/>
    <dgm:cxn modelId="{FE2CC621-8A77-41E9-92DF-B1A4BDF9A70E}" srcId="{44148E9C-B046-4BAC-9C6D-3ACD0496CBB8}" destId="{76D6101B-A410-4917-B88B-A3012C423C3E}" srcOrd="3" destOrd="0" parTransId="{8DF532D2-59E7-4175-870A-C4E972A72766}" sibTransId="{661F484C-9971-473C-909C-5DF9FF41CAE8}"/>
    <dgm:cxn modelId="{9147C005-6BFE-4233-A77E-8B0D0962BEED}" srcId="{44148E9C-B046-4BAC-9C6D-3ACD0496CBB8}" destId="{8A27482B-F950-4918-8559-083BB2BE2276}" srcOrd="0" destOrd="0" parTransId="{A5B63B06-9345-45B0-ADC0-488C912E962B}" sibTransId="{EECECFAC-376A-485B-ADB6-8891C1490CBE}"/>
    <dgm:cxn modelId="{07DF01B1-72C3-4143-8084-BA79A7D9C8A0}" type="presOf" srcId="{5EE6857B-F303-431D-9667-E17DBA453034}" destId="{378B34EA-893C-49A1-A266-86E47C549F5A}" srcOrd="0" destOrd="0" presId="urn:microsoft.com/office/officeart/2005/8/layout/process5"/>
    <dgm:cxn modelId="{8E4BEDB9-8FF0-41D7-87FC-6701510C37A7}" type="presOf" srcId="{44148E9C-B046-4BAC-9C6D-3ACD0496CBB8}" destId="{0CEF4DCB-7DA6-4BC3-85AD-CB25821EC253}" srcOrd="0" destOrd="0" presId="urn:microsoft.com/office/officeart/2005/8/layout/process5"/>
    <dgm:cxn modelId="{77BC61C4-A967-41C4-89CF-1B99C5C6BA8A}" srcId="{44148E9C-B046-4BAC-9C6D-3ACD0496CBB8}" destId="{EFFD0E06-1BA6-4B15-B778-74F0250208AB}" srcOrd="2" destOrd="0" parTransId="{D7AA6DBC-0088-4B73-AACA-B7C301BE84D4}" sibTransId="{5EE6857B-F303-431D-9667-E17DBA453034}"/>
    <dgm:cxn modelId="{4EE2A300-B8D5-4109-BEC2-1DD41EF4B2A4}" type="presOf" srcId="{76D6101B-A410-4917-B88B-A3012C423C3E}" destId="{43BB070B-6DB6-45A9-9D64-6C3B22F7E404}" srcOrd="0" destOrd="0" presId="urn:microsoft.com/office/officeart/2005/8/layout/process5"/>
    <dgm:cxn modelId="{B3305289-DAC6-428C-A2EF-F631A7EE5FAE}" type="presOf" srcId="{524F90C4-20AD-42FD-BB16-0D98BFB5F1AB}" destId="{A1C21C75-6F41-4908-9D62-0575E4409B3A}" srcOrd="0" destOrd="0" presId="urn:microsoft.com/office/officeart/2005/8/layout/process5"/>
    <dgm:cxn modelId="{A45F1E21-D2C4-4E9B-AC0E-4B9CA1896175}" type="presOf" srcId="{09EB18E0-D2D1-4BAF-B8AE-0EC41A2FC85D}" destId="{C8914EE1-B7BC-48C3-B530-61707E6D8943}" srcOrd="1" destOrd="0" presId="urn:microsoft.com/office/officeart/2005/8/layout/process5"/>
    <dgm:cxn modelId="{9D67B067-D56B-47F2-A5CE-28736A0F09A4}" type="presOf" srcId="{09EB18E0-D2D1-4BAF-B8AE-0EC41A2FC85D}" destId="{84B00958-92BB-4ECD-8972-263822743BED}" srcOrd="0" destOrd="0" presId="urn:microsoft.com/office/officeart/2005/8/layout/process5"/>
    <dgm:cxn modelId="{A1B47FCF-2B98-4D09-8826-9465C1477002}" type="presParOf" srcId="{0CEF4DCB-7DA6-4BC3-85AD-CB25821EC253}" destId="{AD7C469B-48A2-4BF4-8CB3-64246B7016C2}" srcOrd="0" destOrd="0" presId="urn:microsoft.com/office/officeart/2005/8/layout/process5"/>
    <dgm:cxn modelId="{653B8B44-024B-4EE3-9C57-1425D75E552E}" type="presParOf" srcId="{0CEF4DCB-7DA6-4BC3-85AD-CB25821EC253}" destId="{DC39E092-4D42-4D08-BA90-823B19DA4DA0}" srcOrd="1" destOrd="0" presId="urn:microsoft.com/office/officeart/2005/8/layout/process5"/>
    <dgm:cxn modelId="{44965614-3947-4E44-9C42-72C08A625D8E}" type="presParOf" srcId="{DC39E092-4D42-4D08-BA90-823B19DA4DA0}" destId="{F932BA74-8C52-49D2-8C52-E2E4C44B6389}" srcOrd="0" destOrd="0" presId="urn:microsoft.com/office/officeart/2005/8/layout/process5"/>
    <dgm:cxn modelId="{452DC5E0-967A-40F9-87D6-CCAD12D3E9EC}" type="presParOf" srcId="{0CEF4DCB-7DA6-4BC3-85AD-CB25821EC253}" destId="{A1C21C75-6F41-4908-9D62-0575E4409B3A}" srcOrd="2" destOrd="0" presId="urn:microsoft.com/office/officeart/2005/8/layout/process5"/>
    <dgm:cxn modelId="{E9FF7F0A-02C2-4045-9827-5960270F60B1}" type="presParOf" srcId="{0CEF4DCB-7DA6-4BC3-85AD-CB25821EC253}" destId="{84B00958-92BB-4ECD-8972-263822743BED}" srcOrd="3" destOrd="0" presId="urn:microsoft.com/office/officeart/2005/8/layout/process5"/>
    <dgm:cxn modelId="{53E0E262-87A3-451B-AF6B-14C02750A2AB}" type="presParOf" srcId="{84B00958-92BB-4ECD-8972-263822743BED}" destId="{C8914EE1-B7BC-48C3-B530-61707E6D8943}" srcOrd="0" destOrd="0" presId="urn:microsoft.com/office/officeart/2005/8/layout/process5"/>
    <dgm:cxn modelId="{D7600397-9A1B-484F-8201-3E4A94930183}" type="presParOf" srcId="{0CEF4DCB-7DA6-4BC3-85AD-CB25821EC253}" destId="{13E59057-1B18-4842-8358-AB7A8889DFCF}" srcOrd="4" destOrd="0" presId="urn:microsoft.com/office/officeart/2005/8/layout/process5"/>
    <dgm:cxn modelId="{52EB88F5-EE2A-49B5-B1B4-973902CD3931}" type="presParOf" srcId="{0CEF4DCB-7DA6-4BC3-85AD-CB25821EC253}" destId="{378B34EA-893C-49A1-A266-86E47C549F5A}" srcOrd="5" destOrd="0" presId="urn:microsoft.com/office/officeart/2005/8/layout/process5"/>
    <dgm:cxn modelId="{63F05483-7F0F-4C10-A2FB-1C570897B823}" type="presParOf" srcId="{378B34EA-893C-49A1-A266-86E47C549F5A}" destId="{4DB2FE07-9A93-4DD9-918D-B1E916DCE392}" srcOrd="0" destOrd="0" presId="urn:microsoft.com/office/officeart/2005/8/layout/process5"/>
    <dgm:cxn modelId="{109729EE-8CE0-45CF-B604-1C8E346B930B}" type="presParOf" srcId="{0CEF4DCB-7DA6-4BC3-85AD-CB25821EC253}" destId="{43BB070B-6DB6-45A9-9D64-6C3B22F7E40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919E4-0E26-4CF3-B96B-9D94B5D3F784}">
      <dsp:nvSpPr>
        <dsp:cNvPr id="0" name=""/>
        <dsp:cNvSpPr/>
      </dsp:nvSpPr>
      <dsp:spPr>
        <a:xfrm>
          <a:off x="1638705" y="2817330"/>
          <a:ext cx="1930389" cy="16570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</a:t>
          </a:r>
          <a:r>
            <a:rPr lang="en-US" sz="16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enerativ</a:t>
          </a: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ní metafora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7656" y="3073945"/>
        <a:ext cx="1332488" cy="1143787"/>
      </dsp:txXfrm>
    </dsp:sp>
    <dsp:sp modelId="{A02AB562-9112-4D4E-9BD9-E391195C39D5}">
      <dsp:nvSpPr>
        <dsp:cNvPr id="0" name=""/>
        <dsp:cNvSpPr/>
      </dsp:nvSpPr>
      <dsp:spPr>
        <a:xfrm>
          <a:off x="1699083" y="3549552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99C35-11E8-42B6-8741-60FD4120182C}">
      <dsp:nvSpPr>
        <dsp:cNvPr id="0" name=""/>
        <dsp:cNvSpPr/>
      </dsp:nvSpPr>
      <dsp:spPr>
        <a:xfrm>
          <a:off x="0" y="1916606"/>
          <a:ext cx="1930389" cy="16570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7000" b="-37000"/>
          </a:stretch>
        </a:blip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2842EA-C7A7-4539-9F66-2761F997720A}">
      <dsp:nvSpPr>
        <dsp:cNvPr id="0" name=""/>
        <dsp:cNvSpPr/>
      </dsp:nvSpPr>
      <dsp:spPr>
        <a:xfrm>
          <a:off x="1307052" y="3343847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9C7BD0-E770-4724-876B-E5FE0DD9ECBD}">
      <dsp:nvSpPr>
        <dsp:cNvPr id="0" name=""/>
        <dsp:cNvSpPr/>
      </dsp:nvSpPr>
      <dsp:spPr>
        <a:xfrm>
          <a:off x="3275709" y="1903914"/>
          <a:ext cx="1930389" cy="16570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Organizační učení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4660" y="2160529"/>
        <a:ext cx="1332488" cy="1143787"/>
      </dsp:txXfrm>
    </dsp:sp>
    <dsp:sp modelId="{5A0DDF4F-6D11-4D41-A4D1-7A88D2C17607}">
      <dsp:nvSpPr>
        <dsp:cNvPr id="0" name=""/>
        <dsp:cNvSpPr/>
      </dsp:nvSpPr>
      <dsp:spPr>
        <a:xfrm>
          <a:off x="4598069" y="3329404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9D1313-FDFA-4AF6-AD7F-4DA16ACEAEB3}">
      <dsp:nvSpPr>
        <dsp:cNvPr id="0" name=""/>
        <dsp:cNvSpPr/>
      </dsp:nvSpPr>
      <dsp:spPr>
        <a:xfrm>
          <a:off x="4921218" y="2814704"/>
          <a:ext cx="1930389" cy="16570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A6CEF-AE7D-4C5E-8754-EB72D413E75C}">
      <dsp:nvSpPr>
        <dsp:cNvPr id="0" name=""/>
        <dsp:cNvSpPr/>
      </dsp:nvSpPr>
      <dsp:spPr>
        <a:xfrm>
          <a:off x="4965438" y="3556992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5F1FB-F03A-4D4A-8065-05BFA93CA733}">
      <dsp:nvSpPr>
        <dsp:cNvPr id="0" name=""/>
        <dsp:cNvSpPr/>
      </dsp:nvSpPr>
      <dsp:spPr>
        <a:xfrm>
          <a:off x="1638705" y="1011068"/>
          <a:ext cx="1930389" cy="16570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Reflexivní praxe </a:t>
          </a:r>
          <a:endParaRPr lang="cs-CZ" sz="2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37656" y="1267683"/>
        <a:ext cx="1332488" cy="1143787"/>
      </dsp:txXfrm>
    </dsp:sp>
    <dsp:sp modelId="{1F33EB5F-4030-4C81-A1A2-36C17A94DD23}">
      <dsp:nvSpPr>
        <dsp:cNvPr id="0" name=""/>
        <dsp:cNvSpPr/>
      </dsp:nvSpPr>
      <dsp:spPr>
        <a:xfrm>
          <a:off x="2952561" y="1045206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082B4-EDA7-45F4-BBA4-BD21AAAA7209}">
      <dsp:nvSpPr>
        <dsp:cNvPr id="0" name=""/>
        <dsp:cNvSpPr/>
      </dsp:nvSpPr>
      <dsp:spPr>
        <a:xfrm>
          <a:off x="3275709" y="97652"/>
          <a:ext cx="1930389" cy="16570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DE712-6178-4464-A087-0C919E9B636D}">
      <dsp:nvSpPr>
        <dsp:cNvPr id="0" name=""/>
        <dsp:cNvSpPr/>
      </dsp:nvSpPr>
      <dsp:spPr>
        <a:xfrm>
          <a:off x="3319930" y="832061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F8955-9BBD-4412-B600-4CCEA16D8164}">
      <dsp:nvSpPr>
        <dsp:cNvPr id="0" name=""/>
        <dsp:cNvSpPr/>
      </dsp:nvSpPr>
      <dsp:spPr>
        <a:xfrm>
          <a:off x="4921218" y="1008442"/>
          <a:ext cx="1930389" cy="165701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Reflexe rámců</a:t>
          </a:r>
          <a:endParaRPr lang="cs-CZ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0169" y="1265057"/>
        <a:ext cx="1332488" cy="1143787"/>
      </dsp:txXfrm>
    </dsp:sp>
    <dsp:sp modelId="{EDF66F88-8EEC-464B-B08D-DC6F2F691A57}">
      <dsp:nvSpPr>
        <dsp:cNvPr id="0" name=""/>
        <dsp:cNvSpPr/>
      </dsp:nvSpPr>
      <dsp:spPr>
        <a:xfrm>
          <a:off x="6581183" y="1739788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ED6BD-7931-484C-8DFE-6E73E7DC6255}">
      <dsp:nvSpPr>
        <dsp:cNvPr id="0" name=""/>
        <dsp:cNvSpPr/>
      </dsp:nvSpPr>
      <dsp:spPr>
        <a:xfrm>
          <a:off x="6573530" y="1919232"/>
          <a:ext cx="1930389" cy="165701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9000" r="-79000"/>
          </a:stretch>
        </a:blip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D10FE-CEBF-4AF9-94BA-B43DB1953123}">
      <dsp:nvSpPr>
        <dsp:cNvPr id="0" name=""/>
        <dsp:cNvSpPr/>
      </dsp:nvSpPr>
      <dsp:spPr>
        <a:xfrm>
          <a:off x="6963009" y="1948556"/>
          <a:ext cx="225353" cy="19432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E921F-E498-4651-87FD-83EF8B99B60F}">
      <dsp:nvSpPr>
        <dsp:cNvPr id="0" name=""/>
        <dsp:cNvSpPr/>
      </dsp:nvSpPr>
      <dsp:spPr>
        <a:xfrm>
          <a:off x="2630" y="1955"/>
          <a:ext cx="7119851" cy="19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Reflexivní praxe</a:t>
          </a:r>
          <a:endParaRPr lang="cs-CZ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22" y="58447"/>
        <a:ext cx="7006867" cy="1815800"/>
      </dsp:txXfrm>
    </dsp:sp>
    <dsp:sp modelId="{7ABEA175-27DA-487D-8DF7-C8C3293004B6}">
      <dsp:nvSpPr>
        <dsp:cNvPr id="0" name=""/>
        <dsp:cNvSpPr/>
      </dsp:nvSpPr>
      <dsp:spPr>
        <a:xfrm>
          <a:off x="2630" y="2120696"/>
          <a:ext cx="3416435" cy="19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Reflexe po-jednání </a:t>
          </a:r>
          <a:endParaRPr lang="cs-CZ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122" y="2177188"/>
        <a:ext cx="3303451" cy="1815800"/>
      </dsp:txXfrm>
    </dsp:sp>
    <dsp:sp modelId="{5F33B8DE-0BFB-42EF-8C30-964777ADBD2C}">
      <dsp:nvSpPr>
        <dsp:cNvPr id="0" name=""/>
        <dsp:cNvSpPr/>
      </dsp:nvSpPr>
      <dsp:spPr>
        <a:xfrm>
          <a:off x="3706046" y="2120696"/>
          <a:ext cx="3416435" cy="1928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Reflexe</a:t>
          </a:r>
        </a:p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600" kern="1200" dirty="0" smtClean="0">
              <a:latin typeface="Arial" panose="020B0604020202020204" pitchFamily="34" charset="0"/>
              <a:cs typeface="Arial" panose="020B0604020202020204" pitchFamily="34" charset="0"/>
            </a:rPr>
            <a:t>při-jednání</a:t>
          </a:r>
          <a:endParaRPr lang="cs-CZ" sz="4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2538" y="2177188"/>
        <a:ext cx="3303451" cy="1815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F4FE7-C8E6-4285-B607-05DAD0C7B19D}">
      <dsp:nvSpPr>
        <dsp:cNvPr id="0" name=""/>
        <dsp:cNvSpPr/>
      </dsp:nvSpPr>
      <dsp:spPr>
        <a:xfrm>
          <a:off x="0" y="4120912"/>
          <a:ext cx="8503920" cy="4509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Testování hypotéz (v akci) 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20912"/>
        <a:ext cx="8503920" cy="450949"/>
      </dsp:txXfrm>
    </dsp:sp>
    <dsp:sp modelId="{866EDD75-0C5D-4109-B53E-C90F233234D4}">
      <dsp:nvSpPr>
        <dsp:cNvPr id="0" name=""/>
        <dsp:cNvSpPr/>
      </dsp:nvSpPr>
      <dsp:spPr>
        <a:xfrm rot="10800000">
          <a:off x="0" y="3434116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Experimentování (jediná cesta)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3434116"/>
        <a:ext cx="8503920" cy="450654"/>
      </dsp:txXfrm>
    </dsp:sp>
    <dsp:sp modelId="{3EBEBE7E-7AF0-488C-A26B-F065362976B3}">
      <dsp:nvSpPr>
        <dsp:cNvPr id="0" name=""/>
        <dsp:cNvSpPr/>
      </dsp:nvSpPr>
      <dsp:spPr>
        <a:xfrm rot="10800000">
          <a:off x="0" y="2747321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Prohledání repertoáru znalostí, dovedností a nástrojů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747321"/>
        <a:ext cx="8503920" cy="450654"/>
      </dsp:txXfrm>
    </dsp:sp>
    <dsp:sp modelId="{7135A70B-DB07-40BF-AABB-E74E6B651DE7}">
      <dsp:nvSpPr>
        <dsp:cNvPr id="0" name=""/>
        <dsp:cNvSpPr/>
      </dsp:nvSpPr>
      <dsp:spPr>
        <a:xfrm rot="10800000">
          <a:off x="0" y="2060525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Interakční úsudek (se situací)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060525"/>
        <a:ext cx="8503920" cy="450654"/>
      </dsp:txXfrm>
    </dsp:sp>
    <dsp:sp modelId="{CF77C59F-EF24-48A8-9041-C23CEED35244}">
      <dsp:nvSpPr>
        <dsp:cNvPr id="0" name=""/>
        <dsp:cNvSpPr/>
      </dsp:nvSpPr>
      <dsp:spPr>
        <a:xfrm rot="10800000">
          <a:off x="0" y="1373729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Vývojový úsudek 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73729"/>
        <a:ext cx="8503920" cy="450654"/>
      </dsp:txXfrm>
    </dsp:sp>
    <dsp:sp modelId="{761406B7-92DE-4E4B-90D9-951AE6F415D3}">
      <dsp:nvSpPr>
        <dsp:cNvPr id="0" name=""/>
        <dsp:cNvSpPr/>
      </dsp:nvSpPr>
      <dsp:spPr>
        <a:xfrm rot="10800000">
          <a:off x="0" y="686934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Konverzační úsudek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686934"/>
        <a:ext cx="8503920" cy="450654"/>
      </dsp:txXfrm>
    </dsp:sp>
    <dsp:sp modelId="{A47EED14-4390-4292-8B8C-04C40AD172DD}">
      <dsp:nvSpPr>
        <dsp:cNvPr id="0" name=""/>
        <dsp:cNvSpPr/>
      </dsp:nvSpPr>
      <dsp:spPr>
        <a:xfrm rot="10800000">
          <a:off x="0" y="138"/>
          <a:ext cx="8503920" cy="69355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Prvotní úsudek</a:t>
          </a:r>
          <a:endParaRPr lang="cs-CZ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8"/>
        <a:ext cx="8503920" cy="450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7C469B-48A2-4BF4-8CB3-64246B7016C2}">
      <dsp:nvSpPr>
        <dsp:cNvPr id="0" name=""/>
        <dsp:cNvSpPr/>
      </dsp:nvSpPr>
      <dsp:spPr>
        <a:xfrm>
          <a:off x="823817" y="571"/>
          <a:ext cx="2856785" cy="171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Obava, že reflexe spustí nekonečný proces reflektování je založena na dualismu myšlení a praxe.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020" y="50774"/>
        <a:ext cx="2756379" cy="1613665"/>
      </dsp:txXfrm>
    </dsp:sp>
    <dsp:sp modelId="{DC39E092-4D42-4D08-BA90-823B19DA4DA0}">
      <dsp:nvSpPr>
        <dsp:cNvPr id="0" name=""/>
        <dsp:cNvSpPr/>
      </dsp:nvSpPr>
      <dsp:spPr>
        <a:xfrm>
          <a:off x="3932000" y="503365"/>
          <a:ext cx="605638" cy="7084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2000" y="645061"/>
        <a:ext cx="423947" cy="425090"/>
      </dsp:txXfrm>
    </dsp:sp>
    <dsp:sp modelId="{A1C21C75-6F41-4908-9D62-0575E4409B3A}">
      <dsp:nvSpPr>
        <dsp:cNvPr id="0" name=""/>
        <dsp:cNvSpPr/>
      </dsp:nvSpPr>
      <dsp:spPr>
        <a:xfrm>
          <a:off x="4823317" y="571"/>
          <a:ext cx="2856785" cy="171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Myšlení není jen příprava na praktický výkon a praxe není jen implementací myšlení. 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3520" y="50774"/>
        <a:ext cx="2756379" cy="1613665"/>
      </dsp:txXfrm>
    </dsp:sp>
    <dsp:sp modelId="{84B00958-92BB-4ECD-8972-263822743BED}">
      <dsp:nvSpPr>
        <dsp:cNvPr id="0" name=""/>
        <dsp:cNvSpPr/>
      </dsp:nvSpPr>
      <dsp:spPr>
        <a:xfrm rot="5400000">
          <a:off x="5948890" y="1914617"/>
          <a:ext cx="605638" cy="7084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6039165" y="1966039"/>
        <a:ext cx="425090" cy="423947"/>
      </dsp:txXfrm>
    </dsp:sp>
    <dsp:sp modelId="{13E59057-1B18-4842-8358-AB7A8889DFCF}">
      <dsp:nvSpPr>
        <dsp:cNvPr id="0" name=""/>
        <dsp:cNvSpPr/>
      </dsp:nvSpPr>
      <dsp:spPr>
        <a:xfrm>
          <a:off x="4823317" y="2857357"/>
          <a:ext cx="2856785" cy="171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Reflexe při jednání je komplementární</a:t>
          </a:r>
          <a:r>
            <a:rPr lang="en-US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3520" y="2907560"/>
        <a:ext cx="2756379" cy="1613665"/>
      </dsp:txXfrm>
    </dsp:sp>
    <dsp:sp modelId="{378B34EA-893C-49A1-A266-86E47C549F5A}">
      <dsp:nvSpPr>
        <dsp:cNvPr id="0" name=""/>
        <dsp:cNvSpPr/>
      </dsp:nvSpPr>
      <dsp:spPr>
        <a:xfrm rot="10800000">
          <a:off x="3966281" y="3360151"/>
          <a:ext cx="605638" cy="70848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7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147972" y="3501847"/>
        <a:ext cx="423947" cy="425090"/>
      </dsp:txXfrm>
    </dsp:sp>
    <dsp:sp modelId="{43BB070B-6DB6-45A9-9D64-6C3B22F7E404}">
      <dsp:nvSpPr>
        <dsp:cNvPr id="0" name=""/>
        <dsp:cNvSpPr/>
      </dsp:nvSpPr>
      <dsp:spPr>
        <a:xfrm>
          <a:off x="823817" y="2857357"/>
          <a:ext cx="2856785" cy="1714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>
              <a:latin typeface="Arial" panose="020B0604020202020204" pitchFamily="34" charset="0"/>
              <a:cs typeface="Arial" panose="020B0604020202020204" pitchFamily="34" charset="0"/>
            </a:rPr>
            <a:t>Praxe prohlubuje myšlení, myšlení obohacuje praxi. </a:t>
          </a:r>
          <a:endParaRPr lang="cs-CZ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4020" y="2907560"/>
        <a:ext cx="2756379" cy="16136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0213-FBFE-4FC4-83F0-EE9A0EBAD497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D415-1D48-4414-A5AE-77F446E1E6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99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77B8-78BC-4042-9501-B9BFB02F40E4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4C62A-D714-4342-BDD6-D59A57547A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9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355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011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1. Schön vychází z předpokladu, že kompetentní praktici většinou vědí víc, než jsou schopni říct. </a:t>
            </a:r>
          </a:p>
          <a:p>
            <a:endParaRPr lang="cs-CZ" dirty="0" smtClean="0"/>
          </a:p>
          <a:p>
            <a:r>
              <a:rPr lang="cs-CZ" dirty="0" smtClean="0"/>
              <a:t>2. Disponují určitým druhem praktického vědění, z něhož většina je </a:t>
            </a:r>
            <a:r>
              <a:rPr lang="cs-CZ" b="1" i="1" dirty="0" err="1" smtClean="0"/>
              <a:t>tacit</a:t>
            </a:r>
            <a:r>
              <a:rPr lang="cs-CZ" i="1" dirty="0" smtClean="0"/>
              <a:t> (</a:t>
            </a:r>
            <a:r>
              <a:rPr lang="cs-CZ" dirty="0" smtClean="0"/>
              <a:t>tichá, skrytá). </a:t>
            </a:r>
          </a:p>
          <a:p>
            <a:endParaRPr lang="cs-CZ" dirty="0" smtClean="0"/>
          </a:p>
          <a:p>
            <a:r>
              <a:rPr lang="cs-CZ" dirty="0" smtClean="0"/>
              <a:t>3. Praktici podle něj sami často odhalí schopnost reflexe svého intuitivního poznání uprostřed akce a někdy využijí  tuto schopnost, aby se vyrovnali s jedinečnými, nejistými a konfliktní situacemi. </a:t>
            </a:r>
          </a:p>
          <a:p>
            <a:endParaRPr lang="cs-CZ" dirty="0" smtClean="0"/>
          </a:p>
          <a:p>
            <a:r>
              <a:rPr lang="cs-CZ" dirty="0" smtClean="0"/>
              <a:t>4. </a:t>
            </a:r>
            <a:r>
              <a:rPr lang="cs-CZ" dirty="0" err="1" smtClean="0"/>
              <a:t>Tacit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zde není </a:t>
            </a:r>
            <a:r>
              <a:rPr lang="cs-CZ" b="1" dirty="0" smtClean="0"/>
              <a:t>problém, ale zdroj</a:t>
            </a:r>
            <a:r>
              <a:rPr lang="cs-CZ" dirty="0" smtClean="0"/>
              <a:t>!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036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73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Rostoucí </a:t>
            </a:r>
            <a:r>
              <a:rPr lang="cs-CZ" u="sng" dirty="0" smtClean="0"/>
              <a:t>byrokratizace sociální práce </a:t>
            </a:r>
            <a:r>
              <a:rPr lang="cs-CZ" dirty="0" smtClean="0"/>
              <a:t>podnítila vznik přístupů, které se snaží klást důraz na svobodu praxe a na tzv. </a:t>
            </a:r>
            <a:r>
              <a:rPr lang="cs-CZ" i="1" dirty="0" smtClean="0"/>
              <a:t>praktickou moudrost</a:t>
            </a:r>
            <a:r>
              <a:rPr lang="cs-CZ" dirty="0" smtClean="0"/>
              <a:t> (</a:t>
            </a:r>
            <a:r>
              <a:rPr lang="cs-CZ" dirty="0" err="1" smtClean="0"/>
              <a:t>Fook</a:t>
            </a:r>
            <a:r>
              <a:rPr lang="cs-CZ" dirty="0" smtClean="0"/>
              <a:t>, 1999; Parton a </a:t>
            </a:r>
            <a:r>
              <a:rPr lang="cs-CZ" dirty="0" err="1" smtClean="0"/>
              <a:t>O'Byrne</a:t>
            </a:r>
            <a:r>
              <a:rPr lang="cs-CZ" dirty="0" smtClean="0"/>
              <a:t>, 2000a).</a:t>
            </a:r>
          </a:p>
          <a:p>
            <a:r>
              <a:rPr lang="cs-CZ" u="sng" dirty="0" smtClean="0"/>
              <a:t>Formální teorie nestačí</a:t>
            </a:r>
            <a:r>
              <a:rPr lang="cs-CZ" dirty="0" smtClean="0"/>
              <a:t>. Důraz na hodnotu praxe jako bohatého zdroje teorie a znalostí v sociální práci, které zlepšují nebo doplňuje formální teorie (</a:t>
            </a:r>
            <a:r>
              <a:rPr lang="cs-CZ" dirty="0" err="1" smtClean="0"/>
              <a:t>Fook</a:t>
            </a:r>
            <a:r>
              <a:rPr lang="cs-CZ" dirty="0" smtClean="0"/>
              <a:t>, 1996, 1999; </a:t>
            </a:r>
            <a:r>
              <a:rPr lang="cs-CZ" dirty="0" err="1" smtClean="0"/>
              <a:t>Pease</a:t>
            </a:r>
            <a:r>
              <a:rPr lang="cs-CZ" dirty="0" smtClean="0"/>
              <a:t> a </a:t>
            </a:r>
            <a:r>
              <a:rPr lang="cs-CZ" dirty="0" err="1" smtClean="0"/>
              <a:t>Fook</a:t>
            </a:r>
            <a:r>
              <a:rPr lang="cs-CZ" dirty="0" smtClean="0"/>
              <a:t>, 1999; </a:t>
            </a:r>
            <a:r>
              <a:rPr lang="cs-CZ" dirty="0" err="1" smtClean="0"/>
              <a:t>Hook</a:t>
            </a:r>
            <a:r>
              <a:rPr lang="cs-CZ" dirty="0" smtClean="0"/>
              <a:t>, 2000; </a:t>
            </a:r>
            <a:r>
              <a:rPr lang="cs-CZ" dirty="0" err="1" smtClean="0"/>
              <a:t>Miehls</a:t>
            </a:r>
            <a:r>
              <a:rPr lang="cs-CZ" dirty="0" smtClean="0"/>
              <a:t> a </a:t>
            </a:r>
            <a:r>
              <a:rPr lang="cs-CZ" dirty="0" err="1" smtClean="0"/>
              <a:t>Moffatt</a:t>
            </a:r>
            <a:r>
              <a:rPr lang="cs-CZ" dirty="0" smtClean="0"/>
              <a:t>, 2000; Parton a </a:t>
            </a:r>
            <a:r>
              <a:rPr lang="cs-CZ" dirty="0" err="1" smtClean="0"/>
              <a:t>O'Byrne</a:t>
            </a:r>
            <a:r>
              <a:rPr lang="cs-CZ" dirty="0" smtClean="0"/>
              <a:t>, 2000a, 2000b; </a:t>
            </a:r>
            <a:r>
              <a:rPr lang="cs-CZ" dirty="0" err="1" smtClean="0"/>
              <a:t>Sheppard</a:t>
            </a:r>
            <a:r>
              <a:rPr lang="cs-CZ" dirty="0" smtClean="0"/>
              <a:t>, 2000; </a:t>
            </a:r>
            <a:r>
              <a:rPr lang="cs-CZ" dirty="0" err="1" smtClean="0"/>
              <a:t>Sheppard</a:t>
            </a:r>
            <a:r>
              <a:rPr lang="cs-CZ" dirty="0" smtClean="0"/>
              <a:t> et al, 2000;. </a:t>
            </a:r>
            <a:r>
              <a:rPr lang="cs-CZ" dirty="0" err="1" smtClean="0"/>
              <a:t>Taylor</a:t>
            </a:r>
            <a:r>
              <a:rPr lang="cs-CZ" dirty="0" smtClean="0"/>
              <a:t> a </a:t>
            </a:r>
            <a:r>
              <a:rPr lang="cs-CZ" dirty="0" err="1" smtClean="0"/>
              <a:t>White</a:t>
            </a:r>
            <a:r>
              <a:rPr lang="cs-CZ" dirty="0" smtClean="0"/>
              <a:t>, 2000, </a:t>
            </a:r>
            <a:r>
              <a:rPr lang="cs-CZ" dirty="0" err="1" smtClean="0"/>
              <a:t>Webb</a:t>
            </a:r>
            <a:r>
              <a:rPr lang="cs-CZ" dirty="0" smtClean="0"/>
              <a:t>, 2001).</a:t>
            </a:r>
          </a:p>
          <a:p>
            <a:r>
              <a:rPr lang="cs-CZ" u="sng" dirty="0" smtClean="0"/>
              <a:t>Praxe i tzv. </a:t>
            </a:r>
            <a:r>
              <a:rPr lang="cs-CZ" i="1" u="sng" dirty="0" smtClean="0"/>
              <a:t>praktické </a:t>
            </a:r>
            <a:r>
              <a:rPr lang="cs-CZ" u="sng" dirty="0" smtClean="0"/>
              <a:t>znalosti jsou rovněž kriticky zpochybňovány </a:t>
            </a:r>
            <a:r>
              <a:rPr lang="cs-CZ" dirty="0" smtClean="0"/>
              <a:t>v souvislosti s tím, jak zachází profesní moc s odbornou znalostí (Parton a </a:t>
            </a:r>
            <a:r>
              <a:rPr lang="cs-CZ" dirty="0" err="1" smtClean="0"/>
              <a:t>O'Byrne</a:t>
            </a:r>
            <a:r>
              <a:rPr lang="cs-CZ" dirty="0" smtClean="0"/>
              <a:t>, 2000a, 2000b; </a:t>
            </a:r>
            <a:r>
              <a:rPr lang="cs-CZ" dirty="0" err="1" smtClean="0"/>
              <a:t>Taylor</a:t>
            </a:r>
            <a:r>
              <a:rPr lang="cs-CZ" dirty="0" smtClean="0"/>
              <a:t> a </a:t>
            </a:r>
            <a:r>
              <a:rPr lang="cs-CZ" dirty="0" err="1" smtClean="0"/>
              <a:t>White</a:t>
            </a:r>
            <a:r>
              <a:rPr lang="cs-CZ" dirty="0" smtClean="0"/>
              <a:t>, 2000), která je jak </a:t>
            </a:r>
            <a:r>
              <a:rPr lang="cs-CZ" i="1" dirty="0" smtClean="0"/>
              <a:t>příležitostí</a:t>
            </a:r>
            <a:r>
              <a:rPr lang="cs-CZ" dirty="0" smtClean="0"/>
              <a:t> </a:t>
            </a:r>
            <a:r>
              <a:rPr lang="cs-CZ" i="1" dirty="0" smtClean="0"/>
              <a:t>k emancipaci</a:t>
            </a:r>
            <a:r>
              <a:rPr lang="cs-CZ" dirty="0" smtClean="0"/>
              <a:t>, tak i </a:t>
            </a:r>
            <a:r>
              <a:rPr lang="cs-CZ" i="1" dirty="0" smtClean="0"/>
              <a:t>zdrojem možného</a:t>
            </a:r>
            <a:r>
              <a:rPr lang="cs-CZ" dirty="0" smtClean="0"/>
              <a:t> </a:t>
            </a:r>
            <a:r>
              <a:rPr lang="cs-CZ" i="1" dirty="0" smtClean="0"/>
              <a:t>útlaku </a:t>
            </a:r>
            <a:r>
              <a:rPr lang="cs-CZ" dirty="0" smtClean="0"/>
              <a:t>(</a:t>
            </a:r>
            <a:r>
              <a:rPr lang="cs-CZ" dirty="0" err="1" smtClean="0"/>
              <a:t>Ferguson</a:t>
            </a:r>
            <a:r>
              <a:rPr lang="cs-CZ" dirty="0" smtClean="0"/>
              <a:t>, 1997), ať už v sociální práci či ve výzkumu (</a:t>
            </a:r>
            <a:r>
              <a:rPr lang="cs-CZ" dirty="0" err="1" smtClean="0"/>
              <a:t>Stanley</a:t>
            </a:r>
            <a:r>
              <a:rPr lang="cs-CZ" dirty="0" smtClean="0"/>
              <a:t> a </a:t>
            </a:r>
            <a:r>
              <a:rPr lang="cs-CZ" dirty="0" err="1" smtClean="0"/>
              <a:t>Wise</a:t>
            </a:r>
            <a:r>
              <a:rPr lang="cs-CZ" dirty="0" smtClean="0"/>
              <a:t>, 1993; </a:t>
            </a:r>
            <a:r>
              <a:rPr lang="cs-CZ" dirty="0" err="1" smtClean="0"/>
              <a:t>Humphries</a:t>
            </a:r>
            <a:r>
              <a:rPr lang="cs-CZ" dirty="0" smtClean="0"/>
              <a:t>, 1994; </a:t>
            </a:r>
            <a:r>
              <a:rPr lang="cs-CZ" dirty="0" err="1" smtClean="0"/>
              <a:t>Riessman</a:t>
            </a:r>
            <a:r>
              <a:rPr lang="cs-CZ" dirty="0" smtClean="0"/>
              <a:t>, 1994, </a:t>
            </a:r>
            <a:r>
              <a:rPr lang="cs-CZ" dirty="0" err="1" smtClean="0"/>
              <a:t>Huntington</a:t>
            </a:r>
            <a:r>
              <a:rPr lang="cs-CZ" dirty="0" smtClean="0"/>
              <a:t>, 2001; </a:t>
            </a:r>
            <a:r>
              <a:rPr lang="cs-CZ" dirty="0" err="1" smtClean="0"/>
              <a:t>Kneifel</a:t>
            </a:r>
            <a:r>
              <a:rPr lang="cs-CZ" dirty="0" smtClean="0"/>
              <a:t>, 2001, </a:t>
            </a:r>
            <a:r>
              <a:rPr lang="cs-CZ" dirty="0" err="1" smtClean="0"/>
              <a:t>Powell</a:t>
            </a:r>
            <a:r>
              <a:rPr lang="cs-CZ" dirty="0" smtClean="0"/>
              <a:t>, 2002, </a:t>
            </a:r>
            <a:r>
              <a:rPr lang="cs-CZ" dirty="0" err="1" smtClean="0"/>
              <a:t>D'Cruz</a:t>
            </a:r>
            <a:r>
              <a:rPr lang="cs-CZ" dirty="0" smtClean="0"/>
              <a:t>, 2004; </a:t>
            </a:r>
            <a:r>
              <a:rPr lang="cs-CZ" dirty="0" err="1" smtClean="0"/>
              <a:t>D'Cruz</a:t>
            </a:r>
            <a:r>
              <a:rPr lang="cs-CZ" dirty="0" smtClean="0"/>
              <a:t> a Jones, 2004). </a:t>
            </a:r>
          </a:p>
          <a:p>
            <a:r>
              <a:rPr lang="cs-CZ" u="sng" dirty="0" smtClean="0"/>
              <a:t>Reflexe výzkumu a jeho postupů</a:t>
            </a:r>
            <a:r>
              <a:rPr lang="cs-CZ" dirty="0" smtClean="0"/>
              <a:t>. Výzkumy jsou často založeny na řadě předpojatostí, výzkumníkových představách o světě (</a:t>
            </a:r>
            <a:r>
              <a:rPr lang="cs-CZ" dirty="0" err="1" smtClean="0"/>
              <a:t>Redmond</a:t>
            </a:r>
            <a:r>
              <a:rPr lang="cs-CZ" dirty="0" smtClean="0"/>
              <a:t>, B., 2004) 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9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Mnoho konceptů pomáhajících vysvětlit organizační</a:t>
            </a:r>
            <a:r>
              <a:rPr lang="cs-CZ" b="1" baseline="0" dirty="0" smtClean="0"/>
              <a:t> a profesní procesy</a:t>
            </a:r>
            <a:r>
              <a:rPr lang="cs-CZ" b="1" dirty="0" smtClean="0"/>
              <a:t>. Mezi nimi lze nalézt: </a:t>
            </a:r>
          </a:p>
          <a:p>
            <a:endParaRPr lang="cs-CZ" b="1" dirty="0" smtClean="0"/>
          </a:p>
          <a:p>
            <a:r>
              <a:rPr lang="cs-CZ" b="1" dirty="0" smtClean="0"/>
              <a:t>Generativní metafora – přerámování problému metaforou (nový obraz – nové pochopení)</a:t>
            </a:r>
          </a:p>
          <a:p>
            <a:endParaRPr lang="cs-CZ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Organizační učení – i systémy se mohou měnit a růst učením: </a:t>
            </a:r>
            <a:r>
              <a:rPr lang="cs-CZ" dirty="0" smtClean="0"/>
              <a:t>Velká část jeho práce se týkala </a:t>
            </a:r>
            <a:r>
              <a:rPr lang="cs-CZ" dirty="0" smtClean="0">
                <a:solidFill>
                  <a:srgbClr val="FF0000"/>
                </a:solidFill>
              </a:rPr>
              <a:t>reflexe v praxi </a:t>
            </a:r>
            <a:r>
              <a:rPr lang="cs-CZ" dirty="0" smtClean="0"/>
              <a:t>a koncepce </a:t>
            </a:r>
            <a:r>
              <a:rPr lang="cs-CZ" dirty="0" smtClean="0">
                <a:solidFill>
                  <a:srgbClr val="FF0000"/>
                </a:solidFill>
              </a:rPr>
              <a:t>učících se systémů</a:t>
            </a:r>
            <a:r>
              <a:rPr lang="cs-CZ" dirty="0" smtClean="0"/>
              <a:t>. Spolu s </a:t>
            </a:r>
            <a:r>
              <a:rPr lang="cs-CZ" dirty="0" err="1" smtClean="0"/>
              <a:t>Chrisem</a:t>
            </a:r>
            <a:r>
              <a:rPr lang="cs-CZ" dirty="0" smtClean="0"/>
              <a:t> </a:t>
            </a:r>
            <a:r>
              <a:rPr lang="cs-CZ" dirty="0" err="1" smtClean="0"/>
              <a:t>Argyrisem</a:t>
            </a:r>
            <a:r>
              <a:rPr lang="cs-CZ" dirty="0" smtClean="0"/>
              <a:t> tvrdil, že organizace i jednotlivci by měli být flexibilní a měli by se učit po celou dobu jejich </a:t>
            </a:r>
            <a:r>
              <a:rPr lang="cs-CZ" dirty="0" err="1" smtClean="0"/>
              <a:t>parxe</a:t>
            </a:r>
            <a:r>
              <a:rPr lang="cs-CZ" dirty="0" smtClean="0"/>
              <a:t>/ života. 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Reflexe rámů – zpochybnění perspektivy, která je považována za samozřejmou</a:t>
            </a:r>
          </a:p>
          <a:p>
            <a:endParaRPr lang="cs-CZ" b="1" dirty="0" smtClean="0"/>
          </a:p>
          <a:p>
            <a:r>
              <a:rPr lang="cs-CZ" b="1" dirty="0" smtClean="0"/>
              <a:t>Reflektivní praxe – reflexe v situace, k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oncept improvizace a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myšlení na nohou,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Jeho zájem o jazz ho inspiroval k tomu, aby formuloval koncept improvizace a </a:t>
            </a:r>
            <a:r>
              <a:rPr lang="cs-CZ" dirty="0" smtClean="0">
                <a:solidFill>
                  <a:srgbClr val="FF0000"/>
                </a:solidFill>
              </a:rPr>
              <a:t>myšlení na nohou</a:t>
            </a:r>
            <a:r>
              <a:rPr lang="cs-CZ" dirty="0" smtClean="0"/>
              <a:t>, a díky zpětné vazbě zkušeností, učením a praxí můžeme neustále zlepšovat naši práci (ať už vzdělávací nebo jinou) a stát se „</a:t>
            </a:r>
            <a:r>
              <a:rPr lang="cs-CZ" dirty="0" smtClean="0">
                <a:solidFill>
                  <a:srgbClr val="FF0000"/>
                </a:solidFill>
              </a:rPr>
              <a:t>reflektujícím praktikem</a:t>
            </a:r>
            <a:r>
              <a:rPr lang="cs-CZ" dirty="0" smtClean="0"/>
              <a:t>“.</a:t>
            </a:r>
          </a:p>
          <a:p>
            <a:endParaRPr lang="cs-CZ" b="1" dirty="0" smtClean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48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Práce Schöna mý myšlenkově blízko k mnoha oblastím praxe a řadě klíčových teorií sociálních věd dvacátého století, jako je např. zážitková pedagogika, práce Johna </a:t>
            </a:r>
            <a:r>
              <a:rPr lang="cs-CZ" dirty="0" err="1" smtClean="0"/>
              <a:t>Deweye</a:t>
            </a:r>
            <a:r>
              <a:rPr lang="cs-CZ" dirty="0" smtClean="0"/>
              <a:t>, Kurt </a:t>
            </a:r>
            <a:r>
              <a:rPr lang="cs-CZ" dirty="0" err="1" smtClean="0"/>
              <a:t>Lewina</a:t>
            </a:r>
            <a:r>
              <a:rPr lang="cs-CZ" dirty="0" smtClean="0"/>
              <a:t>, Carla </a:t>
            </a:r>
            <a:r>
              <a:rPr lang="cs-CZ" dirty="0" err="1" smtClean="0"/>
              <a:t>Rogerse</a:t>
            </a:r>
            <a:r>
              <a:rPr lang="cs-CZ" dirty="0" smtClean="0"/>
              <a:t>, V. </a:t>
            </a:r>
            <a:r>
              <a:rPr lang="cs-CZ" dirty="0" err="1" smtClean="0"/>
              <a:t>Satirové</a:t>
            </a:r>
            <a:r>
              <a:rPr lang="cs-CZ" dirty="0" smtClean="0"/>
              <a:t> a Davida A. </a:t>
            </a:r>
            <a:r>
              <a:rPr lang="cs-CZ" dirty="0" err="1" smtClean="0"/>
              <a:t>Kolb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5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Role výzkumníka je považována za odlišnou a zpravidla nadřazenou nad rolí praktika. Problém!</a:t>
            </a:r>
          </a:p>
          <a:p>
            <a:r>
              <a:rPr lang="cs-CZ" dirty="0" smtClean="0"/>
              <a:t>Tento pohled je spjat s pozitivismem, technická racionalita. </a:t>
            </a:r>
          </a:p>
          <a:p>
            <a:endParaRPr lang="cs-CZ" dirty="0" smtClean="0"/>
          </a:p>
          <a:p>
            <a:r>
              <a:rPr lang="cs-CZ" dirty="0" smtClean="0"/>
              <a:t>Z hlediska technické racionality je odborná praxe procesem řešení problémů. Problematika volby nebo rozhodnutí jsou řešeny pomocí výběru z dostupných prostředků, aby bylo možno dosáhnout žádoucího cíle. </a:t>
            </a:r>
          </a:p>
          <a:p>
            <a:endParaRPr lang="cs-CZ" dirty="0" smtClean="0"/>
          </a:p>
          <a:p>
            <a:r>
              <a:rPr lang="cs-CZ" dirty="0" smtClean="0"/>
              <a:t>Technické řešení problémů </a:t>
            </a:r>
            <a:r>
              <a:rPr lang="cs-CZ" b="1" dirty="0" smtClean="0"/>
              <a:t>ignoruje </a:t>
            </a:r>
            <a:r>
              <a:rPr lang="cs-CZ" b="1" dirty="0" err="1" smtClean="0"/>
              <a:t>konext</a:t>
            </a:r>
            <a:r>
              <a:rPr lang="cs-CZ" b="1" dirty="0" smtClean="0"/>
              <a:t>  problémů</a:t>
            </a:r>
            <a:r>
              <a:rPr lang="cs-CZ" dirty="0" smtClean="0"/>
              <a:t>, proces, který formuje potřebná rozhodnutí, související okolnosti.  </a:t>
            </a:r>
          </a:p>
          <a:p>
            <a:r>
              <a:rPr lang="cs-CZ" dirty="0" smtClean="0"/>
              <a:t>V reálném světě praxe nejsou ovšem problémy dané. Jsou součástí problémových situací, které jsou záhadné, znepokojující a nejisté. Jejich poznávání musí být součástí praxe.  Vedle toho popírá zkušenost profesionála </a:t>
            </a:r>
          </a:p>
          <a:p>
            <a:endParaRPr lang="cs-CZ" dirty="0" smtClean="0"/>
          </a:p>
          <a:p>
            <a:r>
              <a:rPr lang="cs-CZ" dirty="0" smtClean="0"/>
              <a:t>Problém „</a:t>
            </a:r>
            <a:r>
              <a:rPr lang="cs-CZ" dirty="0" err="1" smtClean="0"/>
              <a:t>setting</a:t>
            </a:r>
            <a:r>
              <a:rPr lang="cs-CZ" dirty="0" smtClean="0"/>
              <a:t>“ je proces, ve kterém interaktivně pojmenovávají témata, na kterým se budeme s klientem věnovat, jde o formulaci kontextu, ve kterém se budeme situaci věnovat. (str. 40)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19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Akce je nástrojem poznání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128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Reflexivní praxe je střešní pojem.</a:t>
            </a:r>
          </a:p>
          <a:p>
            <a:endParaRPr lang="cs-CZ" dirty="0" smtClean="0"/>
          </a:p>
          <a:p>
            <a:r>
              <a:rPr lang="cs-CZ" dirty="0" smtClean="0"/>
              <a:t>Reflexe po a při jednání se liší </a:t>
            </a:r>
            <a:r>
              <a:rPr lang="cs-CZ" dirty="0" err="1" smtClean="0"/>
              <a:t>temporalitou</a:t>
            </a:r>
            <a:endParaRPr lang="cs-CZ" dirty="0" smtClean="0"/>
          </a:p>
          <a:p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Reflexe při jednání se uskutečňuje</a:t>
            </a:r>
            <a:r>
              <a:rPr lang="cs-CZ" baseline="0" dirty="0" smtClean="0"/>
              <a:t> během jednání, reflexe po jednání pak retrospektivně.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0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9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4C62A-D714-4342-BDD6-D59A57547A4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27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205B6B-2641-4C03-BAD6-6AA28DDAEBBB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C0AF12C-A074-4AC5-AF30-67CC5435FCBC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Východisko k diskusi</a:t>
            </a:r>
          </a:p>
          <a:p>
            <a:r>
              <a:rPr lang="cs-CZ" dirty="0" smtClean="0"/>
              <a:t>TSP II</a:t>
            </a:r>
          </a:p>
          <a:p>
            <a:r>
              <a:rPr lang="cs-CZ" dirty="0" smtClean="0"/>
              <a:t>Profesní poznatky a  epistemologie reflektující praxe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Význam</a:t>
            </a:r>
            <a:r>
              <a:rPr lang="en-US" b="1" dirty="0" smtClean="0"/>
              <a:t> a </a:t>
            </a:r>
            <a:r>
              <a:rPr lang="cs-CZ" b="1" dirty="0" smtClean="0"/>
              <a:t>r</a:t>
            </a:r>
            <a:r>
              <a:rPr lang="en-US" b="1" dirty="0" err="1" smtClean="0"/>
              <a:t>elevance</a:t>
            </a:r>
            <a:r>
              <a:rPr lang="cs-CZ" b="1" dirty="0" smtClean="0"/>
              <a:t> D. Schöna</a:t>
            </a:r>
            <a:r>
              <a:rPr lang="en-US" b="1" dirty="0"/>
              <a:t/>
            </a:r>
            <a:br>
              <a:rPr lang="en-US" b="1" dirty="0"/>
            </a:br>
            <a:r>
              <a:rPr lang="cs-CZ" b="1" dirty="0" smtClean="0"/>
              <a:t>pro</a:t>
            </a:r>
            <a:r>
              <a:rPr lang="en-US" b="1" dirty="0" smtClean="0"/>
              <a:t> </a:t>
            </a:r>
            <a:r>
              <a:rPr lang="cs-CZ" b="1" dirty="0" smtClean="0"/>
              <a:t>sociální práci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149080"/>
            <a:ext cx="2736751" cy="194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Kritika technické racionality</a:t>
            </a:r>
            <a:br>
              <a:rPr lang="cs-CZ" b="1" dirty="0" smtClean="0"/>
            </a:br>
            <a:r>
              <a:rPr lang="cs-CZ" b="1" dirty="0" smtClean="0"/>
              <a:t>(TR)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2863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hlediska TR je odborná praxe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procesem řešení problémů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Profesionál je v TR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instrumentálním řešitelem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který volí vhodné technické prostředky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tomto pohledu je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teorie jednosměrně aplikován</a:t>
            </a:r>
            <a:r>
              <a:rPr lang="cs-C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reálném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(sociálním) světě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praxe jsou problémy </a:t>
            </a:r>
            <a:r>
              <a:rPr lang="cs-CZ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oučástí problémových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(které jsou nejasné, nejisté, jedinečné).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Při takovém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řešení problémů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ignorujeme </a:t>
            </a:r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kontext problémů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38" y="0"/>
            <a:ext cx="1527398" cy="1050358"/>
          </a:xfrm>
        </p:spPr>
      </p:pic>
    </p:spTree>
    <p:extLst>
      <p:ext uri="{BB962C8B-B14F-4D97-AF65-F5344CB8AC3E}">
        <p14:creationId xmlns:p14="http://schemas.microsoft.com/office/powerpoint/2010/main" val="35674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</a:t>
            </a:r>
            <a:r>
              <a:rPr lang="cs-CZ" dirty="0" smtClean="0"/>
              <a:t> </a:t>
            </a:r>
            <a:r>
              <a:rPr lang="cs-CZ" dirty="0" err="1" smtClean="0"/>
              <a:t>setting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Problémy nejsou dané (jednoznačné, jisté)</a:t>
            </a:r>
          </a:p>
          <a:p>
            <a:r>
              <a:rPr lang="cs-CZ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 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cs-CZ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cs-CZ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je proces, ve kterém interaktivně pojmenovávají témata, na kterým se budeme s klientem věnovat. (str. 40)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Je to proces konstrukce „problému“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1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Odmítnutí positivistické epistemologie jako jádro reflexivní praxe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Rigorózní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teorie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může vylučovat  využití zkušenosti profesionála i to co profesionál vidí jako  situačně důležité.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RP zdůrazňuje epistemologii praxe, v níž poznatky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vznikají během práce s klientem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1915" y="3933056"/>
            <a:ext cx="5100525" cy="26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 a akce</a:t>
            </a:r>
            <a:endParaRPr lang="cs-CZ" dirty="0"/>
          </a:p>
        </p:txBody>
      </p:sp>
      <p:pic>
        <p:nvPicPr>
          <p:cNvPr id="6" name="Obrázek 5" descr="Reflection - Simple English Wikipedia, the free encyclo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2856"/>
            <a:ext cx="3017254" cy="32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Intuitivní poznání </a:t>
            </a:r>
            <a:r>
              <a:rPr lang="cs-CZ" b="1" dirty="0"/>
              <a:t>v </a:t>
            </a:r>
            <a:r>
              <a:rPr lang="cs-CZ" b="1" dirty="0" smtClean="0"/>
              <a:t>akci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196311"/>
            <a:ext cx="4038600" cy="3032115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endParaRPr lang="cs-CZ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Jsme schopni provádět určité konkrétní aktivity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aniž na ně musíme myslet před nebo během profesionálního výkonu. </a:t>
            </a:r>
          </a:p>
          <a:p>
            <a:endParaRPr lang="cs-CZ" sz="49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Nevíme</a:t>
            </a:r>
            <a:r>
              <a:rPr lang="cs-CZ" sz="49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 jak jsme se naučili tyto věci dělat, prostě jsme zjistili, že je jsme schopni vykonat. </a:t>
            </a:r>
          </a:p>
          <a:p>
            <a:endParaRPr lang="cs-CZ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některých </a:t>
            </a:r>
            <a:r>
              <a:rPr lang="cs-CZ" sz="4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aktivitách</a:t>
            </a:r>
            <a:r>
              <a:rPr lang="cs-CZ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jsme si byli vědomi </a:t>
            </a:r>
            <a:r>
              <a:rPr lang="cs-CZ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náhledu na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věci, které bylo následně </a:t>
            </a:r>
            <a:r>
              <a:rPr lang="cs-CZ" sz="4900" dirty="0" err="1">
                <a:latin typeface="Arial" panose="020B0604020202020204" pitchFamily="34" charset="0"/>
                <a:cs typeface="Arial" panose="020B0604020202020204" pitchFamily="34" charset="0"/>
              </a:rPr>
              <a:t>internalizováno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jiných případech si toho nemusíme být vůbec vědomi. </a:t>
            </a:r>
          </a:p>
          <a:p>
            <a:endParaRPr lang="cs-CZ" sz="4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4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4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obou případech však jsme většinou schopni popsat znalosti, které naše akce </a:t>
            </a:r>
            <a:r>
              <a:rPr lang="cs-CZ" sz="49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odhalí zpětně. </a:t>
            </a:r>
            <a:r>
              <a:rPr lang="cs-CZ" sz="4900" dirty="0">
                <a:latin typeface="Arial" panose="020B0604020202020204" pitchFamily="34" charset="0"/>
                <a:cs typeface="Arial" panose="020B0604020202020204" pitchFamily="34" charset="0"/>
              </a:rPr>
              <a:t>(str. 54)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0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Typy </a:t>
            </a:r>
            <a:r>
              <a:rPr lang="cs-CZ" b="1" dirty="0" smtClean="0"/>
              <a:t>reflexe</a:t>
            </a:r>
            <a:endParaRPr lang="en-US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74720159"/>
              </p:ext>
            </p:extLst>
          </p:nvPr>
        </p:nvGraphicFramePr>
        <p:xfrm>
          <a:off x="1043608" y="1772816"/>
          <a:ext cx="7125112" cy="405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1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Reflexi při a po jednání</a:t>
            </a:r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3928"/>
            <a:ext cx="6376537" cy="4787400"/>
          </a:xfrm>
        </p:spPr>
      </p:pic>
      <p:sp>
        <p:nvSpPr>
          <p:cNvPr id="8" name="Ovál 7"/>
          <p:cNvSpPr/>
          <p:nvPr/>
        </p:nvSpPr>
        <p:spPr>
          <a:xfrm>
            <a:off x="1331640" y="2924944"/>
            <a:ext cx="3168352" cy="28083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5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Reflexe-při-jednání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podobná improvizaci: skládá se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různých kombinací v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rámci schématu, jenž zavazuje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dává celistvost výkonu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(str. 55)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Reflexe při jednání může posloužit jako korektiv formálních znalostí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Prostřednictvím reflexe může odhalovat a kritizovat „skrytá pochopení“, která se utvořila kolem opakujících se vzorů praxe.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Reflektující pracovník může dávat nový smysl situacím nejistoty a jedinečnosti.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str.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61)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Reflexe-při-jednání/ sociální vědy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4572000"/>
          </a:xfrm>
        </p:spPr>
        <p:txBody>
          <a:bodyPr>
            <a:noAutofit/>
          </a:bodyPr>
          <a:lstStyle/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R-při-j je snaha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sledovat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průběžně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pocity i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koncepty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jednání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ovlivňují.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R-při-j je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tvůr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proces, který umožňuje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získat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situační pohled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aby mohl jednat.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Průběžná R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umožňuje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integrovat nejistotu i konstantní změnu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jako součást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procesu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reflektuje ale nejen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změny v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situaci,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ale zaměřuje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 i na své </a:t>
            </a:r>
            <a:r>
              <a:rPr lang="cs-CZ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předporozumění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R-při-j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také přispívá podle Schöna k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integraci teorie s praxí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nevnímá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 „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čistě“,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má své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zkušenosti a své referenční (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hodnot.,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teor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rámce.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mohou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využít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zažité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postupy a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části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teorií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které se vynořují z 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paměti.  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Během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nových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situací, má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provádět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praktické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experimenty</a:t>
            </a:r>
            <a:r>
              <a:rPr lang="cs-CZ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nemůže disponovat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plným </a:t>
            </a:r>
            <a:r>
              <a:rPr lang="cs-CZ" sz="1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porozum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ŽS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klienta ještě před tím, než jedná. 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Schön odmítl nadřazenost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akad. forem poznání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 možnost jejich jednoduché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aplikace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 praxi. </a:t>
            </a:r>
          </a:p>
          <a:p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zkoumat </a:t>
            </a:r>
            <a:r>
              <a:rPr lang="cs-CZ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situaci </a:t>
            </a:r>
            <a:r>
              <a:rPr lang="cs-CZ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bojem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aby předešel 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předsud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či 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nereflekt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aplikaci teorie.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3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Reflexe-po-jednání /</a:t>
            </a:r>
            <a:r>
              <a:rPr lang="cs-CZ" b="1" dirty="0" err="1" smtClean="0"/>
              <a:t>tech</a:t>
            </a:r>
            <a:r>
              <a:rPr lang="cs-CZ" b="1" dirty="0" smtClean="0"/>
              <a:t>. racionalita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752" y="1556792"/>
            <a:ext cx="8534400" cy="4968552"/>
          </a:xfrm>
        </p:spPr>
        <p:txBody>
          <a:bodyPr>
            <a:noAutofit/>
          </a:bodyPr>
          <a:lstStyle/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Cílem je tvorba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objektivních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znalostí -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modelů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které lze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opakovaně využívat. </a:t>
            </a: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R-po-j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jednorázová aktivita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která následuje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setkání s 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klientem. </a:t>
            </a: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Reflexe zkušeností,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zvědomování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a průběžné chápání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opak.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jevů. </a:t>
            </a: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 vede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deník zkušeností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hovořit o svých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zážitcích, názorech v sup. </a:t>
            </a: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zkoumá,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proč jednal, jak jednal, co se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stalo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a zvažuje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strategii.</a:t>
            </a: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základě explicitně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formulovaných poznatků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si pak pracovník vytváří vzorce,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modely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které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mu 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usnadní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vhled do situace a nabídnou i možné postupy v jeho práci. </a:t>
            </a: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tohoto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repertoáru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dílčích možností i propracovaných strategií řešení komplexních životních situací pak pracovník vybírá vzhledem k 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situaci a jejímu kontextu přiměřený postup. </a:t>
            </a:r>
            <a:endParaRPr lang="cs-CZ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 z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pozitivistických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představ o poznání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a je podle něj odrazem paradigmatu, které nedokázalo vyřešit dilema </a:t>
            </a:r>
            <a:r>
              <a:rPr lang="cs-CZ" sz="1900" b="1" u="sng" dirty="0">
                <a:latin typeface="Arial" panose="020B0604020202020204" pitchFamily="34" charset="0"/>
                <a:cs typeface="Arial" panose="020B0604020202020204" pitchFamily="34" charset="0"/>
              </a:rPr>
              <a:t>rigoróznosti a </a:t>
            </a:r>
            <a:r>
              <a:rPr lang="cs-CZ" sz="1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relevantnosti</a:t>
            </a:r>
            <a:r>
              <a:rPr lang="cs-CZ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Úvod do tématu (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reflexivní praxe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Kritika technické racionality (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východisko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Vztah reflexe a akce (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reflexe-při jednání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Umění v profesi (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poznání jako jazz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Skrytá znalost (</a:t>
            </a:r>
            <a:r>
              <a:rPr lang="cs-CZ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teorie-v-praxi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Limity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Reakce na limity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Srovnání R-po-j a R-při-j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2912091"/>
              </p:ext>
            </p:extLst>
          </p:nvPr>
        </p:nvGraphicFramePr>
        <p:xfrm>
          <a:off x="179511" y="1412776"/>
          <a:ext cx="8784977" cy="53285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285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Reflektivní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Reflexivní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Diskurzivní původ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a strojírenství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vědy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Povaha sociální reality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Objektivní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Konstruovaná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Cíl poznání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Tvorba objektivní teorie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Hloubkové porozumění individuálnímu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Účel reflektování/reflexe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Technicky pochopit a zlepšit praxi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Kultivace osobnosti, rozšiřování vědomí vlastního vlivu na probíhající </a:t>
                      </a: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procesy, kontexty …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Přístup k praxi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Vypracování a uplatnění jednoho „správného“ modelu o tom, jak se věcí dějí a jak mají být ovlivněny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Hledání různých perspektiv, výkladů i cest řešení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Časování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 uskutečnění práce s klientem či jeho ucelené části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průběhu práce s klientem</a:t>
                      </a:r>
                      <a:endParaRPr lang="en-US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9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Kritický aspekt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Kritické zaměření na technicky správnou praxi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4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------------------------------------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Zpochybnění nezbytnosti  aktuálního sociálního uspořádání (s důrazem na rovnost)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Zájem o to, jak do procesu vstupují mocenské vlivy a také s jakými důsledky 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1) Kritické zaměření na stereotypy, předsudky, moc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Zpochybnění nezbytnosti  aktuálního sociálního uspořádání (s důrazem na rovnost)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Zájem o to, jak do procesu vstupují mocenské vlivy a také s jakými důsledky 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3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Předměty reflexe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Problém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chceme řešit, roli, kterou jsme si při řešení přisoudili.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Skryté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hodnocení, které jsou východiskem našich úsudků. 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jsou za našimi vysvětleními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Pocity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způsobily, že jednáme určitým způsobem.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(Schön, str. 62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6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Nečekané situace vyžadují nová vysvětlení, která musí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experimentálně otestovat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(str. 63)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Pracovník si může dovolit prožít překvapení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rozpaky, zmatek které vnímá jako nejisté a jedinečné.  Reflektuje jev, který se děje před ním a své předchozí porozumění stavu věci.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Provádí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které mají utvářet nové porozumění situaci, aby ji bylo možno změnit. 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někdo reflektuje v akci, stává se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výzkumníkem v kontextu praxe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Nemusí být verbalizované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Už není závislí jen na kategoriích, které byly definovány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teorií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nýbrž utváří teorie, které odpovídají jedinečnosti situace (str. 68)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Výkon praxe jako umělecký a estetický </a:t>
            </a:r>
            <a:r>
              <a:rPr lang="cs-CZ" dirty="0" err="1" smtClean="0"/>
              <a:t>fenomém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04864"/>
            <a:ext cx="48768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Intuice a poznání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možné se opřít o racionální postup …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Schön hledá epistemologii praxe, která je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implicitní v oblasti </a:t>
            </a:r>
            <a:r>
              <a:rPr lang="cs-CZ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umělecké. 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 hře intuitivní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procesy, které někteří praktici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využívají v situacích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nejistoty, nestability,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jedinečnosti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konfliktů hodnot. (Schön, 49)</a:t>
            </a:r>
          </a:p>
          <a:p>
            <a:r>
              <a:rPr lang="cs-C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Profesionální umění (1987, 27)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Výsledek obrázku pro intu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Výsledek obrázku pro intuition"/>
          <p:cNvSpPr>
            <a:spLocks noChangeAspect="1" noChangeArrowheads="1"/>
          </p:cNvSpPr>
          <p:nvPr/>
        </p:nvSpPr>
        <p:spPr bwMode="auto">
          <a:xfrm>
            <a:off x="-1390502" y="3214080"/>
            <a:ext cx="131069" cy="1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Výsledek obrázku pro intui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287" y="4005064"/>
            <a:ext cx="3034352" cy="22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7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Profesní umění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Schön popisuje toto umění jako vysoce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účinnou variantu běžných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druhů kompetencí,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který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každý z nás každý den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uplatňuje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nespočetných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projevech porozumění, při tvorbě úsudků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uplatněním dovednostech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(Schön, 1987, s. 22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Schön poznamenává, že v souladu s pozitivistickou epistemologií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praxe,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řemeslo a umění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již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neměly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místo v přísných profesních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poznatcích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(Schön, 1983, s. 34).</a:t>
            </a:r>
          </a:p>
        </p:txBody>
      </p:sp>
    </p:spTree>
    <p:extLst>
      <p:ext uri="{BB962C8B-B14F-4D97-AF65-F5344CB8AC3E}">
        <p14:creationId xmlns:p14="http://schemas.microsoft.com/office/powerpoint/2010/main" val="125324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Tacit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jako zdroj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Explicit/ </a:t>
            </a:r>
            <a:r>
              <a:rPr lang="cs-CZ" dirty="0" err="1" smtClean="0"/>
              <a:t>Tacit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2"/>
          </p:nvPr>
        </p:nvSpPr>
        <p:spPr>
          <a:xfrm>
            <a:off x="0" y="2471383"/>
            <a:ext cx="4791330" cy="381840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Kompetentní praktici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většinou vědí víc, než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jsou schopni říct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Praktické vědění,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něhož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většina je </a:t>
            </a:r>
            <a:r>
              <a:rPr lang="cs-CZ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tacit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tichá, skrytá).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Praktici odhalí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schopnost reflexe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svého intuitivního poznání uprostřed dění.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Tacit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zde není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problém, ale zdroj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Používané-teorie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Skrytá znalost (</a:t>
            </a:r>
            <a:r>
              <a:rPr lang="cs-CZ" b="1" dirty="0" err="1" smtClean="0"/>
              <a:t>tacit</a:t>
            </a:r>
            <a:r>
              <a:rPr lang="cs-CZ" b="1" dirty="0" smtClean="0"/>
              <a:t> </a:t>
            </a:r>
            <a:r>
              <a:rPr lang="cs-CZ" b="1" dirty="0" err="1" smtClean="0"/>
              <a:t>knowledge</a:t>
            </a:r>
            <a:r>
              <a:rPr lang="cs-CZ" b="1" dirty="0" smtClean="0"/>
              <a:t>)</a:t>
            </a:r>
            <a:br>
              <a:rPr lang="cs-CZ" b="1" dirty="0" smtClean="0"/>
            </a:br>
            <a:r>
              <a:rPr lang="cs-CZ" sz="1800" dirty="0" err="1" smtClean="0"/>
              <a:t>How</a:t>
            </a:r>
            <a:r>
              <a:rPr lang="cs-CZ" sz="1800" dirty="0" smtClean="0"/>
              <a:t> </a:t>
            </a:r>
            <a:r>
              <a:rPr lang="cs-CZ" sz="1800" dirty="0" err="1"/>
              <a:t>Professionals</a:t>
            </a:r>
            <a:r>
              <a:rPr lang="cs-CZ" sz="1800" dirty="0"/>
              <a:t> </a:t>
            </a:r>
            <a:r>
              <a:rPr lang="cs-CZ" sz="1800" dirty="0" err="1"/>
              <a:t>Think</a:t>
            </a:r>
            <a:r>
              <a:rPr lang="cs-CZ" sz="1800" dirty="0"/>
              <a:t> in </a:t>
            </a:r>
            <a:r>
              <a:rPr lang="cs-CZ" sz="1800" dirty="0" err="1"/>
              <a:t>Action</a:t>
            </a:r>
            <a:r>
              <a:rPr lang="cs-CZ" sz="1800" dirty="0"/>
              <a:t> (</a:t>
            </a:r>
            <a:r>
              <a:rPr lang="cs-CZ" sz="1800" dirty="0" smtClean="0"/>
              <a:t>1983)</a:t>
            </a:r>
            <a:endParaRPr lang="cs-CZ" sz="1800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12642" y="2534119"/>
            <a:ext cx="3960440" cy="369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krytá znalost  - příklad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Příklad:</a:t>
            </a:r>
          </a:p>
          <a:p>
            <a:endParaRPr lang="cs-CZ" dirty="0"/>
          </a:p>
          <a:p>
            <a:r>
              <a:rPr lang="cs-CZ" dirty="0" smtClean="0"/>
              <a:t>Tvář známého člověka </a:t>
            </a:r>
            <a:r>
              <a:rPr lang="cs-CZ" dirty="0"/>
              <a:t>můžeme rozeznat mezi miliony obličejů, ale obvykle nedokážeme říct, jak </a:t>
            </a:r>
            <a:r>
              <a:rPr lang="cs-CZ" dirty="0" smtClean="0"/>
              <a:t>tvář rozpoznáme. </a:t>
            </a:r>
          </a:p>
          <a:p>
            <a:r>
              <a:rPr lang="cs-CZ" dirty="0" smtClean="0"/>
              <a:t>Tento typ znalostí </a:t>
            </a:r>
            <a:r>
              <a:rPr lang="cs-CZ" dirty="0"/>
              <a:t>nelze </a:t>
            </a:r>
            <a:r>
              <a:rPr lang="cs-CZ" dirty="0" smtClean="0"/>
              <a:t>vyjádřit </a:t>
            </a:r>
            <a:r>
              <a:rPr lang="cs-CZ" dirty="0"/>
              <a:t>slovy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Explikace skrytých znalostí a rámců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Je potřeba činit skryté teorie vědomými</a:t>
            </a:r>
          </a:p>
          <a:p>
            <a:r>
              <a:rPr lang="cs-CZ" dirty="0" smtClean="0"/>
              <a:t>Nevědomé uplatňování těchto šablon může omezovat repertoár profesních akcí.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2011376" y="3356992"/>
            <a:ext cx="6840760" cy="29523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Schön píše</a:t>
            </a:r>
            <a:r>
              <a:rPr lang="cs-CZ" sz="2400" dirty="0"/>
              <a:t>: ‘když </a:t>
            </a:r>
            <a:r>
              <a:rPr lang="cs-CZ" sz="2400" dirty="0" smtClean="0"/>
              <a:t>profesionálové nevědí </a:t>
            </a:r>
            <a:r>
              <a:rPr lang="cs-CZ" sz="2400" dirty="0"/>
              <a:t>o svých rámcích pro </a:t>
            </a:r>
            <a:r>
              <a:rPr lang="cs-CZ" sz="2400" dirty="0" smtClean="0"/>
              <a:t>pojetí své role </a:t>
            </a:r>
            <a:r>
              <a:rPr lang="cs-CZ" sz="2400" dirty="0"/>
              <a:t>nebo </a:t>
            </a:r>
            <a:r>
              <a:rPr lang="cs-CZ" sz="2400" dirty="0" smtClean="0"/>
              <a:t>definice problémů, </a:t>
            </a:r>
            <a:r>
              <a:rPr lang="cs-CZ" sz="2400" dirty="0"/>
              <a:t>nezažívají potřebu </a:t>
            </a:r>
            <a:r>
              <a:rPr lang="cs-CZ" sz="2400" dirty="0" smtClean="0"/>
              <a:t>volit mezi nimi. </a:t>
            </a:r>
            <a:r>
              <a:rPr lang="cs-CZ" sz="2400" dirty="0"/>
              <a:t>Nezabývají se způsoby, kterými mohou konstruovat realitu, ve které fungují; je to jednoduše daná realita “(str. 310)</a:t>
            </a:r>
          </a:p>
        </p:txBody>
      </p:sp>
    </p:spTree>
    <p:extLst>
      <p:ext uri="{BB962C8B-B14F-4D97-AF65-F5344CB8AC3E}">
        <p14:creationId xmlns:p14="http://schemas.microsoft.com/office/powerpoint/2010/main" val="20916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Proces reflexe při jednání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1384256"/>
              </p:ext>
            </p:extLst>
          </p:nvPr>
        </p:nvGraphicFramePr>
        <p:xfrm>
          <a:off x="362320" y="170080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25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Úvod do tématu reflexivity jako výzkumné a praktické aktivity (kauza D. Schön). </a:t>
            </a:r>
            <a:endParaRPr lang="cs-CZ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15802"/>
            <a:ext cx="2095500" cy="29813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777724"/>
            <a:ext cx="2121024" cy="331940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124" y="3874844"/>
            <a:ext cx="2963044" cy="22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reflexe při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Reflexe je považována za nebezpečnou…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Není čas 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Když myslíme na to co děláme, nahlížíme komplexnost, která narušuje plynulost akcí.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Komplexnost nás paralyzuje, když ji činíme vědomou.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Může dojít k cyklení reflexe.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Modus reflexe je odlišný o modu praktického jednání.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36510"/>
            <a:ext cx="4120136" cy="2890245"/>
          </a:xfrm>
        </p:spPr>
      </p:pic>
    </p:spTree>
    <p:extLst>
      <p:ext uri="{BB962C8B-B14F-4D97-AF65-F5344CB8AC3E}">
        <p14:creationId xmlns:p14="http://schemas.microsoft.com/office/powerpoint/2010/main" val="33069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Schönova reakce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5202923"/>
              </p:ext>
            </p:extLst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5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na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Reflexivní praxe nás nezbavuje nutnosti znát teorie, pravidla a hodnoty profese.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Reflektivní konverzace ze situací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(základní představa)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 klient, tak i profesionál vstupují do situace s porozuměním, které mohou vzájemně jen částečně komunikovat. </a:t>
            </a: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6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na závěr?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Reflektuji, tedy jsem?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 descr="Free stock photo of beach, dark, mirro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27048"/>
            <a:ext cx="3222319" cy="483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vlastně reflexivita v SPR?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Rostoucí </a:t>
            </a:r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byrokratizace sociální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práce (x)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praktickou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moudrost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(Fook, 1999; Parton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O'Byrne, 2000a).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teorie nestačí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Praxe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 znalostí v sociální práci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(Fook, 1996,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1999;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Pease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Fook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1999;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Hook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2000;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Miehls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Moffatt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2000; Parton a O'Byrne, 2000a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2000b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Sheppard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2000;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Sheppard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et al, 2000;.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Taylor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2000,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Webb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2001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Nereflektovaná praxe i tzv. </a:t>
            </a:r>
            <a:r>
              <a:rPr lang="cs-CZ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praktické </a:t>
            </a:r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znalosti </a:t>
            </a:r>
            <a:r>
              <a:rPr lang="cs-CZ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jsou problematické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- Profesní moc (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Parton a O'Byrne, 2000a, 2000b;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Taylor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White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2000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),. 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Reflexe výzkumu a jeho postupů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Výzkumy jsou často založeny na řadě předpojatostí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Redmond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B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., 2004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Reflexivní praxe (RP)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Nejpopulárnější teorie profesního vědění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Termín RP navržen D. Schönem v knihách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Practitioner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(1983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Educating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Reflective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Practitioner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(1987)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Získal bezprecedentní pozornost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Integrován jako součást profesní přípravy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Ale x ne zcela jasná konceptualizace, zejména filozofické zdroje. 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Konceptuální přínos D. Schöna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93389617"/>
              </p:ext>
            </p:extLst>
          </p:nvPr>
        </p:nvGraphicFramePr>
        <p:xfrm>
          <a:off x="301752" y="1556792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16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303996" y="1700808"/>
            <a:ext cx="4040188" cy="732974"/>
          </a:xfrm>
        </p:spPr>
        <p:txBody>
          <a:bodyPr>
            <a:noAutofit/>
          </a:bodyPr>
          <a:lstStyle/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Blízcí autoři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3"/>
          </p:nvPr>
        </p:nvSpPr>
        <p:spPr>
          <a:xfrm>
            <a:off x="4800600" y="1386647"/>
            <a:ext cx="4041775" cy="731520"/>
          </a:xfrm>
        </p:spPr>
        <p:txBody>
          <a:bodyPr/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Zdroje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Kurt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Lewin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Carl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Rogers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V.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Satirová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David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Kolb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Dewey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 (umění, zkušenost)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Michael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Polanyi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(skrytá znalost)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Nelson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Goodman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(konstruktivismus)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Gilbert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Ryle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(inteligentní akce)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Myšlení D</a:t>
            </a:r>
            <a:r>
              <a:rPr lang="cs-CZ" dirty="0"/>
              <a:t>. Schöna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792" y="44624"/>
            <a:ext cx="1728192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5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reflexivní praxe?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Schön </a:t>
            </a:r>
            <a:r>
              <a:rPr lang="cs-CZ" dirty="0"/>
              <a:t>(1983) popisuje </a:t>
            </a:r>
            <a:r>
              <a:rPr lang="cs-CZ" dirty="0" smtClean="0"/>
              <a:t>reflexivní </a:t>
            </a:r>
            <a:r>
              <a:rPr lang="cs-CZ" dirty="0"/>
              <a:t>praxi jako </a:t>
            </a:r>
            <a:r>
              <a:rPr lang="cs-CZ" dirty="0" smtClean="0"/>
              <a:t>kritické hodnocení </a:t>
            </a:r>
            <a:r>
              <a:rPr lang="cs-CZ" dirty="0"/>
              <a:t>vlastního </a:t>
            </a:r>
            <a:r>
              <a:rPr lang="cs-CZ" dirty="0" smtClean="0"/>
              <a:t>chování, </a:t>
            </a:r>
            <a:r>
              <a:rPr lang="cs-CZ" dirty="0"/>
              <a:t>jako prostředek k rozvoji vlastních schopností na pracovišti a jako dialektický proces, ve kterém jsou </a:t>
            </a:r>
            <a:r>
              <a:rPr lang="cs-CZ" dirty="0" smtClean="0"/>
              <a:t>myšlení </a:t>
            </a:r>
            <a:r>
              <a:rPr lang="cs-CZ" dirty="0"/>
              <a:t>a jednání integrálně propojeny. </a:t>
            </a:r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Je </a:t>
            </a:r>
            <a:r>
              <a:rPr lang="cs-CZ" dirty="0">
                <a:solidFill>
                  <a:srgbClr val="FF0000"/>
                </a:solidFill>
              </a:rPr>
              <a:t>to „dialog myšlení a jednání, kterým jsem se stal ... </a:t>
            </a:r>
            <a:r>
              <a:rPr lang="cs-CZ" dirty="0" smtClean="0">
                <a:solidFill>
                  <a:srgbClr val="FF0000"/>
                </a:solidFill>
              </a:rPr>
              <a:t>zručnější “ </a:t>
            </a:r>
            <a:r>
              <a:rPr lang="cs-CZ" dirty="0">
                <a:solidFill>
                  <a:srgbClr val="FF0000"/>
                </a:solidFill>
              </a:rPr>
              <a:t>(Schön, 1987, s. 31</a:t>
            </a:r>
            <a:r>
              <a:rPr lang="cs-CZ" dirty="0" smtClean="0">
                <a:solidFill>
                  <a:srgbClr val="FF0000"/>
                </a:solidFill>
              </a:rPr>
              <a:t>).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 smtClean="0"/>
              <a:t>K reflexi </a:t>
            </a:r>
            <a:r>
              <a:rPr lang="cs-CZ" dirty="0"/>
              <a:t>dochází </a:t>
            </a:r>
            <a:r>
              <a:rPr lang="cs-CZ" dirty="0" smtClean="0"/>
              <a:t>1/ během aktivit </a:t>
            </a:r>
            <a:r>
              <a:rPr lang="cs-CZ" dirty="0"/>
              <a:t>a </a:t>
            </a:r>
            <a:r>
              <a:rPr lang="cs-CZ" dirty="0" smtClean="0"/>
              <a:t>2/ po aktivitách dialektickým </a:t>
            </a:r>
            <a:r>
              <a:rPr lang="cs-CZ" dirty="0"/>
              <a:t>způsobem. 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Východiska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Ale popořádku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4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4360</TotalTime>
  <Words>2565</Words>
  <Application>Microsoft Office PowerPoint</Application>
  <PresentationFormat>Předvádění na obrazovce (4:3)</PresentationFormat>
  <Paragraphs>258</Paragraphs>
  <Slides>33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Wingdings</vt:lpstr>
      <vt:lpstr>Wingdings 2</vt:lpstr>
      <vt:lpstr>Administrativní</vt:lpstr>
      <vt:lpstr>Význam a relevance D. Schöna pro sociální práci</vt:lpstr>
      <vt:lpstr>Obsah</vt:lpstr>
      <vt:lpstr>Úvod</vt:lpstr>
      <vt:lpstr>Proč vlastně reflexivita v SPR?</vt:lpstr>
      <vt:lpstr>Reflexivní praxe (RP)</vt:lpstr>
      <vt:lpstr>Konceptuální přínos D. Schöna</vt:lpstr>
      <vt:lpstr>Myšlení D. Schöna</vt:lpstr>
      <vt:lpstr>Co je reflexivní praxe?</vt:lpstr>
      <vt:lpstr>Ale popořádku  </vt:lpstr>
      <vt:lpstr>Kritika technické racionality (TR)</vt:lpstr>
      <vt:lpstr>Problem setting</vt:lpstr>
      <vt:lpstr>Odmítnutí positivistické epistemologie jako jádro reflexivní praxe</vt:lpstr>
      <vt:lpstr>Reflexe a akce</vt:lpstr>
      <vt:lpstr>Intuitivní poznání v akci</vt:lpstr>
      <vt:lpstr>Typy reflexe</vt:lpstr>
      <vt:lpstr>Reflexi při a po jednání</vt:lpstr>
      <vt:lpstr>Reflexe-při-jednání</vt:lpstr>
      <vt:lpstr>Reflexe-při-jednání/ sociální vědy</vt:lpstr>
      <vt:lpstr>Reflexe-po-jednání /tech. racionalita</vt:lpstr>
      <vt:lpstr>Srovnání R-po-j a R-při-j</vt:lpstr>
      <vt:lpstr>Předměty reflexe</vt:lpstr>
      <vt:lpstr>Experimentování</vt:lpstr>
      <vt:lpstr>Výkon praxe jako umělecký a estetický fenomém</vt:lpstr>
      <vt:lpstr>Intuice a poznání</vt:lpstr>
      <vt:lpstr>Profesní umění</vt:lpstr>
      <vt:lpstr>   Skrytá znalost (tacit knowledge) How Professionals Think in Action (1983)</vt:lpstr>
      <vt:lpstr>Skrytá znalost  - příklad</vt:lpstr>
      <vt:lpstr>Explikace skrytých znalostí a rámců</vt:lpstr>
      <vt:lpstr>Proces reflexe při jednání</vt:lpstr>
      <vt:lpstr>Limity reflexe při jednání</vt:lpstr>
      <vt:lpstr>Schönova reakce</vt:lpstr>
      <vt:lpstr>Poznámky na závěr</vt:lpstr>
      <vt:lpstr>Co na závěr?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Reflexivita v sociální práci</dc:title>
  <dc:creator>CIKT</dc:creator>
  <cp:lastModifiedBy>PavelN</cp:lastModifiedBy>
  <cp:revision>109</cp:revision>
  <cp:lastPrinted>2012-03-26T10:49:11Z</cp:lastPrinted>
  <dcterms:created xsi:type="dcterms:W3CDTF">2011-12-05T12:23:57Z</dcterms:created>
  <dcterms:modified xsi:type="dcterms:W3CDTF">2020-03-30T14:12:19Z</dcterms:modified>
</cp:coreProperties>
</file>