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6" r:id="rId4"/>
    <p:sldId id="260" r:id="rId5"/>
    <p:sldId id="272" r:id="rId6"/>
    <p:sldId id="271" r:id="rId7"/>
    <p:sldId id="273" r:id="rId8"/>
    <p:sldId id="274" r:id="rId9"/>
    <p:sldId id="262" r:id="rId10"/>
    <p:sldId id="270" r:id="rId11"/>
    <p:sldId id="275" r:id="rId12"/>
    <p:sldId id="276" r:id="rId13"/>
    <p:sldId id="277" r:id="rId14"/>
    <p:sldId id="261" r:id="rId15"/>
    <p:sldId id="267" r:id="rId16"/>
    <p:sldId id="268" r:id="rId17"/>
    <p:sldId id="269" r:id="rId18"/>
    <p:sldId id="265" r:id="rId19"/>
    <p:sldId id="26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47370-BEB1-41EF-B3BB-F184042724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Přístupy k práci s menšinami</a:t>
            </a:r>
            <a:br>
              <a:rPr lang="cs-CZ" dirty="0"/>
            </a:br>
            <a:r>
              <a:rPr lang="cs-CZ" dirty="0"/>
              <a:t>SPRb1142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C79C30-56D2-4175-92D3-F910B8736F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Petra Horová, Ph.D. 27.2.2020</a:t>
            </a:r>
          </a:p>
        </p:txBody>
      </p:sp>
    </p:spTree>
    <p:extLst>
      <p:ext uri="{BB962C8B-B14F-4D97-AF65-F5344CB8AC3E}">
        <p14:creationId xmlns:p14="http://schemas.microsoft.com/office/powerpoint/2010/main" val="244959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F7BA2-3E18-420E-93EE-66CD4958A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675" y="624110"/>
            <a:ext cx="9723938" cy="1280890"/>
          </a:xfrm>
        </p:spPr>
        <p:txBody>
          <a:bodyPr>
            <a:noAutofit/>
          </a:bodyPr>
          <a:lstStyle/>
          <a:p>
            <a:r>
              <a:rPr lang="cs-CZ" sz="2800" dirty="0"/>
              <a:t>Definování menšiny v rámci sociální práce </a:t>
            </a:r>
            <a:br>
              <a:rPr lang="cs-CZ" sz="2800" dirty="0"/>
            </a:br>
            <a:r>
              <a:rPr lang="cs-CZ" sz="2800" dirty="0"/>
              <a:t>(Musil, Navrátil 2002) (sociálně kritická perspektiva)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33FF88-04BB-4A14-8990-701137C29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Relevance: mocenský vztah</a:t>
            </a:r>
          </a:p>
          <a:p>
            <a:r>
              <a:rPr lang="cs-CZ" dirty="0"/>
              <a:t>Menšina jako skupina v podřazeném postavení, stává se předmětem oprese a znevýhodnění</a:t>
            </a:r>
          </a:p>
          <a:p>
            <a:r>
              <a:rPr lang="cs-CZ" dirty="0" err="1"/>
              <a:t>Shaefer</a:t>
            </a:r>
            <a:r>
              <a:rPr lang="cs-CZ" dirty="0"/>
              <a:t> (1996) – „podřízená skupina, jejíž příslušníci mají významně méně kontroly nebo moci nad vlastními životy než mají příslušníci dominantní skupiny“.</a:t>
            </a:r>
          </a:p>
          <a:p>
            <a:r>
              <a:rPr lang="cs-CZ" dirty="0"/>
              <a:t>Znaky:</a:t>
            </a:r>
          </a:p>
          <a:p>
            <a:pPr lvl="1"/>
            <a:r>
              <a:rPr lang="cs-CZ" dirty="0"/>
              <a:t>Tělesné a kulturní charakteristiky</a:t>
            </a:r>
          </a:p>
          <a:p>
            <a:pPr lvl="1"/>
            <a:r>
              <a:rPr lang="cs-CZ" dirty="0"/>
              <a:t>Zkušenost předsudečných postojů a nezvýhodnění</a:t>
            </a:r>
          </a:p>
          <a:p>
            <a:pPr lvl="1"/>
            <a:r>
              <a:rPr lang="cs-CZ" dirty="0"/>
              <a:t>Nedobrovolnost</a:t>
            </a:r>
          </a:p>
          <a:p>
            <a:pPr lvl="1"/>
            <a:r>
              <a:rPr lang="cs-CZ" dirty="0"/>
              <a:t>Pocit solidarity s jinými příslušníky</a:t>
            </a:r>
          </a:p>
          <a:p>
            <a:pPr lvl="1"/>
            <a:r>
              <a:rPr lang="cs-CZ" dirty="0"/>
              <a:t>Sňatky mezi příslušníky </a:t>
            </a:r>
          </a:p>
          <a:p>
            <a:pPr marL="457200" lvl="1" indent="0">
              <a:buNone/>
            </a:pPr>
            <a:r>
              <a:rPr lang="cs-CZ" dirty="0"/>
              <a:t>(</a:t>
            </a:r>
            <a:r>
              <a:rPr lang="cs-CZ" dirty="0" err="1"/>
              <a:t>Shaefer</a:t>
            </a:r>
            <a:r>
              <a:rPr lang="cs-CZ" dirty="0"/>
              <a:t> 1996)</a:t>
            </a:r>
          </a:p>
        </p:txBody>
      </p:sp>
    </p:spTree>
    <p:extLst>
      <p:ext uri="{BB962C8B-B14F-4D97-AF65-F5344CB8AC3E}">
        <p14:creationId xmlns:p14="http://schemas.microsoft.com/office/powerpoint/2010/main" val="938814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5FDBE-1A33-4769-BF53-1513EAE35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menšin – proč?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3D1A84-A671-4CB3-825E-F5C64A8A2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Příslušnost k menšině jako nedobrovolný a neměnný fenomén</a:t>
            </a:r>
          </a:p>
          <a:p>
            <a:r>
              <a:rPr lang="cs-CZ" sz="2400" dirty="0"/>
              <a:t>Respekt přirozených lidských práv a lidské důstojnosti</a:t>
            </a:r>
          </a:p>
          <a:p>
            <a:r>
              <a:rPr lang="cs-CZ" sz="2400" dirty="0"/>
              <a:t>Potřeba uchování přirozené heterogenity společnosti</a:t>
            </a:r>
          </a:p>
          <a:p>
            <a:endParaRPr lang="cs-CZ" dirty="0"/>
          </a:p>
          <a:p>
            <a:endParaRPr lang="cs-CZ" dirty="0"/>
          </a:p>
          <a:p>
            <a:pPr marL="0" indent="0" algn="r">
              <a:buNone/>
            </a:pPr>
            <a:r>
              <a:rPr lang="cs-CZ" dirty="0"/>
              <a:t>(</a:t>
            </a:r>
            <a:r>
              <a:rPr lang="cs-CZ" dirty="0" err="1"/>
              <a:t>Vašečka</a:t>
            </a:r>
            <a:r>
              <a:rPr lang="cs-CZ" dirty="0"/>
              <a:t> 2005)</a:t>
            </a:r>
          </a:p>
        </p:txBody>
      </p:sp>
    </p:spTree>
    <p:extLst>
      <p:ext uri="{BB962C8B-B14F-4D97-AF65-F5344CB8AC3E}">
        <p14:creationId xmlns:p14="http://schemas.microsoft.com/office/powerpoint/2010/main" val="3691825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5C818-C4D0-4AAD-B7DF-20301EE1F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Právně-politické přístupy k menšinám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44ADD2-6B39-4841-932D-34E5F1930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Menšiny v nacistickém režimu – nemají místo </a:t>
            </a:r>
          </a:p>
          <a:p>
            <a:r>
              <a:rPr lang="cs-CZ" dirty="0"/>
              <a:t>Menšiny v komunistickém režimu – pouze menšiny národnostní</a:t>
            </a:r>
          </a:p>
          <a:p>
            <a:r>
              <a:rPr lang="cs-CZ" dirty="0"/>
              <a:t>V demokratických státech – zajišťují potřebu politické ochrany menšin a rovného přístupu – menšiny tradiční – etnické, rasové, národnostní, jazykové, náboženské.</a:t>
            </a:r>
          </a:p>
          <a:p>
            <a:pPr lvl="1"/>
            <a:r>
              <a:rPr lang="cs-CZ" dirty="0"/>
              <a:t>V poslední době rozšířené o menšiny s alternativním sexuálním jednáním a spojené s problematikou genderu.  </a:t>
            </a:r>
          </a:p>
          <a:p>
            <a:pPr marL="457200" lvl="1" indent="0" algn="r">
              <a:buNone/>
            </a:pPr>
            <a:r>
              <a:rPr lang="cs-CZ" dirty="0"/>
              <a:t>(</a:t>
            </a:r>
            <a:r>
              <a:rPr lang="cs-CZ" dirty="0" err="1"/>
              <a:t>Vašečka</a:t>
            </a:r>
            <a:r>
              <a:rPr lang="cs-CZ" dirty="0"/>
              <a:t> 2005)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488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52FF2-384F-4E1C-A975-81E93377F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k menšinám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D7D6B1-527F-46EB-B31B-C29A78BBA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8751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Asimilace</a:t>
            </a:r>
            <a:r>
              <a:rPr lang="cs-CZ" dirty="0"/>
              <a:t> = specifika minoritní sociokulturní skupiny se rozpouštějí v kultuře majoritní. </a:t>
            </a:r>
          </a:p>
          <a:p>
            <a:endParaRPr lang="cs-CZ" dirty="0"/>
          </a:p>
          <a:p>
            <a:r>
              <a:rPr lang="cs-CZ" b="1" dirty="0"/>
              <a:t>Integrace</a:t>
            </a:r>
            <a:r>
              <a:rPr lang="cs-CZ" dirty="0"/>
              <a:t> = stav nebo proces, při němž si minority plně zachovají svoje kulturní specifika , aniž by jim tato specifika bránila či znesnadňovala účast ve všech aspektech života společnosti</a:t>
            </a:r>
          </a:p>
          <a:p>
            <a:pPr marL="0" indent="0" algn="r">
              <a:buNone/>
            </a:pPr>
            <a:r>
              <a:rPr lang="cs-CZ" dirty="0"/>
              <a:t>(Kutnohorská 2013)</a:t>
            </a:r>
          </a:p>
          <a:p>
            <a:pPr marL="0" indent="0">
              <a:buNone/>
            </a:pPr>
            <a:r>
              <a:rPr lang="cs-CZ" u="sng" dirty="0"/>
              <a:t>Přístupy v integraci imigrantů v Evropě</a:t>
            </a:r>
          </a:p>
          <a:p>
            <a:pPr marL="0" indent="0">
              <a:buNone/>
            </a:pPr>
            <a:r>
              <a:rPr lang="cs-CZ" dirty="0"/>
              <a:t>Etnicky-exkluzivní model – (Německo) nezabývá se právy imigrantů ani kulturními rozdíly, protože počítá s tím, že pracovní imigranti dříve nebo později se vrátí do své země</a:t>
            </a:r>
          </a:p>
          <a:p>
            <a:pPr marL="0" indent="0">
              <a:buNone/>
            </a:pPr>
            <a:r>
              <a:rPr lang="cs-CZ" dirty="0"/>
              <a:t>Model asimilace – (Francie) rovné práva pro všechny, kdo se začlení do existující společnosti. </a:t>
            </a:r>
          </a:p>
          <a:p>
            <a:pPr marL="0" indent="0">
              <a:buNone/>
            </a:pPr>
            <a:r>
              <a:rPr lang="cs-CZ" dirty="0"/>
              <a:t>Pluralistický model (UK)- existence </a:t>
            </a:r>
            <a:r>
              <a:rPr lang="cs-CZ" dirty="0" err="1"/>
              <a:t>etno</a:t>
            </a:r>
            <a:r>
              <a:rPr lang="cs-CZ" dirty="0"/>
              <a:t>-kulturních komunit, kterou respektovány a vnímány jako legitimní část širší politické entity daného společenství.</a:t>
            </a:r>
          </a:p>
          <a:p>
            <a:pPr marL="0" indent="0" algn="r">
              <a:buNone/>
            </a:pPr>
            <a:r>
              <a:rPr lang="cs-CZ" dirty="0"/>
              <a:t>(Baršová, Barša 2005)</a:t>
            </a:r>
          </a:p>
          <a:p>
            <a:r>
              <a:rPr lang="cs-CZ" b="1" dirty="0"/>
              <a:t>Interkulturalismus</a:t>
            </a:r>
            <a:r>
              <a:rPr lang="cs-CZ" dirty="0"/>
              <a:t> – podpora vzájemných vztahů mezi majoritou a menšinou. Respekt k odlišnosti, vzájemná tolerance, rovnost příležitostí, konstruktivní řešení konfliktů, aktivní úsilí o vyrovnání se negativních předsudků a stereotypů. Způsob, jak žít spolu a mít z toho oboustranný prospěch. (Kutnohorská 2013)</a:t>
            </a:r>
          </a:p>
        </p:txBody>
      </p:sp>
    </p:spTree>
    <p:extLst>
      <p:ext uri="{BB962C8B-B14F-4D97-AF65-F5344CB8AC3E}">
        <p14:creationId xmlns:p14="http://schemas.microsoft.com/office/powerpoint/2010/main" val="1996871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A1722-32CD-4BAB-9550-01BA37215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Menšiny ohrožené sociálním vyloučením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113ACE-25D2-4FA6-9C85-F1BD9E98B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demokratické společnosti menšiny, které nejsou dostatečně chráněné před diskriminací</a:t>
            </a:r>
          </a:p>
          <a:p>
            <a:pPr lvl="1"/>
            <a:r>
              <a:rPr lang="cs-CZ" dirty="0"/>
              <a:t>Menšiny vznikající migrací </a:t>
            </a:r>
          </a:p>
          <a:p>
            <a:pPr lvl="1"/>
            <a:r>
              <a:rPr lang="cs-CZ" dirty="0"/>
              <a:t>Autochtonní etnické menšiny – př. Romové ve Střední Evropě</a:t>
            </a:r>
          </a:p>
          <a:p>
            <a:pPr lvl="1"/>
            <a:r>
              <a:rPr lang="cs-CZ" dirty="0"/>
              <a:t>Jiné klasické náboženské, rasové, kulturní menšiny</a:t>
            </a:r>
          </a:p>
          <a:p>
            <a:pPr marL="457200" lvl="1" indent="0">
              <a:buNone/>
            </a:pPr>
            <a:r>
              <a:rPr lang="cs-CZ" dirty="0"/>
              <a:t>V širším pojetí </a:t>
            </a:r>
          </a:p>
          <a:p>
            <a:pPr lvl="1"/>
            <a:r>
              <a:rPr lang="cs-CZ" dirty="0"/>
              <a:t>Sociální menšiny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Nejsou </a:t>
            </a:r>
          </a:p>
          <a:p>
            <a:pPr lvl="1"/>
            <a:r>
              <a:rPr lang="cs-CZ" dirty="0"/>
              <a:t>Extrémistické skupiny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9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4BE1A-F100-4F25-968F-133D7C1E6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vyloučení (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exclusion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96B4D2-9BC5-4D7A-8C6C-597127B01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670205"/>
            <a:ext cx="8915400" cy="456368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Často využíván zároveň s konceptem sociální chudoby</a:t>
            </a:r>
          </a:p>
          <a:p>
            <a:r>
              <a:rPr lang="cs-CZ" dirty="0"/>
              <a:t>Univerzální kulturní mechanismus uplatňované téměř ve všech společnostech</a:t>
            </a:r>
          </a:p>
          <a:p>
            <a:r>
              <a:rPr lang="cs-CZ" dirty="0"/>
              <a:t>Vyloučení z určitých práv, aktivit až totální vyloučení</a:t>
            </a:r>
          </a:p>
          <a:p>
            <a:r>
              <a:rPr lang="cs-CZ" dirty="0"/>
              <a:t>Mechanismus sociální kontroly – sankce</a:t>
            </a:r>
          </a:p>
          <a:p>
            <a:r>
              <a:rPr lang="cs-CZ" dirty="0"/>
              <a:t>Marginalizace = odsouvání určitých osob a skupin na okraj společnosti</a:t>
            </a:r>
          </a:p>
          <a:p>
            <a:r>
              <a:rPr lang="cs-CZ" dirty="0"/>
              <a:t>Vylučování byli ti, kdo ohrožují řád společnosti, její identitu, a to myšlením nebo jednání + i ti, kteří byli „jiní“</a:t>
            </a:r>
          </a:p>
          <a:p>
            <a:r>
              <a:rPr lang="cs-CZ" dirty="0"/>
              <a:t>Představuje pro lidský kolektiv jeden z možných mechanismů formování, obnovování a posilování vlastní identity a udržení své integrity směrem dovnitř i ven </a:t>
            </a:r>
          </a:p>
          <a:p>
            <a:r>
              <a:rPr lang="cs-CZ" dirty="0"/>
              <a:t>Extrémní podoba vyloučení jako trest smrti</a:t>
            </a:r>
          </a:p>
          <a:p>
            <a:pPr lvl="1"/>
            <a:r>
              <a:rPr lang="cs-CZ" dirty="0"/>
              <a:t>Vyloučení fyzické , společenské, kulturní, duchovní</a:t>
            </a:r>
          </a:p>
          <a:p>
            <a:pPr lvl="1"/>
            <a:r>
              <a:rPr lang="cs-CZ" dirty="0"/>
              <a:t>Vyloučení a </a:t>
            </a:r>
            <a:r>
              <a:rPr lang="cs-CZ" dirty="0" err="1"/>
              <a:t>marginalizovaní</a:t>
            </a:r>
            <a:r>
              <a:rPr lang="cs-CZ" dirty="0"/>
              <a:t> bývali často stigmatizování</a:t>
            </a:r>
          </a:p>
          <a:p>
            <a:pPr marL="0" indent="0" algn="r">
              <a:buNone/>
            </a:pPr>
            <a:r>
              <a:rPr lang="cs-CZ" dirty="0"/>
              <a:t>Mareš 2002 </a:t>
            </a:r>
          </a:p>
        </p:txBody>
      </p:sp>
    </p:spTree>
    <p:extLst>
      <p:ext uri="{BB962C8B-B14F-4D97-AF65-F5344CB8AC3E}">
        <p14:creationId xmlns:p14="http://schemas.microsoft.com/office/powerpoint/2010/main" val="2762019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1B1769-EE9A-4FF6-A2C3-7ED9337C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Vyloučení v moderní době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9EC2A4-D4D5-4DDC-947A-5E1715973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Nástroj sociální kontroly</a:t>
            </a:r>
          </a:p>
          <a:p>
            <a:r>
              <a:rPr lang="cs-CZ" dirty="0"/>
              <a:t>Má jiné formy a jiný obsah</a:t>
            </a:r>
          </a:p>
          <a:p>
            <a:r>
              <a:rPr lang="cs-CZ" dirty="0"/>
              <a:t>Sociální vyloučení… </a:t>
            </a:r>
          </a:p>
          <a:p>
            <a:pPr lvl="1"/>
            <a:r>
              <a:rPr lang="cs-CZ" dirty="0"/>
              <a:t>…Jako důsledek selhání společnosti než jednotlivce</a:t>
            </a:r>
          </a:p>
          <a:p>
            <a:pPr lvl="2"/>
            <a:r>
              <a:rPr lang="cs-CZ" dirty="0"/>
              <a:t>Demokracie a práva</a:t>
            </a:r>
          </a:p>
          <a:p>
            <a:pPr lvl="2"/>
            <a:r>
              <a:rPr lang="cs-CZ" dirty="0"/>
              <a:t>Trhu práce</a:t>
            </a:r>
          </a:p>
          <a:p>
            <a:pPr lvl="2"/>
            <a:r>
              <a:rPr lang="cs-CZ" dirty="0"/>
              <a:t>Sociálního státu</a:t>
            </a:r>
          </a:p>
          <a:p>
            <a:pPr lvl="2"/>
            <a:r>
              <a:rPr lang="cs-CZ" dirty="0"/>
              <a:t>Rodiny spolu s komunitou                                               (</a:t>
            </a:r>
            <a:r>
              <a:rPr lang="cs-CZ" dirty="0" err="1"/>
              <a:t>Berghman</a:t>
            </a:r>
            <a:r>
              <a:rPr lang="cs-CZ" dirty="0"/>
              <a:t> 1997)</a:t>
            </a:r>
          </a:p>
          <a:p>
            <a:pPr lvl="1"/>
            <a:r>
              <a:rPr lang="cs-CZ" dirty="0"/>
              <a:t>…Jako střed různých sociálních skupin v boji o udržení či rozšíření své moci a vlivu </a:t>
            </a:r>
          </a:p>
          <a:p>
            <a:r>
              <a:rPr lang="cs-CZ" dirty="0"/>
              <a:t>Konsekvence: prohlubuje se prostor mezi majoritou a vyloučenou společností – vzdaluje se od hodnot, chybí důvěra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739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E52A0E-FFEF-45D9-AD16-1D2FE6AF7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9574"/>
          </a:xfrm>
        </p:spPr>
        <p:txBody>
          <a:bodyPr>
            <a:normAutofit fontScale="90000"/>
          </a:bodyPr>
          <a:lstStyle/>
          <a:p>
            <a:r>
              <a:rPr lang="cs-CZ" dirty="0"/>
              <a:t>Vztah k minoritám v české společnosti</a:t>
            </a:r>
            <a:br>
              <a:rPr lang="cs-CZ" dirty="0"/>
            </a:br>
            <a:r>
              <a:rPr lang="cs-CZ" dirty="0"/>
              <a:t>podle sociologického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D5E314-B2F0-4C02-ACF8-7D22A63F0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05263"/>
            <a:ext cx="8915400" cy="4628148"/>
          </a:xfrm>
        </p:spPr>
        <p:txBody>
          <a:bodyPr>
            <a:normAutofit/>
          </a:bodyPr>
          <a:lstStyle/>
          <a:p>
            <a:r>
              <a:rPr lang="cs-CZ" dirty="0"/>
              <a:t>Výzkum Rabušic a </a:t>
            </a:r>
            <a:r>
              <a:rPr lang="cs-CZ" dirty="0" err="1"/>
              <a:t>Katrňák</a:t>
            </a:r>
            <a:r>
              <a:rPr lang="cs-CZ" dirty="0"/>
              <a:t> 2002</a:t>
            </a:r>
          </a:p>
          <a:p>
            <a:r>
              <a:rPr lang="cs-CZ" b="1" dirty="0"/>
              <a:t>Anomie</a:t>
            </a:r>
          </a:p>
          <a:p>
            <a:pPr lvl="1"/>
            <a:r>
              <a:rPr lang="cs-CZ" dirty="0"/>
              <a:t> stav moderní společnosti v níž vazby a kontakty mezi lidmi oslabují natolik, že pravidla jednání jimiž se lidé řídí, přestávají platit. (Durkheim1893) </a:t>
            </a:r>
          </a:p>
          <a:p>
            <a:pPr lvl="1"/>
            <a:r>
              <a:rPr lang="cs-CZ" dirty="0" err="1"/>
              <a:t>Merton</a:t>
            </a:r>
            <a:r>
              <a:rPr lang="cs-CZ" dirty="0"/>
              <a:t> (1938) – sklon některých sociálních skupin k anomickému chování</a:t>
            </a:r>
          </a:p>
          <a:p>
            <a:pPr lvl="1"/>
            <a:r>
              <a:rPr lang="cs-CZ" dirty="0"/>
              <a:t>Leo </a:t>
            </a:r>
            <a:r>
              <a:rPr lang="cs-CZ" dirty="0" err="1"/>
              <a:t>Srole</a:t>
            </a:r>
            <a:r>
              <a:rPr lang="cs-CZ" dirty="0"/>
              <a:t> (1956) – anomie jako sociálně psychologický koncept – škála sounáležitost x odcizení</a:t>
            </a:r>
          </a:p>
          <a:p>
            <a:r>
              <a:rPr lang="cs-CZ" dirty="0"/>
              <a:t>Výsledky v ČR (95-2000) 37-39% osob velmi anomických</a:t>
            </a:r>
          </a:p>
          <a:p>
            <a:r>
              <a:rPr lang="cs-CZ" dirty="0"/>
              <a:t>Nástroje měření vztahu české populace k menšinám – ukazatel postoje k sousedům</a:t>
            </a:r>
          </a:p>
          <a:p>
            <a:r>
              <a:rPr lang="cs-CZ" dirty="0"/>
              <a:t>Závěr: vztah anomie a netolerance + interpersonální důvěra :</a:t>
            </a:r>
          </a:p>
          <a:p>
            <a:pPr marL="0" indent="0">
              <a:buNone/>
            </a:pPr>
            <a:r>
              <a:rPr lang="cs-CZ" dirty="0"/>
              <a:t>Nedostatek interpersonální důvěry vytváří antisociální klima a vede ke </a:t>
            </a:r>
            <a:r>
              <a:rPr lang="cs-CZ" dirty="0" err="1"/>
              <a:t>xenofóbním</a:t>
            </a:r>
            <a:r>
              <a:rPr lang="cs-CZ" dirty="0"/>
              <a:t> postojům.</a:t>
            </a:r>
          </a:p>
        </p:txBody>
      </p:sp>
    </p:spTree>
    <p:extLst>
      <p:ext uri="{BB962C8B-B14F-4D97-AF65-F5344CB8AC3E}">
        <p14:creationId xmlns:p14="http://schemas.microsoft.com/office/powerpoint/2010/main" val="1802006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67F5E-6D7F-491A-82F5-B0B685358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B716B8-11B1-4651-84E4-92CE37055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Najděte odborný článek z oboru sociální práce nebo sociální politiky na téma přístupu k určité menšině. Odpovězte na otázku: Jaká hodnota/hodnoty jsou v článku prezentovány?</a:t>
            </a:r>
          </a:p>
          <a:p>
            <a:pPr algn="ctr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24462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BBCCA0-D3EE-4D78-9166-06D2D95868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5736EA3-5D31-46CF-B954-8C83E1BE1F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390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FAFF4-F9CF-4CE3-AF50-C58A64BE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Koho by Češi nechtěli za sousedy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558595B-0C4C-4374-9155-14D6E5A15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89006" y="1693682"/>
            <a:ext cx="3992732" cy="576262"/>
          </a:xfrm>
        </p:spPr>
        <p:txBody>
          <a:bodyPr/>
          <a:lstStyle/>
          <a:p>
            <a:r>
              <a:rPr lang="cs-CZ" sz="1050" dirty="0"/>
              <a:t>Koho by tedy podle nové studie </a:t>
            </a:r>
            <a:r>
              <a:rPr lang="cs-CZ" sz="1050" i="1" dirty="0"/>
              <a:t>„Hodnoty a postoje v České republice 1991–2017“</a:t>
            </a:r>
            <a:r>
              <a:rPr lang="cs-CZ" sz="1050" dirty="0"/>
              <a:t> nechtěli mít Češi za své sousedy? Odpovědi jsou uvedeny v procentech těch, kteří tyto skupiny lidí nechtějí ve své blízkosti. 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126867-16CD-4823-892E-18F3778BAB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Narkomany – 83 procent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Těžké alkoholiky – 76 procent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Romy – 64 procent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Lidi s kriminální minulostí – 62 procent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Přistěhovalce (imigranty), cizí dělníky – 60 procent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Muslimy – 58 procent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HIV pozitivní – 38 procent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Pravicové extrémisty – 36 procent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Levicové extrémisty – 34 procent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Lidi odlišné rasy – 33 procent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Homosexuály – 24 procent (v roce 1991 to bylo až 51 procent)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Citově nevyrovnané lidi – 23 procent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Velmi početné rodiny – 19 procent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Židy – 18 procent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200" dirty="0"/>
              <a:t>Křesťany – 12 procent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AAB0494-7D89-4EB5-B796-32F64E932C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0193FEB-7DA5-43A4-AD97-6BDE21E86B2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pPr>
              <a:buAutoNum type="arabicPeriod"/>
            </a:pPr>
            <a:r>
              <a:rPr lang="cs-CZ" dirty="0"/>
              <a:t>Romové</a:t>
            </a:r>
          </a:p>
          <a:p>
            <a:pPr>
              <a:buAutoNum type="arabicPeriod"/>
            </a:pPr>
            <a:r>
              <a:rPr lang="cs-CZ" dirty="0"/>
              <a:t>Drogově závislé</a:t>
            </a:r>
          </a:p>
          <a:p>
            <a:pPr>
              <a:buAutoNum type="arabicPeriod"/>
            </a:pPr>
            <a:r>
              <a:rPr lang="cs-CZ" dirty="0"/>
              <a:t>Lidé bez domova</a:t>
            </a:r>
          </a:p>
          <a:p>
            <a:pPr>
              <a:buAutoNum type="arabicPeriod"/>
            </a:pPr>
            <a:r>
              <a:rPr lang="cs-CZ" dirty="0"/>
              <a:t>Migranty</a:t>
            </a:r>
          </a:p>
          <a:p>
            <a:pPr>
              <a:buAutoNum type="arabicPeriod"/>
            </a:pPr>
            <a:r>
              <a:rPr lang="cs-CZ" dirty="0"/>
              <a:t>Lidé s kriminálním životním stylem</a:t>
            </a:r>
          </a:p>
          <a:p>
            <a:pPr>
              <a:buAutoNum type="arabicPeriod"/>
            </a:pPr>
            <a:r>
              <a:rPr lang="cs-CZ" dirty="0"/>
              <a:t>Prostitutky</a:t>
            </a:r>
          </a:p>
          <a:p>
            <a:pPr>
              <a:buAutoNum type="arabicPeriod"/>
            </a:pPr>
            <a:r>
              <a:rPr lang="cs-CZ" dirty="0"/>
              <a:t>Lidé s postižením</a:t>
            </a:r>
          </a:p>
        </p:txBody>
      </p:sp>
    </p:spTree>
    <p:extLst>
      <p:ext uri="{BB962C8B-B14F-4D97-AF65-F5344CB8AC3E}">
        <p14:creationId xmlns:p14="http://schemas.microsoft.com/office/powerpoint/2010/main" val="90194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577E634B-C16E-42FB-BF37-61205552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87" t="32000" r="64803" b="9684"/>
          <a:stretch/>
        </p:blipFill>
        <p:spPr>
          <a:xfrm>
            <a:off x="2294021" y="523916"/>
            <a:ext cx="8494295" cy="529937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3F8197A9-71F6-4E5A-83EB-134F81FC761F}"/>
              </a:ext>
            </a:extLst>
          </p:cNvPr>
          <p:cNvSpPr txBox="1"/>
          <p:nvPr/>
        </p:nvSpPr>
        <p:spPr>
          <a:xfrm>
            <a:off x="8494295" y="5919537"/>
            <a:ext cx="2446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(Rabušic 2018)</a:t>
            </a:r>
          </a:p>
        </p:txBody>
      </p:sp>
    </p:spTree>
    <p:extLst>
      <p:ext uri="{BB962C8B-B14F-4D97-AF65-F5344CB8AC3E}">
        <p14:creationId xmlns:p14="http://schemas.microsoft.com/office/powerpoint/2010/main" val="2529625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7A9D0D0-E390-4DA0-80CD-4C1B3E42B8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tématu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29352B7-E02F-44E0-8E2E-C28D963EF1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Menšina, etnicita, kultura, integrace předsudky, stereotypy</a:t>
            </a:r>
          </a:p>
        </p:txBody>
      </p:sp>
    </p:spTree>
    <p:extLst>
      <p:ext uri="{BB962C8B-B14F-4D97-AF65-F5344CB8AC3E}">
        <p14:creationId xmlns:p14="http://schemas.microsoft.com/office/powerpoint/2010/main" val="39054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63E952-82A5-4114-9187-017FC9B4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DAB9E5-6F21-4E35-A78E-E711E569A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Představte článek nebo reportáž ze zpravodajství, který v sobě obsahuje, ať už implicitně nebo explicitně, vztah určité menšiny a majority v ČR. Odpovězte na otázku: Je zde vztah hodnocen? Na základě jakých kritérií?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92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EA9E9A-F130-4FE3-96B3-6B311EDC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Společenský kontext problematiky menšin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847779-D7F4-4140-9762-71541FE4C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Evropa: motto: In </a:t>
            </a:r>
            <a:r>
              <a:rPr lang="cs-CZ" dirty="0" err="1"/>
              <a:t>varietate</a:t>
            </a:r>
            <a:r>
              <a:rPr lang="cs-CZ" dirty="0"/>
              <a:t> Concordia = Jednota v různosti</a:t>
            </a:r>
          </a:p>
          <a:p>
            <a:r>
              <a:rPr lang="cs-CZ" dirty="0"/>
              <a:t>Relevance: tolerance, respekt k odlišnostem</a:t>
            </a:r>
          </a:p>
          <a:p>
            <a:endParaRPr lang="cs-CZ" dirty="0"/>
          </a:p>
          <a:p>
            <a:r>
              <a:rPr lang="cs-CZ" dirty="0" err="1"/>
              <a:t>Multikulturalita</a:t>
            </a:r>
            <a:r>
              <a:rPr lang="cs-CZ" dirty="0"/>
              <a:t> – harmonická souhra kultur, včetně zvyků, chování, tradic, rituálů, vzájemná tolerance</a:t>
            </a:r>
          </a:p>
          <a:p>
            <a:pPr lvl="1"/>
            <a:r>
              <a:rPr lang="cs-CZ" dirty="0"/>
              <a:t>Nejrychlejší vývoj zaznamenaly civilizace konfrontované s jinými kulturami</a:t>
            </a:r>
          </a:p>
          <a:p>
            <a:pPr lvl="1"/>
            <a:r>
              <a:rPr lang="cs-CZ" dirty="0"/>
              <a:t>Kultury se tak navzájem obohacují</a:t>
            </a:r>
          </a:p>
          <a:p>
            <a:pPr lvl="1"/>
            <a:r>
              <a:rPr lang="cs-CZ" dirty="0"/>
              <a:t>Ideál harmonické koexistence odlišných kulturních a etnických skupin v pluralitní společnosti. (</a:t>
            </a:r>
            <a:r>
              <a:rPr lang="cs-CZ" dirty="0" err="1"/>
              <a:t>Eriksen</a:t>
            </a:r>
            <a:r>
              <a:rPr lang="cs-CZ" dirty="0"/>
              <a:t> 2008)</a:t>
            </a:r>
          </a:p>
          <a:p>
            <a:pPr lvl="1"/>
            <a:r>
              <a:rPr lang="cs-CZ" dirty="0"/>
              <a:t>Právo na odlišnost a vlastní kulturu</a:t>
            </a:r>
          </a:p>
          <a:p>
            <a:pPr marL="457200" lvl="1" indent="0" algn="r">
              <a:buNone/>
            </a:pPr>
            <a:r>
              <a:rPr lang="cs-CZ" dirty="0"/>
              <a:t>Kutnohorská 2012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129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53300-729B-4F53-9004-183976DF3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6BC628-CAE6-4990-964C-684F4DEF7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Etnicita</a:t>
            </a:r>
            <a:r>
              <a:rPr lang="cs-CZ" dirty="0"/>
              <a:t> = souhrn vlastností či znaků vymezující etnikum – je úzce spojena s prvky příslušné kultury </a:t>
            </a:r>
          </a:p>
          <a:p>
            <a:pPr lvl="1"/>
            <a:r>
              <a:rPr lang="cs-CZ" dirty="0"/>
              <a:t>Nemá jednoznačnou definici a její podstata je velmi složitá – identita jedince, vztahy ve skupině, …</a:t>
            </a:r>
          </a:p>
          <a:p>
            <a:pPr lvl="1"/>
            <a:r>
              <a:rPr lang="cs-CZ" dirty="0"/>
              <a:t>Vzájemně provázaný systém kulturních, rasových, jazykových a teritoriálních a historických osudů</a:t>
            </a:r>
          </a:p>
          <a:p>
            <a:pPr lvl="1"/>
            <a:r>
              <a:rPr lang="cs-CZ" dirty="0"/>
              <a:t>Etnická identita</a:t>
            </a:r>
          </a:p>
          <a:p>
            <a:r>
              <a:rPr lang="cs-CZ" b="1" dirty="0"/>
              <a:t>Etnocentrismus</a:t>
            </a:r>
            <a:r>
              <a:rPr lang="cs-CZ" dirty="0"/>
              <a:t> = opak kulturního relativismu</a:t>
            </a:r>
          </a:p>
          <a:p>
            <a:pPr lvl="1"/>
            <a:r>
              <a:rPr lang="cs-CZ" dirty="0"/>
              <a:t>Tendence poznávat, hodnotit a interpretovat okolní svět jen z perspektivy kultury vlastního společenství.</a:t>
            </a:r>
          </a:p>
          <a:p>
            <a:pPr lvl="1"/>
            <a:r>
              <a:rPr lang="cs-CZ" dirty="0"/>
              <a:t>Přesvědčení, že vlastní kultura je nadřazena všem ostatním  </a:t>
            </a:r>
          </a:p>
        </p:txBody>
      </p:sp>
    </p:spTree>
    <p:extLst>
      <p:ext uri="{BB962C8B-B14F-4D97-AF65-F5344CB8AC3E}">
        <p14:creationId xmlns:p14="http://schemas.microsoft.com/office/powerpoint/2010/main" val="3037773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AF7B5-BC09-403F-9780-612FA1D9C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C6CF07-D880-4C73-B30D-1288DEF8C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Kulturní pluralita – východisko, které předpokládá a </a:t>
            </a:r>
            <a:r>
              <a:rPr lang="cs-CZ" dirty="0" err="1"/>
              <a:t>příjíma</a:t>
            </a:r>
            <a:r>
              <a:rPr lang="cs-CZ" dirty="0"/>
              <a:t> existenci různých kultur  </a:t>
            </a:r>
          </a:p>
          <a:p>
            <a:r>
              <a:rPr lang="cs-CZ" dirty="0"/>
              <a:t>Pluralismus – upřednostňování mnohosti a rozmanitosti</a:t>
            </a:r>
          </a:p>
          <a:p>
            <a:r>
              <a:rPr lang="cs-CZ" dirty="0"/>
              <a:t>Kultura – kolektivní jev</a:t>
            </a:r>
          </a:p>
          <a:p>
            <a:pPr lvl="1"/>
            <a:r>
              <a:rPr lang="cs-CZ" dirty="0"/>
              <a:t>Široké pojetí: vnášení lidského ducha a umu do věcí a lidí a vytváření jejich lepšího stavu. Vše, co vytváří lidská civilizace – materiální i duchovní</a:t>
            </a:r>
          </a:p>
          <a:p>
            <a:pPr lvl="1"/>
            <a:r>
              <a:rPr lang="cs-CZ" dirty="0"/>
              <a:t>Užší pojetí: projevy chování lidí – zvyklosti, symboly, komunikační normy, sdílené hodnotové systémy, zkušenosti, tabu…</a:t>
            </a:r>
          </a:p>
          <a:p>
            <a:pPr lvl="1"/>
            <a:r>
              <a:rPr lang="cs-CZ" dirty="0"/>
              <a:t>Užíváno v mnoha vědách</a:t>
            </a:r>
          </a:p>
          <a:p>
            <a:pPr lvl="1"/>
            <a:r>
              <a:rPr lang="cs-CZ" dirty="0"/>
              <a:t>Je přenášena v čase a prostoru a je naučená</a:t>
            </a:r>
          </a:p>
          <a:p>
            <a:pPr lvl="1"/>
            <a:r>
              <a:rPr lang="cs-CZ" dirty="0"/>
              <a:t>Víra, zvyky, hodnoty…</a:t>
            </a:r>
          </a:p>
          <a:p>
            <a:pPr marL="457200" lvl="1" indent="0" algn="r">
              <a:buNone/>
            </a:pPr>
            <a:r>
              <a:rPr lang="cs-CZ" dirty="0"/>
              <a:t>Kutnohorská 2013</a:t>
            </a:r>
          </a:p>
        </p:txBody>
      </p:sp>
    </p:spTree>
    <p:extLst>
      <p:ext uri="{BB962C8B-B14F-4D97-AF65-F5344CB8AC3E}">
        <p14:creationId xmlns:p14="http://schemas.microsoft.com/office/powerpoint/2010/main" val="3837868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6AB14-2A49-4C78-9465-2704F6F08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Menšina - definování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D1208E-3720-4C28-9B0B-A08606E7C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96063"/>
          </a:xfrm>
        </p:spPr>
        <p:txBody>
          <a:bodyPr>
            <a:normAutofit/>
          </a:bodyPr>
          <a:lstStyle/>
          <a:p>
            <a:r>
              <a:rPr lang="cs-CZ" dirty="0"/>
              <a:t>Objektivní perspektiva – prostřednictvím vědeckého popisu</a:t>
            </a:r>
          </a:p>
          <a:p>
            <a:r>
              <a:rPr lang="cs-CZ" dirty="0"/>
              <a:t>Sociálně-kritická perspektiva  - hledisko diskriminace a znevýhodnění</a:t>
            </a:r>
          </a:p>
          <a:p>
            <a:r>
              <a:rPr lang="cs-CZ" dirty="0"/>
              <a:t>Občanská perspektiva – rovnost všech občanů před zákonem</a:t>
            </a:r>
          </a:p>
          <a:p>
            <a:endParaRPr lang="cs-CZ" dirty="0"/>
          </a:p>
          <a:p>
            <a:r>
              <a:rPr lang="cs-CZ" dirty="0"/>
              <a:t>Louis </a:t>
            </a:r>
            <a:r>
              <a:rPr lang="cs-CZ" dirty="0" err="1"/>
              <a:t>Wirth</a:t>
            </a:r>
            <a:r>
              <a:rPr lang="cs-CZ" dirty="0"/>
              <a:t> (1945): Menšina jsou lidé, kteří jsou vzhledem ke svým fyzickým nebo kulturním znakům odlišovaní od jiných občanů ve společnosti, ve které žijí, a to proto, aby se k nim odlišně nebo nerovně přistupovalo. A kteří proto sami sebe považují za objekty kolektivní diskriminace.   </a:t>
            </a:r>
          </a:p>
          <a:p>
            <a:r>
              <a:rPr lang="cs-CZ" dirty="0"/>
              <a:t>Znaky menšiny: </a:t>
            </a:r>
          </a:p>
          <a:p>
            <a:pPr lvl="1"/>
            <a:r>
              <a:rPr lang="cs-CZ" dirty="0"/>
              <a:t>Stigmatizace</a:t>
            </a:r>
          </a:p>
          <a:p>
            <a:pPr lvl="1"/>
            <a:r>
              <a:rPr lang="cs-CZ" dirty="0"/>
              <a:t>Nerovný přístup ze strany majority</a:t>
            </a:r>
          </a:p>
          <a:p>
            <a:pPr lvl="1"/>
            <a:r>
              <a:rPr lang="cs-CZ" dirty="0"/>
              <a:t>Pocit skupinové diskriminace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73087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322</TotalTime>
  <Words>1319</Words>
  <Application>Microsoft Office PowerPoint</Application>
  <PresentationFormat>Širokoúhlá obrazovka</PresentationFormat>
  <Paragraphs>150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Stébla</vt:lpstr>
      <vt:lpstr>Přístupy k práci s menšinami SPRb1142</vt:lpstr>
      <vt:lpstr>Koho by Češi nechtěli za sousedy</vt:lpstr>
      <vt:lpstr>Prezentace aplikace PowerPoint</vt:lpstr>
      <vt:lpstr>Úvod do tématu</vt:lpstr>
      <vt:lpstr>Úkol:</vt:lpstr>
      <vt:lpstr>Společenský kontext problematiky menšin</vt:lpstr>
      <vt:lpstr>Základní pojmy</vt:lpstr>
      <vt:lpstr>Prezentace aplikace PowerPoint</vt:lpstr>
      <vt:lpstr>Menšina - definování</vt:lpstr>
      <vt:lpstr>Definování menšiny v rámci sociální práce  (Musil, Navrátil 2002) (sociálně kritická perspektiva) </vt:lpstr>
      <vt:lpstr>Ochrana menšin – proč?</vt:lpstr>
      <vt:lpstr>Právně-politické přístupy k menšinám</vt:lpstr>
      <vt:lpstr>Přístupy k menšinám</vt:lpstr>
      <vt:lpstr>Menšiny ohrožené sociálním vyloučením </vt:lpstr>
      <vt:lpstr>Sociální vyloučení (social exclusion)</vt:lpstr>
      <vt:lpstr>Vyloučení v moderní době </vt:lpstr>
      <vt:lpstr>Vztah k minoritám v české společnosti podle sociologického výzkumu</vt:lpstr>
      <vt:lpstr>Úkol na příště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Přístupy k práci s menšinami SPRb1142</dc:title>
  <dc:creator>Petra Horová</dc:creator>
  <cp:lastModifiedBy>Petra Horová</cp:lastModifiedBy>
  <cp:revision>26</cp:revision>
  <dcterms:created xsi:type="dcterms:W3CDTF">2020-02-20T15:17:54Z</dcterms:created>
  <dcterms:modified xsi:type="dcterms:W3CDTF">2020-02-27T16:52:16Z</dcterms:modified>
</cp:coreProperties>
</file>