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/>
            <a:t>A</a:t>
          </a:r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/>
            <a:t>C</a:t>
          </a:r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/>
            <a:t>D</a:t>
          </a:r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/>
            <a:t>E</a:t>
          </a:r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/>
            <a:t>B</a:t>
          </a:r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A</a:t>
          </a:r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800" kern="1200" dirty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B</a:t>
          </a:r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800" kern="1200" dirty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</a:t>
          </a:r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800" b="1" kern="1200" dirty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</a:t>
          </a:r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800" kern="120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</a:t>
          </a:r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800" kern="1200" dirty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23.3.2020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40604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latin typeface="Calibri" panose="020F0502020204030204" pitchFamily="34" charset="0"/>
              </a:rPr>
              <a:t>VPLb1118 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    (jarní semestr 2020)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Vysvětlení příčin rozvodovosti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Tvorba designu výzkumu (3 základní otázky)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Co a koho chceme zkoumat</a:t>
            </a:r>
            <a:r>
              <a:rPr lang="cs-CZ" altLang="cs-CZ" sz="2000" dirty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Základní 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nemusí být totožné. respondenti = lidé s anorexií, informanti = lékaři / situace rodiny přes jediného informanta.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Kategorie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Otázka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Příklad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co chceme zkoumat?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anorexie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u koho se vyskytuje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alibri" panose="020F0502020204030204" pitchFamily="34" charset="0"/>
                        </a:rPr>
                        <a:t>lékař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Co a koho chceme zkoumat</a:t>
            </a:r>
            <a:r>
              <a:rPr lang="cs-CZ" altLang="cs-CZ" sz="2000" dirty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firma…), určuje účel výzkumu.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Význam kulturních aspektů (komparativní výzkum)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Určení časových bodů (hranic) pro výzkum (kolik a kdy)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Některé modely kvantitativního výzkumu využívají sledování „trvání“. Tj. je měřena délka času (např. dnů) do určité události.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>
                <a:latin typeface="Calibri" panose="020F0502020204030204" pitchFamily="34" charset="0"/>
              </a:rPr>
              <a:t>Jak se změnila míra chudoby dětí v ČR v letech 2004 až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>
                <a:latin typeface="Calibri" panose="020F0502020204030204" pitchFamily="34" charset="0"/>
              </a:rPr>
              <a:t>Jak dlouho trvalo, než si nezaměstnaní našli práci?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Výsledný design je kombinací tří výše 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Někdy je mylně zaměňován a) design a b) výzkumná metoda nebo technika</a:t>
            </a:r>
            <a:r>
              <a:rPr lang="cs-CZ" altLang="cs-CZ" sz="2000" dirty="0">
                <a:latin typeface="Calibri" panose="020F0502020204030204" pitchFamily="34" charset="0"/>
              </a:rPr>
              <a:t> (případně způsob odhadu vlivu/dopadu).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Vlastně se jedná o způsob před-přípravy dat pro analýzu.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Např. jeden design a pak regresní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>
                <a:latin typeface="Calibri" panose="020F0502020204030204" pitchFamily="34" charset="0"/>
              </a:rPr>
              <a:t>. Často se očekává vliv designu na výsledek – zvláště v hodnocení programů (očekávání, že lepší design zlepší důvěryhodnost výsledků).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>
                <a:latin typeface="Calibri" panose="020F0502020204030204" pitchFamily="34" charset="0"/>
              </a:rPr>
              <a:t> (problém „</a:t>
            </a:r>
            <a:r>
              <a:rPr lang="cs-CZ" altLang="cs-CZ" sz="2000" dirty="0" err="1">
                <a:latin typeface="Calibri" panose="020F0502020204030204" pitchFamily="34" charset="0"/>
              </a:rPr>
              <a:t>fidelity</a:t>
            </a:r>
            <a:r>
              <a:rPr lang="cs-CZ" altLang="cs-CZ" sz="2000" dirty="0">
                <a:latin typeface="Calibri" panose="020F0502020204030204" pitchFamily="34" charset="0"/>
              </a:rPr>
              <a:t>“) 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Základní hledisko: experimentální/neexperimentální (též </a:t>
            </a:r>
            <a:r>
              <a:rPr lang="en-US" altLang="cs-CZ" sz="2000" dirty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>
                <a:latin typeface="Calibri" panose="020F0502020204030204" pitchFamily="34" charset="0"/>
              </a:rPr>
              <a:t>)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>
                <a:latin typeface="Calibri" panose="020F0502020204030204" pitchFamily="34" charset="0"/>
              </a:rPr>
              <a:t>) – např. </a:t>
            </a:r>
            <a:r>
              <a:rPr lang="en-US" altLang="cs-CZ" sz="2000" dirty="0">
                <a:latin typeface="Calibri" panose="020F0502020204030204" pitchFamily="34" charset="0"/>
              </a:rPr>
              <a:t>survey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longitudinální 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/>
          </a:p>
          <a:p>
            <a:pPr marL="0" indent="0" eaLnBrk="1" hangingPunct="1">
              <a:buNone/>
            </a:pPr>
            <a:endParaRPr lang="cs-CZ" altLang="cs-CZ" sz="2400" dirty="0"/>
          </a:p>
          <a:p>
            <a:pPr marL="609600" indent="-609600" eaLnBrk="1" hangingPunct="1">
              <a:buFontTx/>
              <a:buNone/>
            </a:pPr>
            <a:endParaRPr lang="cs-CZ" altLang="cs-CZ" sz="2400" dirty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zkoumá více případů (zajímá se o varianci v proměnných): zpravidla stovky/tisíce 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/>
          </a:p>
          <a:p>
            <a:pPr eaLnBrk="1" hangingPunct="1">
              <a:buFontTx/>
              <a:buNone/>
            </a:pPr>
            <a:endParaRPr lang="cs-CZ" altLang="cs-CZ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>
                <a:latin typeface="Calibri" panose="020F0502020204030204" pitchFamily="34" charset="0"/>
              </a:rPr>
              <a:t>[</a:t>
            </a:r>
            <a:r>
              <a:rPr lang="cs-CZ" sz="2000" b="1" dirty="0">
                <a:latin typeface="Calibri" panose="020F0502020204030204" pitchFamily="34" charset="0"/>
              </a:rPr>
              <a:t>dizajn</a:t>
            </a:r>
            <a:r>
              <a:rPr lang="en-US" sz="2000" b="1" dirty="0">
                <a:latin typeface="Calibri" panose="020F0502020204030204" pitchFamily="34" charset="0"/>
              </a:rPr>
              <a:t>]</a:t>
            </a:r>
            <a:r>
              <a:rPr lang="cs-CZ" sz="2000" b="1" dirty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– 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výzkumný plán</a:t>
            </a:r>
            <a:r>
              <a:rPr lang="cs-CZ" sz="2000" dirty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>
                <a:latin typeface="Calibri" panose="020F0502020204030204" pitchFamily="34" charset="0"/>
              </a:rPr>
              <a:t>co, proč a jak</a:t>
            </a:r>
            <a:r>
              <a:rPr lang="cs-CZ" sz="2000" dirty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Vychází z cílů výzkumu + technických znalostí metodologie a dohod (zvyklostí) v sociálních vědách.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Obsahové hledisko</a:t>
            </a:r>
            <a:r>
              <a:rPr lang="cs-CZ" sz="2000" dirty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Procesní hledisko</a:t>
            </a:r>
            <a:r>
              <a:rPr lang="cs-CZ" sz="2000" dirty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>
                <a:latin typeface="Calibri" panose="020F0502020204030204" pitchFamily="34" charset="0"/>
              </a:rPr>
              <a:t>Funkční 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výzkumná relevance</a:t>
            </a:r>
            <a:r>
              <a:rPr lang="cs-CZ" sz="2000" dirty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kontrola logické struktury</a:t>
            </a:r>
            <a:r>
              <a:rPr lang="cs-CZ" sz="2000" dirty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formalizace, transparentnost</a:t>
            </a:r>
            <a:r>
              <a:rPr lang="cs-CZ" sz="2000" dirty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problém stanovaní kauzality (vidíme jen souvislost)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speciální typ je retrospektivní design (otázky na minulost).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>
                <a:latin typeface="Calibri" panose="020F0502020204030204" pitchFamily="34" charset="0"/>
              </a:rPr>
              <a:t> = opakovaná průřezová studie (není vlastně longitudinální). Pokud je reprezentativní, můžeme sledovat vývoj v populaci.</a:t>
            </a:r>
          </a:p>
          <a:p>
            <a:pPr eaLnBrk="1" hangingPunct="1"/>
            <a:r>
              <a:rPr lang="cs-CZ" altLang="cs-CZ" sz="2000" u="sng" dirty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>
                <a:latin typeface="Calibri" panose="020F0502020204030204" pitchFamily="34" charset="0"/>
              </a:rPr>
              <a:t>!</a:t>
            </a:r>
            <a:r>
              <a:rPr lang="cs-CZ" altLang="cs-CZ" sz="2000" dirty="0">
                <a:latin typeface="Calibri" panose="020F0502020204030204" pitchFamily="34" charset="0"/>
              </a:rPr>
              <a:t>) vybranou skupinu respondentů, kterou dlouhodobě sleduje (= ty samé osoby)</a:t>
            </a:r>
          </a:p>
          <a:p>
            <a:pPr eaLnBrk="1" hangingPunct="1"/>
            <a:r>
              <a:rPr lang="cs-CZ" altLang="cs-CZ" sz="2000" u="sng" dirty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v evidenci od 1. 1. 2011).</a:t>
            </a:r>
          </a:p>
          <a:p>
            <a:pPr eaLnBrk="1" hangingPunct="1">
              <a:buFontTx/>
              <a:buChar char="-"/>
            </a:pPr>
            <a:endParaRPr lang="cs-CZ" altLang="cs-CZ" sz="20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Umožňuje sledovat vývoj (trend)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dobře definované případy, zpravidla komplexní povahy (např. státy, sektory národního hospodářství, organizace, kultury…)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jsou stanovena teoreticky zdůvodněná kritéria pro srovnávání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být kvantitativní (též sekundární analýza) i kvalitativní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data za případy mohou být agregovaná nebo individualizovaná.</a:t>
            </a:r>
          </a:p>
          <a:p>
            <a:pPr eaLnBrk="1" hangingPunct="1"/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>
                <a:latin typeface="Calibri" panose="020F0502020204030204" pitchFamily="34" charset="0"/>
              </a:rPr>
              <a:t>benchmarking</a:t>
            </a:r>
            <a:r>
              <a:rPr lang="cs-CZ" altLang="cs-CZ" sz="2000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zřejmě nejsložitější (obsah, identifikační podmínky, realizace)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>
                <a:latin typeface="Calibri" panose="020F0502020204030204" pitchFamily="34" charset="0"/>
              </a:rPr>
              <a:t>, které se vzájemně liší minimálně v jedné okolnosti (jde o srovnání skupin).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>
                <a:latin typeface="Calibri" panose="020F0502020204030204" pitchFamily="34" charset="0"/>
              </a:rPr>
              <a:t> (</a:t>
            </a:r>
            <a:r>
              <a:rPr lang="cs-CZ" altLang="cs-CZ" sz="2000" dirty="0" err="1">
                <a:latin typeface="Calibri" panose="020F0502020204030204" pitchFamily="34" charset="0"/>
              </a:rPr>
              <a:t>pre</a:t>
            </a:r>
            <a:r>
              <a:rPr lang="cs-CZ" altLang="cs-CZ" sz="2000" dirty="0">
                <a:latin typeface="Calibri" panose="020F0502020204030204" pitchFamily="34" charset="0"/>
              </a:rPr>
              <a:t>-test, post-test), může být i složitější = více měření, více skupin, více následných intervencí).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proveditelnost a náklady.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Viz např. </a:t>
            </a:r>
            <a:r>
              <a:rPr lang="cs-CZ" altLang="cs-CZ" sz="2000" dirty="0" err="1">
                <a:latin typeface="Calibri" panose="020F0502020204030204" pitchFamily="34" charset="0"/>
              </a:rPr>
              <a:t>LaLonde</a:t>
            </a:r>
            <a:r>
              <a:rPr lang="cs-CZ" altLang="cs-CZ" sz="2000" dirty="0">
                <a:latin typeface="Calibri" panose="020F0502020204030204" pitchFamily="34" charset="0"/>
              </a:rPr>
              <a:t> R. (1986). </a:t>
            </a:r>
            <a:r>
              <a:rPr lang="en-US" altLang="cs-CZ" sz="2000" dirty="0">
                <a:latin typeface="Calibri" panose="020F0502020204030204" pitchFamily="34" charset="0"/>
              </a:rPr>
              <a:t>Training program with experimental data.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1800" u="sng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zaměřuje se zpravidla na nastalé situace reálného života (během programu nebo po programu), 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>
                <a:latin typeface="Calibri" panose="020F0502020204030204" pitchFamily="34" charset="0"/>
              </a:rPr>
              <a:t> (to ohrožuje validitu neboť zde problém chyby selekce = skupiny přirozeně nejsou 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proto snaha využít </a:t>
            </a:r>
            <a:r>
              <a:rPr lang="cs-CZ" altLang="cs-CZ" sz="2000" u="sng" dirty="0">
                <a:latin typeface="Calibri" panose="020F0502020204030204" pitchFamily="34" charset="0"/>
              </a:rPr>
              <a:t>statistické techniky dodatečné úpravy dat</a:t>
            </a:r>
            <a:r>
              <a:rPr lang="cs-CZ" altLang="cs-CZ" sz="2000" dirty="0">
                <a:latin typeface="Calibri" panose="020F0502020204030204" pitchFamily="34" charset="0"/>
              </a:rPr>
              <a:t>: např. tzv. párování tj. srovnávání osob s podobnými charakteristikami (např. žena, 50 let, základní vzdělání, bez zdravotních problémů….)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Různé dílčí designy: </a:t>
            </a:r>
            <a:r>
              <a:rPr lang="en-US" altLang="cs-CZ" sz="2000" dirty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en-US" altLang="cs-CZ" sz="2000" dirty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>
                <a:latin typeface="Calibri" panose="020F0502020204030204" pitchFamily="34" charset="0"/>
              </a:rPr>
              <a:t>only</a:t>
            </a:r>
            <a:r>
              <a:rPr lang="cs-CZ" altLang="cs-CZ" sz="2000" dirty="0">
                <a:latin typeface="Calibri" panose="020F0502020204030204" pitchFamily="34" charset="0"/>
              </a:rPr>
              <a:t>), </a:t>
            </a:r>
            <a:r>
              <a:rPr lang="en-US" altLang="cs-CZ" sz="2000" dirty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>
                <a:latin typeface="Calibri" panose="020F0502020204030204" pitchFamily="34" charset="0"/>
              </a:rPr>
              <a:t>(DID)</a:t>
            </a:r>
            <a:r>
              <a:rPr lang="en-US" altLang="cs-CZ" sz="2000" dirty="0">
                <a:latin typeface="Calibri" panose="020F0502020204030204" pitchFamily="34" charset="0"/>
              </a:rPr>
              <a:t> Estimator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Příklad párování za pomoci propensity score matching.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/>
          </a:p>
          <a:p>
            <a:pPr marL="609600" indent="-609600" eaLnBrk="1" hangingPunct="1">
              <a:buFontTx/>
              <a:buNone/>
            </a:pPr>
            <a:endParaRPr lang="cs-CZ" altLang="cs-CZ" dirty="0"/>
          </a:p>
          <a:p>
            <a:pPr marL="609600" indent="-609600" eaLnBrk="1" hangingPunct="1"/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Ex: obtížný 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Ex: přestože výzkumník může usilovat o náhodný vzorek, je problém auto selekce a motivace k účasti na 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Ex: je 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Ex: zobecnitelnost 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err="1">
                <a:latin typeface="Calibri" panose="020F0502020204030204" pitchFamily="34" charset="0"/>
              </a:rPr>
              <a:t>Kv</a:t>
            </a:r>
            <a:r>
              <a:rPr lang="cs-CZ" altLang="cs-CZ" sz="2000" dirty="0">
                <a:latin typeface="Calibri" panose="020F0502020204030204" pitchFamily="34" charset="0"/>
              </a:rPr>
              <a:t>: u kvazi-experimentálního často náročné podmínky (předpoklady) pro platnost. Riziko též nedostatečná kvalita dat, chyby ve vyhodnocení.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se zaměřovat také na kontext případu (shodný v rámci případu)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>
                <a:latin typeface="Calibri" panose="020F0502020204030204" pitchFamily="34" charset="0"/>
              </a:rPr>
              <a:t>Marienthalu</a:t>
            </a:r>
            <a:r>
              <a:rPr lang="cs-CZ" altLang="cs-CZ" sz="2000" dirty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/>
          </a:p>
          <a:p>
            <a:pPr eaLnBrk="1" hangingPunct="1">
              <a:buFontTx/>
              <a:buChar char="-"/>
            </a:pPr>
            <a:endParaRPr lang="cs-CZ" altLang="cs-CZ" sz="2000" u="sng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/>
          </a:p>
          <a:p>
            <a:pPr eaLnBrk="1" hangingPunct="1">
              <a:buFontTx/>
              <a:buChar char="-"/>
            </a:pPr>
            <a:endParaRPr lang="cs-CZ" altLang="cs-CZ" u="sng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	může pracovat s předpokladem homogenity (snazší porozumění)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    umožňuje 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/>
          </a:p>
          <a:p>
            <a:pPr eaLnBrk="1" hangingPunct="1">
              <a:buFontTx/>
              <a:buChar char="-"/>
            </a:pPr>
            <a:endParaRPr lang="cs-CZ" altLang="cs-CZ" u="sng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Přirozený experiment</a:t>
            </a:r>
            <a:r>
              <a:rPr lang="cs-CZ" altLang="cs-CZ" sz="2000" dirty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Př. 1: kmen </a:t>
            </a:r>
            <a:r>
              <a:rPr lang="cs-CZ" altLang="cs-CZ" sz="2000" dirty="0" err="1">
                <a:latin typeface="Calibri" panose="020F0502020204030204" pitchFamily="34" charset="0"/>
              </a:rPr>
              <a:t>Cherokee</a:t>
            </a:r>
            <a:r>
              <a:rPr lang="cs-CZ" altLang="cs-CZ" sz="2000" dirty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Př. 2: třída pro neslyšící děti, které se neučily znakovou řeč – jak se 	budou dorozumívat?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Př. 3: změna parametrů sociálních dávek (zkrácení podpora v nez.).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– známe výsledek. Ti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Meta analýza</a:t>
            </a:r>
            <a:r>
              <a:rPr lang="cs-CZ" altLang="cs-CZ" sz="2000" dirty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APZ, různé programy…).</a:t>
            </a:r>
          </a:p>
          <a:p>
            <a:pPr eaLnBrk="1" hangingPunct="1">
              <a:buFontTx/>
              <a:buChar char="-"/>
            </a:pPr>
            <a:endParaRPr lang="cs-CZ" altLang="cs-CZ" u="sng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>
                <a:latin typeface="Calibri" panose="020F0502020204030204" pitchFamily="34" charset="0"/>
              </a:rPr>
              <a:t>s nejmenším úsilím</a:t>
            </a:r>
            <a:r>
              <a:rPr lang="cs-CZ" altLang="cs-CZ" sz="2000" dirty="0">
                <a:latin typeface="Calibri" panose="020F0502020204030204" pitchFamily="34" charset="0"/>
              </a:rPr>
              <a:t> dostatečně jednoznačně a validně odpoví na poznávací cíl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dostupnost dat, časové a finanční nároky</a:t>
            </a:r>
            <a:r>
              <a:rPr lang="cs-CZ" altLang="cs-CZ" sz="2000" dirty="0">
                <a:latin typeface="Calibri" panose="020F0502020204030204" pitchFamily="34" charset="0"/>
              </a:rPr>
              <a:t>: nejjednodušší 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přenositelnost poznatků</a:t>
            </a:r>
            <a:r>
              <a:rPr lang="cs-CZ" altLang="cs-CZ" sz="2000" dirty="0">
                <a:latin typeface="Calibri" panose="020F0502020204030204" pitchFamily="34" charset="0"/>
              </a:rPr>
              <a:t>: 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kauzalita</a:t>
            </a:r>
            <a:r>
              <a:rPr lang="cs-CZ" altLang="cs-CZ" sz="2000" dirty="0">
                <a:latin typeface="Calibri" panose="020F0502020204030204" pitchFamily="34" charset="0"/>
              </a:rPr>
              <a:t>: potřebuji usuzovat o kauzalitě? Pokud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>
                <a:latin typeface="Calibri" panose="020F0502020204030204" pitchFamily="34" charset="0"/>
              </a:rPr>
              <a:t>Disman</a:t>
            </a:r>
            <a:r>
              <a:rPr lang="cs-CZ" altLang="cs-CZ" sz="2000" dirty="0">
                <a:latin typeface="Calibri" panose="020F0502020204030204" pitchFamily="34" charset="0"/>
              </a:rPr>
              <a:t> 2005)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>
                <a:latin typeface="Calibri" panose="020F0502020204030204" pitchFamily="34" charset="0"/>
              </a:rPr>
              <a:t>fidelity</a:t>
            </a:r>
            <a:r>
              <a:rPr lang="cs-CZ" altLang="cs-CZ" sz="2000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etická stránka</a:t>
            </a:r>
            <a:r>
              <a:rPr lang="cs-CZ" altLang="cs-CZ" sz="2000" dirty="0">
                <a:latin typeface="Calibri" panose="020F0502020204030204" pitchFamily="34" charset="0"/>
              </a:rPr>
              <a:t>: neposkytnutí pomoci,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E. 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N. 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Bryman</a:t>
            </a:r>
            <a:r>
              <a:rPr lang="cs-CZ" altLang="cs-CZ" sz="2000" dirty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>
                <a:latin typeface="Calibri" panose="020F0502020204030204" pitchFamily="34" charset="0"/>
              </a:rPr>
              <a:t>Social</a:t>
            </a:r>
            <a:r>
              <a:rPr lang="cs-CZ" altLang="cs-CZ" sz="2000" i="1" dirty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>
                <a:latin typeface="Calibri" panose="020F0502020204030204" pitchFamily="34" charset="0"/>
              </a:rPr>
              <a:t>Research</a:t>
            </a:r>
            <a:r>
              <a:rPr lang="cs-CZ" altLang="cs-CZ" sz="2000" i="1" dirty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>
                <a:latin typeface="Calibri" panose="020F0502020204030204" pitchFamily="34" charset="0"/>
              </a:rPr>
              <a:t>Methods</a:t>
            </a:r>
            <a:r>
              <a:rPr lang="cs-CZ" altLang="cs-CZ" sz="2000" i="1" dirty="0">
                <a:latin typeface="Calibri" panose="020F0502020204030204" pitchFamily="34" charset="0"/>
              </a:rPr>
              <a:t>. </a:t>
            </a:r>
            <a:r>
              <a:rPr lang="cs-CZ" altLang="cs-CZ" sz="2000" dirty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De </a:t>
            </a:r>
            <a:r>
              <a:rPr lang="cs-CZ" altLang="cs-CZ" sz="2000" dirty="0" err="1">
                <a:latin typeface="Calibri" panose="020F0502020204030204" pitchFamily="34" charset="0"/>
              </a:rPr>
              <a:t>Vaus</a:t>
            </a:r>
            <a:r>
              <a:rPr lang="cs-CZ" altLang="cs-CZ" sz="2000" dirty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>
                <a:latin typeface="Calibri" panose="020F0502020204030204" pitchFamily="34" charset="0"/>
              </a:rPr>
              <a:t>Research</a:t>
            </a:r>
            <a:r>
              <a:rPr lang="cs-CZ" altLang="cs-CZ" sz="2000" i="1" dirty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>
                <a:latin typeface="Calibri" panose="020F0502020204030204" pitchFamily="34" charset="0"/>
              </a:rPr>
              <a:t>Social</a:t>
            </a:r>
            <a:r>
              <a:rPr lang="cs-CZ" altLang="cs-CZ" sz="2000" i="1" dirty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>
                <a:latin typeface="Calibri" panose="020F0502020204030204" pitchFamily="34" charset="0"/>
              </a:rPr>
              <a:t>Research</a:t>
            </a:r>
            <a:r>
              <a:rPr lang="cs-CZ" altLang="cs-CZ" sz="2000" dirty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>
                <a:latin typeface="Calibri" panose="020F0502020204030204" pitchFamily="34" charset="0"/>
              </a:rPr>
              <a:t>Sage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>
                <a:latin typeface="Calibri" panose="020F0502020204030204" pitchFamily="34" charset="0"/>
              </a:rPr>
              <a:t>Straits</a:t>
            </a:r>
            <a:r>
              <a:rPr lang="cs-CZ" altLang="cs-CZ" sz="2000" dirty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>
                <a:latin typeface="Calibri" panose="020F0502020204030204" pitchFamily="34" charset="0"/>
              </a:rPr>
              <a:t>Approaches</a:t>
            </a:r>
            <a:r>
              <a:rPr lang="cs-CZ" altLang="cs-CZ" sz="2000" i="1" dirty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>
                <a:latin typeface="Calibri" panose="020F0502020204030204" pitchFamily="34" charset="0"/>
              </a:rPr>
              <a:t>Social</a:t>
            </a:r>
            <a:r>
              <a:rPr lang="cs-CZ" altLang="cs-CZ" sz="2000" i="1" dirty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>
                <a:latin typeface="Calibri" panose="020F0502020204030204" pitchFamily="34" charset="0"/>
              </a:rPr>
              <a:t>Research</a:t>
            </a:r>
            <a:r>
              <a:rPr lang="cs-CZ" altLang="cs-CZ" sz="2000" dirty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Design je o předpovídání toho, co bude ve výzkumu – 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„</a:t>
            </a:r>
            <a:r>
              <a:rPr lang="cs-CZ" altLang="cs-CZ" sz="2000" i="1" dirty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příliš náročné otázky (proveditelnost),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vysoká očekávání o kvantitě a kvalitě zjištění (méně je někdy více).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Typy výzkumu</a:t>
            </a:r>
            <a:r>
              <a:rPr lang="cs-CZ" altLang="cs-CZ" sz="2000" dirty="0">
                <a:latin typeface="Calibri" panose="020F0502020204030204" pitchFamily="34" charset="0"/>
              </a:rPr>
              <a:t>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Straits</a:t>
            </a:r>
            <a:r>
              <a:rPr lang="cs-CZ" altLang="cs-CZ" sz="2000" dirty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1) </a:t>
            </a:r>
            <a:r>
              <a:rPr lang="cs-CZ" altLang="cs-CZ" sz="2000" u="sng" dirty="0">
                <a:latin typeface="Calibri" panose="020F0502020204030204" pitchFamily="34" charset="0"/>
              </a:rPr>
              <a:t>průzkumný</a:t>
            </a:r>
            <a:r>
              <a:rPr lang="cs-CZ" altLang="cs-CZ" sz="2000" dirty="0">
                <a:latin typeface="Calibri" panose="020F0502020204030204" pitchFamily="34" charset="0"/>
              </a:rPr>
              <a:t> (</a:t>
            </a:r>
            <a:r>
              <a:rPr lang="en-US" altLang="cs-CZ" sz="2000" dirty="0">
                <a:latin typeface="Calibri" panose="020F0502020204030204" pitchFamily="34" charset="0"/>
              </a:rPr>
              <a:t>exploratory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otevřené otázky nebo možnost jiné odpovědi (i v dotazníku)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2) </a:t>
            </a:r>
            <a:r>
              <a:rPr lang="cs-CZ" altLang="cs-CZ" sz="2000" u="sng" dirty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>
                <a:latin typeface="Calibri" panose="020F0502020204030204" pitchFamily="34" charset="0"/>
              </a:rPr>
              <a:t>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vysoká vstupní strukturace dat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Může pomoci překonat zažitá, ale nepodložená 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Mohou sloužit k dovození hypotéz =) teorie na základě pozorování.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3)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</a:t>
            </a:r>
            <a:r>
              <a:rPr lang="cs-CZ" altLang="cs-CZ" sz="2000" i="1" dirty="0">
                <a:latin typeface="Calibri" panose="020F0502020204030204" pitchFamily="34" charset="0"/>
              </a:rPr>
              <a:t>proč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– 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78187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>
                          <a:latin typeface="Calibri" panose="020F0502020204030204" pitchFamily="34" charset="0"/>
                        </a:rPr>
                        <a:t> (1894)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noProof="0" dirty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en-US" sz="2000" b="0" i="1" baseline="0" noProof="0" dirty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b="0" i="1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 dirty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en-US" sz="2000" i="1" baseline="0" noProof="0" dirty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i="1" noProof="0" dirty="0">
                        <a:latin typeface="Calibri" panose="020F0502020204030204" pitchFamily="34" charset="0"/>
                      </a:endParaRPr>
                    </a:p>
                    <a:p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(součástí designu je jasný 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>
                <a:latin typeface="Calibri" panose="020F0502020204030204" pitchFamily="34" charset="0"/>
              </a:rPr>
              <a:t> a proměnných,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Od konceptu ke konstruktu a operační definici (Black)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(a) </a:t>
            </a:r>
            <a:r>
              <a:rPr lang="cs-CZ" altLang="cs-CZ" sz="2000" u="sng" dirty="0">
                <a:latin typeface="Calibri" panose="020F0502020204030204" pitchFamily="34" charset="0"/>
              </a:rPr>
              <a:t>cílem je jednoznačné vymezení – definice</a:t>
            </a:r>
            <a:r>
              <a:rPr lang="cs-CZ" altLang="cs-CZ" sz="2000" dirty="0">
                <a:latin typeface="Calibri" panose="020F0502020204030204" pitchFamily="34" charset="0"/>
              </a:rPr>
              <a:t> základních pojmů (konceptů),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>
                <a:latin typeface="Calibri" panose="020F0502020204030204" pitchFamily="34" charset="0"/>
              </a:rPr>
              <a:t>dimenze či aspekty konceptu, problému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zpravidla založená na literatuře dostupné k tématu, různé přístupy se mohou zaměřovat na různé aspekty, předchozí výzkumy na stejné téma…navázat na předchozí výzkum, nedělat to samé, pokud nechci (</a:t>
            </a:r>
            <a:r>
              <a:rPr lang="cs-CZ" altLang="cs-CZ" sz="2000" dirty="0" err="1">
                <a:latin typeface="Calibri" panose="020F0502020204030204" pitchFamily="34" charset="0"/>
              </a:rPr>
              <a:t>Marczyk</a:t>
            </a:r>
            <a:r>
              <a:rPr lang="cs-CZ" altLang="cs-CZ" sz="2000" dirty="0">
                <a:latin typeface="Calibri" panose="020F0502020204030204" pitchFamily="34" charset="0"/>
              </a:rPr>
              <a:t> et al. 2005)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můžeme potřebovat také data, která s naším problémem zdánlivě nesouvisejí (testování alternativních hypotéz)</a:t>
            </a:r>
            <a:endParaRPr lang="cs-CZ" alt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Operacionalizace 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>
                <a:latin typeface="Calibri" panose="020F0502020204030204" pitchFamily="34" charset="0"/>
              </a:rPr>
              <a:t>proměnné</a:t>
            </a:r>
            <a:r>
              <a:rPr lang="cs-CZ" altLang="cs-CZ" sz="2000" dirty="0">
                <a:latin typeface="Calibri" panose="020F0502020204030204" pitchFamily="34" charset="0"/>
              </a:rPr>
              <a:t> – mají v sobě více kategorii, které se nejčastěji vzájemně vylučují (pozor na hraniční 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role proměnných: nezávislé 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>
                <a:latin typeface="Calibri" panose="020F0502020204030204" pitchFamily="34" charset="0"/>
              </a:rPr>
              <a:t>špatně 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>
                <a:latin typeface="Calibri" panose="020F0502020204030204" pitchFamily="34" charset="0"/>
              </a:rPr>
              <a:t>Vaus</a:t>
            </a:r>
            <a:r>
              <a:rPr lang="cs-CZ" altLang="cs-CZ" sz="2000" dirty="0">
                <a:latin typeface="Calibri" panose="020F0502020204030204" pitchFamily="34" charset="0"/>
              </a:rPr>
              <a:t> (</a:t>
            </a:r>
            <a:r>
              <a:rPr lang="cs-CZ" altLang="cs-CZ" sz="2000" dirty="0" err="1">
                <a:latin typeface="Calibri" panose="020F0502020204030204" pitchFamily="34" charset="0"/>
              </a:rPr>
              <a:t>Research</a:t>
            </a:r>
            <a:r>
              <a:rPr lang="cs-CZ" altLang="cs-CZ" sz="2000" dirty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3742</Words>
  <Application>Microsoft Office PowerPoint</Application>
  <PresentationFormat>Předvádění na obrazovce (4:3)</PresentationFormat>
  <Paragraphs>428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644</cp:revision>
  <cp:lastPrinted>2013-03-19T15:35:42Z</cp:lastPrinted>
  <dcterms:created xsi:type="dcterms:W3CDTF">2011-02-03T13:01:32Z</dcterms:created>
  <dcterms:modified xsi:type="dcterms:W3CDTF">2020-03-23T10:00:25Z</dcterms:modified>
</cp:coreProperties>
</file>