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84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 smtClean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 smtClean="0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b="1" kern="1200" dirty="0" smtClean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</a:t>
          </a:r>
          <a:endParaRPr lang="cs-CZ" sz="1800" kern="1200" dirty="0"/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smtClean="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40604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VPLn4590 </a:t>
            </a:r>
            <a:r>
              <a:rPr lang="cs-CZ" altLang="cs-CZ" sz="2400" dirty="0" smtClean="0">
                <a:latin typeface="Calibri" panose="020F0502020204030204" pitchFamily="34" charset="0"/>
              </a:rPr>
              <a:t>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</a:t>
            </a:r>
            <a:r>
              <a:rPr lang="cs-CZ" sz="2400" dirty="0" smtClean="0">
                <a:latin typeface="Calibri" panose="020F0502020204030204" pitchFamily="34" charset="0"/>
              </a:rPr>
              <a:t>2020)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Vysvětlení příčin rozvodovosti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Tvorba designu výzkumu (3 základní otázky)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 smtClean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 smtClean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</a:t>
            </a:r>
            <a:r>
              <a:rPr lang="cs-CZ" altLang="cs-CZ" sz="2000" dirty="0">
                <a:latin typeface="Calibri" panose="020F0502020204030204" pitchFamily="34" charset="0"/>
              </a:rPr>
              <a:t>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nemusí být totožné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respondenti </a:t>
            </a:r>
            <a:r>
              <a:rPr lang="cs-CZ" altLang="cs-CZ" sz="2000" dirty="0">
                <a:latin typeface="Calibri" panose="020F0502020204030204" pitchFamily="34" charset="0"/>
              </a:rPr>
              <a:t>= lidé </a:t>
            </a:r>
            <a:r>
              <a:rPr lang="cs-CZ" altLang="cs-CZ" sz="2000" dirty="0" smtClean="0">
                <a:latin typeface="Calibri" panose="020F0502020204030204" pitchFamily="34" charset="0"/>
              </a:rPr>
              <a:t>s </a:t>
            </a:r>
            <a:r>
              <a:rPr lang="cs-CZ" altLang="cs-CZ" sz="2000" dirty="0">
                <a:latin typeface="Calibri" panose="020F0502020204030204" pitchFamily="34" charset="0"/>
              </a:rPr>
              <a:t>anorexií, informanti = </a:t>
            </a:r>
            <a:r>
              <a:rPr lang="cs-CZ" altLang="cs-CZ" sz="2000" dirty="0" smtClean="0">
                <a:latin typeface="Calibri" panose="020F0502020204030204" pitchFamily="34" charset="0"/>
              </a:rPr>
              <a:t>lékaři / situace rodiny přes jediného informanta.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co chceme zkoumat?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anorexie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 koho se vyskytuje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lékař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 smtClean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 smtClean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 smtClean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</a:t>
            </a:r>
            <a:r>
              <a:rPr lang="cs-CZ" altLang="cs-CZ" sz="2000" dirty="0" smtClean="0">
                <a:latin typeface="Calibri" panose="020F0502020204030204" pitchFamily="34" charset="0"/>
              </a:rPr>
              <a:t>…), určuje účel výzkumu.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Význam kulturních aspektů (komparativní výzkum)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Určení časových bodů (hranic) pro výzkum (kolik a kdy)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</a:t>
            </a:r>
            <a:r>
              <a:rPr lang="cs-CZ" altLang="cs-CZ" sz="2000" dirty="0" smtClean="0">
                <a:latin typeface="Calibri" panose="020F0502020204030204" pitchFamily="34" charset="0"/>
              </a:rPr>
              <a:t>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Některé modely kvantitativního výzkumu využívají sledování „trvání“. Tj. je měřena délka </a:t>
            </a:r>
            <a:r>
              <a:rPr lang="cs-CZ" altLang="cs-CZ" sz="2000" dirty="0" smtClean="0">
                <a:latin typeface="Calibri" panose="020F0502020204030204" pitchFamily="34" charset="0"/>
              </a:rPr>
              <a:t>času (např.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dnů)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do určité události.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se změnila míra chudoby dětí v ČR v letech 2004 až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dlouho trvalo, než si nezaměstnaní našli práci?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Výsledný design je kombinací tří výše 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Někdy je mylně zaměňován a) design a b) výzkumná metoda nebo technika</a:t>
            </a:r>
            <a:r>
              <a:rPr lang="cs-CZ" altLang="cs-CZ" sz="2000" dirty="0" smtClean="0">
                <a:latin typeface="Calibri" panose="020F0502020204030204" pitchFamily="34" charset="0"/>
              </a:rPr>
              <a:t> (případně způsob odhadu </a:t>
            </a:r>
            <a:r>
              <a:rPr lang="cs-CZ" altLang="cs-CZ" sz="2000" dirty="0" smtClean="0">
                <a:latin typeface="Calibri" panose="020F0502020204030204" pitchFamily="34" charset="0"/>
              </a:rPr>
              <a:t>vlivu/dopadu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Vlastně se jedná o způsob před-přípravy </a:t>
            </a:r>
            <a:r>
              <a:rPr lang="cs-CZ" altLang="cs-CZ" sz="2000" dirty="0" smtClean="0">
                <a:latin typeface="Calibri" panose="020F0502020204030204" pitchFamily="34" charset="0"/>
              </a:rPr>
              <a:t>dat pro analýzu.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Např. jeden design a pak </a:t>
            </a: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 smtClean="0">
                <a:latin typeface="Calibri" panose="020F0502020204030204" pitchFamily="34" charset="0"/>
              </a:rPr>
              <a:t>. Často </a:t>
            </a:r>
            <a:r>
              <a:rPr lang="cs-CZ" altLang="cs-CZ" sz="2000" dirty="0">
                <a:latin typeface="Calibri" panose="020F0502020204030204" pitchFamily="34" charset="0"/>
              </a:rPr>
              <a:t>se očekává vliv designu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výsledek </a:t>
            </a:r>
            <a:r>
              <a:rPr lang="cs-CZ" altLang="cs-CZ" sz="2000" dirty="0">
                <a:latin typeface="Calibri" panose="020F0502020204030204" pitchFamily="34" charset="0"/>
              </a:rPr>
              <a:t>– zvláště v </a:t>
            </a:r>
            <a:r>
              <a:rPr lang="cs-CZ" altLang="cs-CZ" sz="2000" dirty="0" smtClean="0">
                <a:latin typeface="Calibri" panose="020F0502020204030204" pitchFamily="34" charset="0"/>
              </a:rPr>
              <a:t>hodnocení programů </a:t>
            </a:r>
            <a:r>
              <a:rPr lang="cs-CZ" altLang="cs-CZ" sz="2000" dirty="0">
                <a:latin typeface="Calibri" panose="020F0502020204030204" pitchFamily="34" charset="0"/>
              </a:rPr>
              <a:t>(očekávání, že lepší design zlepší důvěryhodnost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výsledků).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 smtClean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 smtClean="0">
                <a:latin typeface="Calibri" panose="020F0502020204030204" pitchFamily="34" charset="0"/>
              </a:rPr>
              <a:t> (problém „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“) 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Solomon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hledisko: </a:t>
            </a:r>
            <a:r>
              <a:rPr lang="cs-CZ" altLang="cs-CZ" sz="2000" dirty="0">
                <a:latin typeface="Calibri" panose="020F0502020204030204" pitchFamily="34" charset="0"/>
              </a:rPr>
              <a:t>e</a:t>
            </a:r>
            <a:r>
              <a:rPr lang="cs-CZ" altLang="cs-CZ" sz="2000" dirty="0" smtClean="0">
                <a:latin typeface="Calibri" panose="020F0502020204030204" pitchFamily="34" charset="0"/>
              </a:rPr>
              <a:t>xperimentální/neexperimentální (též </a:t>
            </a:r>
            <a:r>
              <a:rPr lang="en-US" altLang="cs-CZ" sz="2000" dirty="0" smtClean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>
                <a:latin typeface="Calibri" panose="020F0502020204030204" pitchFamily="34" charset="0"/>
              </a:rPr>
              <a:t>) – např. </a:t>
            </a:r>
            <a:r>
              <a:rPr lang="en-US" altLang="cs-CZ" sz="2000" dirty="0">
                <a:latin typeface="Calibri" panose="020F0502020204030204" pitchFamily="34" charset="0"/>
              </a:rPr>
              <a:t>survey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longitudinální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případová </a:t>
            </a:r>
            <a:r>
              <a:rPr lang="cs-CZ" altLang="cs-CZ" sz="2000" dirty="0" smtClean="0">
                <a:latin typeface="Calibri" panose="020F0502020204030204" pitchFamily="34" charset="0"/>
              </a:rPr>
              <a:t>studie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609600" indent="-609600" eaLnBrk="1" hangingPunct="1">
              <a:buFontTx/>
              <a:buNone/>
            </a:pPr>
            <a:endParaRPr lang="cs-CZ" altLang="cs-CZ" sz="2400" dirty="0" smtClean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zkoumá více případů (zajímá se o varianci v proměnných): zpravidla </a:t>
            </a:r>
            <a:r>
              <a:rPr lang="cs-CZ" altLang="cs-CZ" sz="2000" dirty="0" smtClean="0">
                <a:latin typeface="Calibri" panose="020F0502020204030204" pitchFamily="34" charset="0"/>
              </a:rPr>
              <a:t>stovky/tisíce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 smtClean="0">
                <a:latin typeface="Calibri" panose="020F0502020204030204" pitchFamily="34" charset="0"/>
              </a:rPr>
              <a:t>[</a:t>
            </a:r>
            <a:r>
              <a:rPr lang="cs-CZ" sz="2000" b="1" dirty="0" smtClean="0">
                <a:latin typeface="Calibri" panose="020F0502020204030204" pitchFamily="34" charset="0"/>
              </a:rPr>
              <a:t>dizajn</a:t>
            </a:r>
            <a:r>
              <a:rPr lang="en-US" sz="2000" b="1" dirty="0" smtClean="0">
                <a:latin typeface="Calibri" panose="020F0502020204030204" pitchFamily="34" charset="0"/>
              </a:rPr>
              <a:t>]</a:t>
            </a:r>
            <a:r>
              <a:rPr lang="cs-CZ" sz="2000" b="1" dirty="0" smtClean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ýzkumný plán</a:t>
            </a:r>
            <a:r>
              <a:rPr lang="cs-CZ" sz="2000" dirty="0" smtClean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 smtClean="0">
                <a:latin typeface="Calibri" panose="020F0502020204030204" pitchFamily="34" charset="0"/>
              </a:rPr>
              <a:t>co, proč a jak</a:t>
            </a:r>
            <a:r>
              <a:rPr lang="cs-CZ" sz="2000" dirty="0" smtClean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Vychází </a:t>
            </a:r>
            <a:r>
              <a:rPr lang="cs-CZ" sz="2000" dirty="0">
                <a:latin typeface="Calibri" panose="020F0502020204030204" pitchFamily="34" charset="0"/>
              </a:rPr>
              <a:t>z cílů výzkumu + technických znalostí metodologie a dohod (zvyklostí) v sociálních vědách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Obsahové hledisko</a:t>
            </a:r>
            <a:r>
              <a:rPr lang="cs-CZ" sz="2000" dirty="0" smtClean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Procesní hledisko</a:t>
            </a:r>
            <a:r>
              <a:rPr lang="cs-CZ" sz="2000" dirty="0" smtClean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Funkční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ýzkumná relevance</a:t>
            </a:r>
            <a:r>
              <a:rPr lang="cs-CZ" sz="2000" dirty="0" smtClean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</a:t>
            </a:r>
            <a:r>
              <a:rPr lang="cs-CZ" sz="2000" u="sng" dirty="0" smtClean="0">
                <a:latin typeface="Calibri" panose="020F0502020204030204" pitchFamily="34" charset="0"/>
              </a:rPr>
              <a:t>ontrola logické struktury</a:t>
            </a:r>
            <a:r>
              <a:rPr lang="cs-CZ" sz="2000" dirty="0" smtClean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</a:t>
            </a:r>
            <a:r>
              <a:rPr lang="cs-CZ" sz="2000" u="sng" dirty="0" smtClean="0">
                <a:latin typeface="Calibri" panose="020F0502020204030204" pitchFamily="34" charset="0"/>
              </a:rPr>
              <a:t>ormalizace, transparentnost</a:t>
            </a:r>
            <a:r>
              <a:rPr lang="cs-CZ" sz="2000" dirty="0" smtClean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</a:t>
            </a:r>
            <a:r>
              <a:rPr lang="cs-CZ" altLang="cs-CZ" sz="2000" dirty="0" smtClean="0">
                <a:latin typeface="Calibri" panose="020F0502020204030204" pitchFamily="34" charset="0"/>
              </a:rPr>
              <a:t>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stanovaní kauzality (vidíme jen souvislost)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</a:t>
            </a:r>
            <a:r>
              <a:rPr lang="cs-CZ" altLang="cs-CZ" sz="2000" dirty="0" smtClean="0">
                <a:latin typeface="Calibri" panose="020F0502020204030204" pitchFamily="34" charset="0"/>
              </a:rPr>
              <a:t>peciální typ je retrospektivní design (otázky na minulost).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= opakovaná průřezová studie (není vlastně longitudinální).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reprezentativní, můžeme sledovat vývoj v populaci.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 smtClean="0">
                <a:latin typeface="Calibri" panose="020F0502020204030204" pitchFamily="34" charset="0"/>
              </a:rPr>
              <a:t>!</a:t>
            </a:r>
            <a:r>
              <a:rPr lang="cs-CZ" altLang="cs-CZ" sz="2000" dirty="0" smtClean="0">
                <a:latin typeface="Calibri" panose="020F0502020204030204" pitchFamily="34" charset="0"/>
              </a:rPr>
              <a:t>) vybranou skupinu respondentů, kterou dlouhodobě </a:t>
            </a:r>
            <a:r>
              <a:rPr lang="cs-CZ" altLang="cs-CZ" sz="2000" dirty="0" smtClean="0">
                <a:latin typeface="Calibri" panose="020F0502020204030204" pitchFamily="34" charset="0"/>
              </a:rPr>
              <a:t>sleduje (= ty samé osoby)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v evidenci od 1. 1. 2011).</a:t>
            </a: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sledovat vývoj (trend)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dobře definované případy, zpravidla komplexní povahy</a:t>
            </a:r>
            <a:r>
              <a:rPr lang="cs-CZ" altLang="cs-CZ" sz="2000" dirty="0">
                <a:latin typeface="Calibri" panose="020F0502020204030204" pitchFamily="34" charset="0"/>
              </a:rPr>
              <a:t> (např. státy, </a:t>
            </a:r>
            <a:r>
              <a:rPr lang="cs-CZ" altLang="cs-CZ" sz="2000" dirty="0" smtClean="0">
                <a:latin typeface="Calibri" panose="020F0502020204030204" pitchFamily="34" charset="0"/>
              </a:rPr>
              <a:t>sektory národního hospodářství, </a:t>
            </a:r>
            <a:r>
              <a:rPr lang="cs-CZ" altLang="cs-CZ" sz="2000" dirty="0">
                <a:latin typeface="Calibri" panose="020F0502020204030204" pitchFamily="34" charset="0"/>
              </a:rPr>
              <a:t>organizace, kultury…)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jsou stanovena teoreticky zdůvodněná kritéria pro srovnávání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kvantitativní (též sekundární analýza) i </a:t>
            </a:r>
            <a:r>
              <a:rPr lang="cs-CZ" altLang="cs-CZ" sz="2000" dirty="0" smtClean="0">
                <a:latin typeface="Calibri" panose="020F0502020204030204" pitchFamily="34" charset="0"/>
              </a:rPr>
              <a:t>kvalitativní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ata za případy mohou být agregovaná nebo individualizovaná.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 smtClean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 smtClean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 smtClean="0">
                <a:latin typeface="Calibri" panose="020F0502020204030204" pitchFamily="34" charset="0"/>
              </a:rPr>
              <a:t>benchmarking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 smtClean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 smtClean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 smtClean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 smtClean="0">
                <a:latin typeface="Calibri" panose="020F0502020204030204" pitchFamily="34" charset="0"/>
              </a:rPr>
              <a:t>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zřejmě nejsložitější (obsah, identifikační podmínky, realizace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 smtClean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, které se vzájemně liší minimálně v jedné okolnosti (jde o srovnání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</a:t>
            </a:r>
            <a:r>
              <a:rPr lang="cs-CZ" altLang="cs-CZ" sz="2000" dirty="0" smtClean="0">
                <a:latin typeface="Calibri" panose="020F0502020204030204" pitchFamily="34" charset="0"/>
              </a:rPr>
              <a:t>-test, post-test), může být i složitější = více měření, více skupin, více následných intervencí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</a:t>
            </a:r>
            <a:r>
              <a:rPr lang="cs-CZ" altLang="cs-CZ" sz="2000" dirty="0" smtClean="0">
                <a:latin typeface="Calibri" panose="020F0502020204030204" pitchFamily="34" charset="0"/>
              </a:rPr>
              <a:t>proveditelnost a náklady.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Viz např.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LaLonde</a:t>
            </a:r>
            <a:r>
              <a:rPr lang="cs-CZ" altLang="cs-CZ" sz="2000" dirty="0" smtClean="0">
                <a:latin typeface="Calibri" panose="020F0502020204030204" pitchFamily="34" charset="0"/>
              </a:rPr>
              <a:t> R. (1986). </a:t>
            </a:r>
            <a:r>
              <a:rPr lang="en-US" altLang="cs-CZ" sz="2000" dirty="0" smtClean="0">
                <a:latin typeface="Calibri" panose="020F0502020204030204" pitchFamily="34" charset="0"/>
              </a:rPr>
              <a:t>Training program with experimental data.</a:t>
            </a:r>
            <a:endParaRPr lang="en-US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1800" u="sng" smtClean="0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zaměřuje se zpravidla na </a:t>
            </a:r>
            <a:r>
              <a:rPr lang="cs-CZ" altLang="cs-CZ" sz="2000" dirty="0" smtClean="0">
                <a:latin typeface="Calibri" panose="020F0502020204030204" pitchFamily="34" charset="0"/>
              </a:rPr>
              <a:t>nastalé</a:t>
            </a:r>
            <a:r>
              <a:rPr lang="cs-CZ" altLang="cs-CZ" sz="2000" dirty="0" smtClean="0">
                <a:latin typeface="Calibri" panose="020F0502020204030204" pitchFamily="34" charset="0"/>
              </a:rPr>
              <a:t> situace </a:t>
            </a:r>
            <a:r>
              <a:rPr lang="cs-CZ" altLang="cs-CZ" sz="2000" dirty="0" smtClean="0">
                <a:latin typeface="Calibri" panose="020F0502020204030204" pitchFamily="34" charset="0"/>
              </a:rPr>
              <a:t>reálného života (během programu nebo po programu), 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(to ohrožuje validitu neboť zde problém chyby selekce = </a:t>
            </a:r>
            <a:r>
              <a:rPr lang="cs-CZ" altLang="cs-CZ" sz="2000" dirty="0" smtClean="0">
                <a:latin typeface="Calibri" panose="020F0502020204030204" pitchFamily="34" charset="0"/>
              </a:rPr>
              <a:t>skupiny přirozeně </a:t>
            </a:r>
            <a:r>
              <a:rPr lang="cs-CZ" altLang="cs-CZ" sz="2000" dirty="0" smtClean="0">
                <a:latin typeface="Calibri" panose="020F0502020204030204" pitchFamily="34" charset="0"/>
              </a:rPr>
              <a:t>nejsou 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proto </a:t>
            </a:r>
            <a:r>
              <a:rPr lang="cs-CZ" altLang="cs-CZ" sz="2000" dirty="0">
                <a:latin typeface="Calibri" panose="020F0502020204030204" pitchFamily="34" charset="0"/>
              </a:rPr>
              <a:t>snaha využít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statistické techniky </a:t>
            </a:r>
            <a:r>
              <a:rPr lang="cs-CZ" altLang="cs-CZ" sz="2000" u="sng" dirty="0">
                <a:latin typeface="Calibri" panose="020F0502020204030204" pitchFamily="34" charset="0"/>
              </a:rPr>
              <a:t>dodatečné úpravy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dat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>
                <a:latin typeface="Calibri" panose="020F0502020204030204" pitchFamily="34" charset="0"/>
              </a:rPr>
              <a:t>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tzv. párování </a:t>
            </a:r>
            <a:r>
              <a:rPr lang="cs-CZ" altLang="cs-CZ" sz="2000" dirty="0">
                <a:latin typeface="Calibri" panose="020F0502020204030204" pitchFamily="34" charset="0"/>
              </a:rPr>
              <a:t>tj. srovnávání osob s podobnými charakteristikami (např. žena, 50 let, základní </a:t>
            </a:r>
            <a:r>
              <a:rPr lang="cs-CZ" altLang="cs-CZ" sz="2000" dirty="0" smtClean="0">
                <a:latin typeface="Calibri" panose="020F0502020204030204" pitchFamily="34" charset="0"/>
              </a:rPr>
              <a:t>vzdělání, bez zdravotních problémů….)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Různé dílčí designy: </a:t>
            </a:r>
            <a:r>
              <a:rPr lang="en-US" altLang="cs-CZ" sz="2000" dirty="0" smtClean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 smtClean="0">
                <a:latin typeface="Calibri" panose="020F0502020204030204" pitchFamily="34" charset="0"/>
              </a:rPr>
              <a:t>, 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 smtClean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only</a:t>
            </a:r>
            <a:r>
              <a:rPr lang="cs-CZ" altLang="cs-CZ" sz="2000" dirty="0" smtClean="0">
                <a:latin typeface="Calibri" panose="020F0502020204030204" pitchFamily="34" charset="0"/>
              </a:rPr>
              <a:t>), </a:t>
            </a:r>
            <a:r>
              <a:rPr lang="en-US" altLang="cs-CZ" sz="2000" dirty="0" smtClean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 smtClean="0">
                <a:latin typeface="Calibri" panose="020F0502020204030204" pitchFamily="34" charset="0"/>
              </a:rPr>
              <a:t>(DID)</a:t>
            </a:r>
            <a:r>
              <a:rPr lang="en-US" altLang="cs-CZ" sz="2000" dirty="0" smtClean="0">
                <a:latin typeface="Calibri" panose="020F0502020204030204" pitchFamily="34" charset="0"/>
              </a:rPr>
              <a:t> Estimator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 párování za pomoci propensity score matching.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 smtClean="0"/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Ex: </a:t>
            </a:r>
            <a:r>
              <a:rPr lang="cs-CZ" altLang="cs-CZ" sz="2000" dirty="0" smtClean="0">
                <a:latin typeface="Calibri" panose="020F0502020204030204" pitchFamily="34" charset="0"/>
              </a:rPr>
              <a:t>obtížný </a:t>
            </a:r>
            <a:r>
              <a:rPr lang="cs-CZ" altLang="cs-CZ" sz="2000" dirty="0" smtClean="0">
                <a:latin typeface="Calibri" panose="020F0502020204030204" pitchFamily="34" charset="0"/>
              </a:rPr>
              <a:t>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Ex: přestože </a:t>
            </a:r>
            <a:r>
              <a:rPr lang="cs-CZ" altLang="cs-CZ" sz="2000" dirty="0" smtClean="0">
                <a:latin typeface="Calibri" panose="020F0502020204030204" pitchFamily="34" charset="0"/>
              </a:rPr>
              <a:t>výzkumník může usilovat o náhodný vzorek, je problém auto selekce a motivace k účasti na 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Ex: je </a:t>
            </a:r>
            <a:r>
              <a:rPr lang="cs-CZ" altLang="cs-CZ" sz="2000" dirty="0" smtClean="0">
                <a:latin typeface="Calibri" panose="020F0502020204030204" pitchFamily="34" charset="0"/>
              </a:rPr>
              <a:t>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Ex: zobecnitelnost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Kv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 smtClean="0">
                <a:latin typeface="Calibri" panose="020F0502020204030204" pitchFamily="34" charset="0"/>
              </a:rPr>
              <a:t>u </a:t>
            </a:r>
            <a:r>
              <a:rPr lang="cs-CZ" altLang="cs-CZ" sz="2000" dirty="0" smtClean="0">
                <a:latin typeface="Calibri" panose="020F0502020204030204" pitchFamily="34" charset="0"/>
              </a:rPr>
              <a:t>kvazi-experimentálního často náročné podmínky (předpoklady) pro platnost. Riziko též nedostatečná kvalita dat, chyby ve vyhodnocení.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se zaměřovat také na </a:t>
            </a:r>
            <a:r>
              <a:rPr lang="cs-CZ" altLang="cs-CZ" sz="2000" dirty="0">
                <a:latin typeface="Calibri" panose="020F0502020204030204" pitchFamily="34" charset="0"/>
              </a:rPr>
              <a:t>kontext případu (shodný v rámci případu)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Marienthalu</a:t>
            </a:r>
            <a:r>
              <a:rPr lang="cs-CZ" altLang="cs-CZ" sz="2000" dirty="0" smtClean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 smtClean="0"/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>
              <a:buFontTx/>
              <a:buChar char="-"/>
            </a:pPr>
            <a:endParaRPr lang="cs-CZ" altLang="cs-CZ" u="sng" smtClean="0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může pracovat s předpokladem </a:t>
            </a:r>
            <a:r>
              <a:rPr lang="cs-CZ" altLang="cs-CZ" sz="2000" dirty="0" smtClean="0">
                <a:latin typeface="Calibri" panose="020F0502020204030204" pitchFamily="34" charset="0"/>
              </a:rPr>
              <a:t>homogenity (snazší porozumění)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</a:t>
            </a:r>
            <a:r>
              <a:rPr lang="cs-CZ" altLang="cs-CZ" sz="2000" dirty="0" smtClean="0">
                <a:latin typeface="Calibri" panose="020F0502020204030204" pitchFamily="34" charset="0"/>
              </a:rPr>
              <a:t> umožňuje </a:t>
            </a:r>
            <a:r>
              <a:rPr lang="cs-CZ" altLang="cs-CZ" sz="2000" dirty="0" smtClean="0">
                <a:latin typeface="Calibri" panose="020F0502020204030204" pitchFamily="34" charset="0"/>
              </a:rPr>
              <a:t>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Přirozený experiment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Př. 1: kmen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Cherokee</a:t>
            </a:r>
            <a:r>
              <a:rPr lang="cs-CZ" altLang="cs-CZ" sz="2000" dirty="0" smtClean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2: třída pro neslyšící děti, které se neučily znakovou řeč – jak se 	budou dorozumívat?</a:t>
            </a: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3: změna parametrů sociálních dávek (zkrácení podpora v nez.).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 smtClean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známe výsledek. </a:t>
            </a: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Meta analýza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</a:t>
            </a:r>
            <a:r>
              <a:rPr lang="cs-CZ" altLang="cs-CZ" sz="2000" dirty="0" smtClean="0">
                <a:latin typeface="Calibri" panose="020F0502020204030204" pitchFamily="34" charset="0"/>
              </a:rPr>
              <a:t>APZ, různé programy…).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 smtClean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s nejmenším úsilím</a:t>
            </a:r>
            <a:r>
              <a:rPr lang="cs-CZ" altLang="cs-CZ" sz="2000" dirty="0" smtClean="0">
                <a:latin typeface="Calibri" panose="020F0502020204030204" pitchFamily="34" charset="0"/>
              </a:rPr>
              <a:t> dostatečně jednoznačně a validně odpoví na poznávací cíl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ostupnost dat, časové a finanční nároky</a:t>
            </a:r>
            <a:r>
              <a:rPr lang="cs-CZ" altLang="cs-CZ" sz="2000" dirty="0" smtClean="0">
                <a:latin typeface="Calibri" panose="020F0502020204030204" pitchFamily="34" charset="0"/>
              </a:rPr>
              <a:t>: nejjednodušší </a:t>
            </a:r>
            <a:r>
              <a:rPr lang="cs-CZ" altLang="cs-CZ" sz="2000" dirty="0">
                <a:latin typeface="Calibri" panose="020F0502020204030204" pitchFamily="34" charset="0"/>
              </a:rPr>
              <a:t>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řenositelnost poznatků</a:t>
            </a:r>
            <a:r>
              <a:rPr lang="cs-CZ" altLang="cs-CZ" sz="2000" dirty="0" smtClean="0">
                <a:latin typeface="Calibri" panose="020F0502020204030204" pitchFamily="34" charset="0"/>
              </a:rPr>
              <a:t>: 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auzalita</a:t>
            </a:r>
            <a:r>
              <a:rPr lang="cs-CZ" altLang="cs-CZ" sz="2000" dirty="0" smtClean="0">
                <a:latin typeface="Calibri" panose="020F0502020204030204" pitchFamily="34" charset="0"/>
              </a:rPr>
              <a:t>: potřebuji usuzovat o kauzalitě?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 smtClean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Disman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 smtClean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tická stránka</a:t>
            </a:r>
            <a:r>
              <a:rPr lang="cs-CZ" altLang="cs-CZ" sz="2000" dirty="0" smtClean="0">
                <a:latin typeface="Calibri" panose="020F0502020204030204" pitchFamily="34" charset="0"/>
              </a:rPr>
              <a:t>: neposkytnutí pomoci</a:t>
            </a:r>
            <a:r>
              <a:rPr lang="cs-CZ" altLang="cs-CZ" sz="2000" dirty="0">
                <a:latin typeface="Calibri" panose="020F0502020204030204" pitchFamily="34" charset="0"/>
              </a:rPr>
              <a:t>,</a:t>
            </a:r>
            <a:r>
              <a:rPr lang="cs-CZ" altLang="cs-CZ" sz="2000" dirty="0" smtClean="0">
                <a:latin typeface="Calibri" panose="020F0502020204030204" pitchFamily="34" charset="0"/>
              </a:rPr>
              <a:t>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 smtClean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E. </a:t>
            </a:r>
            <a:r>
              <a:rPr lang="cs-CZ" altLang="cs-CZ" sz="2000" dirty="0">
                <a:latin typeface="Calibri" panose="020F0502020204030204" pitchFamily="34" charset="0"/>
              </a:rPr>
              <a:t>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N. </a:t>
            </a:r>
            <a:r>
              <a:rPr lang="cs-CZ" altLang="cs-CZ" sz="2000" dirty="0">
                <a:latin typeface="Calibri" panose="020F0502020204030204" pitchFamily="34" charset="0"/>
              </a:rPr>
              <a:t>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Bryman</a:t>
            </a:r>
            <a:r>
              <a:rPr lang="cs-CZ" altLang="cs-CZ" sz="2000" dirty="0" smtClean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Methods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Sage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Approaches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je o předpovídání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toho, </a:t>
            </a:r>
            <a:r>
              <a:rPr lang="cs-CZ" altLang="cs-CZ" sz="2000" dirty="0" smtClean="0">
                <a:latin typeface="Calibri" panose="020F0502020204030204" pitchFamily="34" charset="0"/>
              </a:rPr>
              <a:t>co bude ve výzkumu – 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 smtClean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náročné otázky (proveditelnost),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vysoká </a:t>
            </a:r>
            <a:r>
              <a:rPr lang="cs-CZ" altLang="cs-CZ" sz="2000" dirty="0">
                <a:latin typeface="Calibri" panose="020F0502020204030204" pitchFamily="34" charset="0"/>
              </a:rPr>
              <a:t>očekávání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o kvantitě a kvalitě zjištění (méně </a:t>
            </a:r>
            <a:r>
              <a:rPr lang="cs-CZ" altLang="cs-CZ" sz="2000" dirty="0">
                <a:latin typeface="Calibri" panose="020F0502020204030204" pitchFamily="34" charset="0"/>
              </a:rPr>
              <a:t>je někdy více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Typy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1)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průzkumný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en-US" altLang="cs-CZ" sz="2000" dirty="0" smtClean="0">
                <a:latin typeface="Calibri" panose="020F0502020204030204" pitchFamily="34" charset="0"/>
              </a:rPr>
              <a:t>exploratory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tevřené otázky nebo možnost jiné odpovědi (i v dotazníku)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2)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 smtClean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</a:t>
            </a:r>
            <a:r>
              <a:rPr lang="cs-CZ" altLang="cs-CZ" sz="2000" dirty="0" smtClean="0">
                <a:latin typeface="Calibri" panose="020F0502020204030204" pitchFamily="34" charset="0"/>
              </a:rPr>
              <a:t>ysoká vstupní strukturace </a:t>
            </a: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pomoci překonat zažitá, ale nepodložená 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Mohou sloužit k dovození hypotéz =) teorie na základě pozorování.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3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</a:t>
            </a:r>
            <a:r>
              <a:rPr lang="cs-CZ" altLang="cs-CZ" sz="2000" i="1" dirty="0">
                <a:latin typeface="Calibri" panose="020F0502020204030204" pitchFamily="34" charset="0"/>
              </a:rPr>
              <a:t>proč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</a:t>
            </a:r>
            <a:r>
              <a:rPr lang="cs-CZ" altLang="cs-CZ" sz="2000" dirty="0">
                <a:latin typeface="Calibri" panose="020F0502020204030204" pitchFamily="34" charset="0"/>
              </a:rPr>
              <a:t>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78187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 (1894)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 smtClean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noProof="0" dirty="0" smtClean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en-US" sz="2000" b="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b="0" i="1" noProof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 dirty="0" smtClean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en-US" sz="200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i="1" noProof="0" dirty="0" smtClean="0">
                        <a:latin typeface="Calibri" panose="020F0502020204030204" pitchFamily="34" charset="0"/>
                      </a:endParaRP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(součástí </a:t>
            </a:r>
            <a:r>
              <a:rPr lang="cs-CZ" altLang="cs-CZ" sz="2000" dirty="0">
                <a:latin typeface="Calibri" panose="020F0502020204030204" pitchFamily="34" charset="0"/>
              </a:rPr>
              <a:t>designu je jasný </a:t>
            </a:r>
            <a:r>
              <a:rPr lang="cs-CZ" altLang="cs-CZ" sz="2000" dirty="0" smtClean="0">
                <a:latin typeface="Calibri" panose="020F0502020204030204" pitchFamily="34" charset="0"/>
              </a:rPr>
              <a:t>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 a proměnných, které </a:t>
            </a:r>
            <a:r>
              <a:rPr lang="cs-CZ" altLang="cs-CZ" sz="2000" dirty="0">
                <a:latin typeface="Calibri" panose="020F0502020204030204" pitchFamily="34" charset="0"/>
              </a:rPr>
              <a:t>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 konceptu ke konstruktu a operační definici (Black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cílem je jednoznačné </a:t>
            </a:r>
            <a:r>
              <a:rPr lang="cs-CZ" altLang="cs-CZ" sz="2000" u="sng" dirty="0">
                <a:latin typeface="Calibri" panose="020F0502020204030204" pitchFamily="34" charset="0"/>
              </a:rPr>
              <a:t>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– definice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základních pojmů (konceptů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dimenze či aspekty konceptu, problému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zpravidla založená na literatuře dostupné k tématu, různé přístupy se mohou zaměřovat na různé aspekty, předchozí výzkumy na stejné </a:t>
            </a:r>
            <a:r>
              <a:rPr lang="cs-CZ" altLang="cs-CZ" sz="2000" dirty="0" smtClean="0">
                <a:latin typeface="Calibri" panose="020F0502020204030204" pitchFamily="34" charset="0"/>
              </a:rPr>
              <a:t>téma…navázat na předchozí výzkum, nedělat to samé, pokud nechci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Marczyk</a:t>
            </a:r>
            <a:r>
              <a:rPr lang="cs-CZ" altLang="cs-CZ" sz="2000" dirty="0" smtClean="0">
                <a:latin typeface="Calibri" panose="020F0502020204030204" pitchFamily="34" charset="0"/>
              </a:rPr>
              <a:t> et al.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 smtClean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ůžeme potřebovat také data, která s naším problémem zdánlivě nesouvisejí (testování alternativních hypotéz)</a:t>
            </a: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Operacionalizace </a:t>
            </a:r>
            <a:r>
              <a:rPr lang="cs-CZ" altLang="cs-CZ" sz="2000" dirty="0">
                <a:latin typeface="Calibri" panose="020F0502020204030204" pitchFamily="34" charset="0"/>
              </a:rPr>
              <a:t>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proměnné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mají </a:t>
            </a:r>
            <a:r>
              <a:rPr lang="cs-CZ" altLang="cs-CZ" sz="2000" dirty="0">
                <a:latin typeface="Calibri" panose="020F0502020204030204" pitchFamily="34" charset="0"/>
              </a:rPr>
              <a:t>v sobě 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kategorii, které se nejčastěji vzájemně vylučují (pozor </a:t>
            </a:r>
            <a:r>
              <a:rPr lang="cs-CZ" altLang="cs-CZ" sz="2000" dirty="0">
                <a:latin typeface="Calibri" panose="020F0502020204030204" pitchFamily="34" charset="0"/>
              </a:rPr>
              <a:t>na hraniční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ole proměnných: nezávislé </a:t>
            </a:r>
            <a:r>
              <a:rPr lang="cs-CZ" altLang="cs-CZ" sz="2000" dirty="0">
                <a:latin typeface="Calibri" panose="020F0502020204030204" pitchFamily="34" charset="0"/>
              </a:rPr>
              <a:t>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špatně </a:t>
            </a:r>
            <a:r>
              <a:rPr lang="cs-CZ" altLang="cs-CZ" sz="2000" u="sng" dirty="0">
                <a:latin typeface="Calibri" panose="020F0502020204030204" pitchFamily="34" charset="0"/>
              </a:rPr>
              <a:t>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3725</Words>
  <Application>Microsoft Office PowerPoint</Application>
  <PresentationFormat>Předvádění na obrazovce (4:3)</PresentationFormat>
  <Paragraphs>428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643</cp:revision>
  <cp:lastPrinted>2013-03-19T15:35:42Z</cp:lastPrinted>
  <dcterms:created xsi:type="dcterms:W3CDTF">2011-02-03T13:01:32Z</dcterms:created>
  <dcterms:modified xsi:type="dcterms:W3CDTF">2020-03-03T09:22:27Z</dcterms:modified>
</cp:coreProperties>
</file>