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333A578-72DD-D141-AFC1-FEC55F31EDE9}">
          <p14:sldIdLst>
            <p14:sldId id="256"/>
          </p14:sldIdLst>
        </p14:section>
        <p14:section name="Untitled Section" id="{E0589049-C4FD-9341-A9AF-6A7C2105DA7E}">
          <p14:sldIdLst>
            <p14:sldId id="257"/>
            <p14:sldId id="258"/>
            <p14:sldId id="259"/>
            <p14:sldId id="260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1D3D5A-B963-A443-BC4F-10E3F2C0CA04}" v="2" dt="2020-04-28T16:57:47.7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3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132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altLang="ko-KR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B1115196-1C6F-4784-83AC-30756D8F10B3}" type="datetimeFigureOut">
              <a:rPr lang="en-US" smtClean="0"/>
              <a:t>4/28/20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4/28/20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4/28/20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altLang="ko-KR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altLang="ko-KR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1115196-1C6F-4784-83AC-30756D8F10B3}" type="datetimeFigureOut">
              <a:rPr lang="en-US" smtClean="0"/>
              <a:t>4/28/20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4/28/20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4/28/20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4/28/20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4/28/20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US" altLang="ko-KR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B1115196-1C6F-4784-83AC-30756D8F10B3}" type="datetimeFigureOut">
              <a:rPr lang="en-US" smtClean="0"/>
              <a:t>4/28/20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altLang="ko-KR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Political</a:t>
            </a:r>
            <a:r>
              <a:rPr lang="ko-KR" altLang="en-US" dirty="0"/>
              <a:t> </a:t>
            </a:r>
            <a:r>
              <a:rPr lang="en-US" altLang="ko-KR" dirty="0"/>
              <a:t>Economy</a:t>
            </a:r>
            <a:r>
              <a:rPr lang="ko-KR" altLang="en-US" dirty="0"/>
              <a:t> </a:t>
            </a:r>
            <a:r>
              <a:rPr lang="en-US" altLang="ko-KR" dirty="0"/>
              <a:t>of</a:t>
            </a:r>
            <a:r>
              <a:rPr lang="ko-KR" altLang="en-US" dirty="0"/>
              <a:t> </a:t>
            </a:r>
            <a:r>
              <a:rPr lang="en-US" dirty="0"/>
              <a:t>New Media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B62F23B-B581-AC48-BD93-8FEA2C180C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/>
              <a:t>PEM</a:t>
            </a:r>
            <a:r>
              <a:rPr lang="en-US"/>
              <a:t> </a:t>
            </a:r>
            <a:r>
              <a:rPr lang="en-US" dirty="0"/>
              <a:t>W 11</a:t>
            </a:r>
          </a:p>
        </p:txBody>
      </p:sp>
    </p:spTree>
    <p:extLst>
      <p:ext uri="{BB962C8B-B14F-4D97-AF65-F5344CB8AC3E}">
        <p14:creationId xmlns:p14="http://schemas.microsoft.com/office/powerpoint/2010/main" val="947383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</a:t>
            </a:r>
            <a:r>
              <a:rPr lang="en-US" dirty="0" err="1"/>
              <a:t>Labour</a:t>
            </a:r>
            <a:r>
              <a:rPr lang="en-US" dirty="0"/>
              <a:t>: Unpaid Value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Case of Huffington Post </a:t>
            </a:r>
          </a:p>
          <a:p>
            <a:r>
              <a:rPr lang="en-US" dirty="0"/>
              <a:t>It was sold to AOL in 2011, $315 Million (collected by the owner)</a:t>
            </a:r>
          </a:p>
          <a:p>
            <a:r>
              <a:rPr lang="en-US" dirty="0"/>
              <a:t>Contributors such as </a:t>
            </a:r>
            <a:r>
              <a:rPr lang="en-US" dirty="0" err="1"/>
              <a:t>ArtScene</a:t>
            </a:r>
            <a:r>
              <a:rPr lang="en-US" dirty="0"/>
              <a:t> &amp;Visual Art </a:t>
            </a:r>
            <a:r>
              <a:rPr lang="en-US" dirty="0" err="1"/>
              <a:t>Soursce</a:t>
            </a:r>
            <a:r>
              <a:rPr lang="en-US" dirty="0"/>
              <a:t>  E-Strike</a:t>
            </a:r>
          </a:p>
          <a:p>
            <a:r>
              <a:rPr lang="en-US" dirty="0"/>
              <a:t>A lawsuit claimed $105 million on be half of “uncompensated” blog contributors </a:t>
            </a:r>
          </a:p>
          <a:p>
            <a:r>
              <a:rPr lang="en-US" dirty="0"/>
              <a:t>Freelancer, </a:t>
            </a:r>
            <a:r>
              <a:rPr lang="en-US" dirty="0" err="1"/>
              <a:t>Prosumer</a:t>
            </a:r>
            <a:r>
              <a:rPr lang="en-US" dirty="0"/>
              <a:t>, Unemployed worker</a:t>
            </a:r>
          </a:p>
          <a:p>
            <a:r>
              <a:rPr lang="en-US" dirty="0"/>
              <a:t>“Comment is Free” </a:t>
            </a:r>
          </a:p>
          <a:p>
            <a:r>
              <a:rPr lang="en-US" dirty="0"/>
              <a:t>Computer VS Commodification </a:t>
            </a:r>
          </a:p>
          <a:p>
            <a:r>
              <a:rPr lang="en-US" dirty="0"/>
              <a:t>How surplus value is generated? </a:t>
            </a:r>
          </a:p>
          <a:p>
            <a:r>
              <a:rPr lang="en-US" dirty="0"/>
              <a:t>Our everyday life becomes raw material for capital accumulation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614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Cheap labor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Case of </a:t>
            </a:r>
            <a:r>
              <a:rPr lang="en-US" dirty="0" err="1"/>
              <a:t>Foxconn</a:t>
            </a:r>
            <a:r>
              <a:rPr lang="en-US" dirty="0"/>
              <a:t> &amp; Amazon</a:t>
            </a:r>
          </a:p>
          <a:p>
            <a:r>
              <a:rPr lang="en-US" dirty="0"/>
              <a:t>Made by </a:t>
            </a:r>
            <a:r>
              <a:rPr lang="en-US" dirty="0" err="1"/>
              <a:t>Foxconn</a:t>
            </a:r>
            <a:r>
              <a:rPr lang="en-US" dirty="0"/>
              <a:t> and Sold by Amazon &amp; </a:t>
            </a:r>
            <a:r>
              <a:rPr lang="en-US" dirty="0" err="1"/>
              <a:t>Walmart</a:t>
            </a:r>
            <a:endParaRPr lang="en-US" dirty="0"/>
          </a:p>
          <a:p>
            <a:r>
              <a:rPr lang="en-US" dirty="0" err="1"/>
              <a:t>Foxconn</a:t>
            </a:r>
            <a:r>
              <a:rPr lang="en-US" dirty="0"/>
              <a:t>: No brand, extreme profit. East Asian division of digital labor – R&amp;D – Subcontractor – Regional Migration </a:t>
            </a:r>
          </a:p>
          <a:p>
            <a:r>
              <a:rPr lang="en-US" dirty="0"/>
              <a:t>Amazon: Global distribution centers: Cheap labor for well-to-do consumers </a:t>
            </a:r>
          </a:p>
          <a:p>
            <a:r>
              <a:rPr lang="en-US" dirty="0" err="1"/>
              <a:t>Walmart</a:t>
            </a:r>
            <a:r>
              <a:rPr lang="en-US" dirty="0"/>
              <a:t>: Prototype generating cheap labor market</a:t>
            </a:r>
          </a:p>
          <a:p>
            <a:r>
              <a:rPr lang="en-US" dirty="0"/>
              <a:t>Price Comparison!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655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 of Production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Platforms: Chrome, Gmail, Photoshop, </a:t>
            </a:r>
            <a:r>
              <a:rPr lang="en-US" dirty="0" err="1"/>
              <a:t>Youtube</a:t>
            </a:r>
            <a:r>
              <a:rPr lang="en-US" dirty="0"/>
              <a:t>, MS Office</a:t>
            </a:r>
          </a:p>
          <a:p>
            <a:r>
              <a:rPr lang="en-US" dirty="0"/>
              <a:t>Windows &amp; </a:t>
            </a:r>
            <a:r>
              <a:rPr lang="en-US" dirty="0" err="1"/>
              <a:t>iOS</a:t>
            </a:r>
            <a:r>
              <a:rPr lang="en-US" dirty="0"/>
              <a:t> &amp; Android &amp; Kindle</a:t>
            </a:r>
          </a:p>
          <a:p>
            <a:r>
              <a:rPr lang="en-US" dirty="0"/>
              <a:t>Smartphone, Computer </a:t>
            </a:r>
          </a:p>
          <a:p>
            <a:r>
              <a:rPr lang="en-US" dirty="0"/>
              <a:t>Technological Standard: MP3, Bluetooth, PDF etc. </a:t>
            </a:r>
          </a:p>
          <a:p>
            <a:r>
              <a:rPr lang="en-US" dirty="0"/>
              <a:t>Public authority relies on private institutions (Technical consultation) </a:t>
            </a:r>
          </a:p>
          <a:p>
            <a:r>
              <a:rPr lang="en-US" dirty="0"/>
              <a:t>Paradox of Private Internet security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012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Profits of </a:t>
            </a:r>
            <a:r>
              <a:rPr lang="en-US" dirty="0" err="1"/>
              <a:t>captalists</a:t>
            </a:r>
            <a:r>
              <a:rPr lang="en-US" dirty="0"/>
              <a:t> &lt;- surplus value, unpaid and forced labor, products of which the producers do not control</a:t>
            </a:r>
          </a:p>
          <a:p>
            <a:r>
              <a:rPr lang="en-US" dirty="0"/>
              <a:t>Exploitation: not simply about a loss of money, but also a loss of control over one’s productive and creative activity (Alienation) </a:t>
            </a:r>
          </a:p>
          <a:p>
            <a:r>
              <a:rPr lang="en-US" dirty="0"/>
              <a:t>Limited platforms, limited publishing agents, market dependency…. Estranged by our labor. </a:t>
            </a:r>
          </a:p>
          <a:p>
            <a:r>
              <a:rPr lang="en-US" dirty="0"/>
              <a:t>False Consciousness: Publicity - Ideology of Communicative Capitalism. Pleasure – Opium in Communicative Capitalism</a:t>
            </a:r>
          </a:p>
        </p:txBody>
      </p:sp>
    </p:spTree>
    <p:extLst>
      <p:ext uri="{BB962C8B-B14F-4D97-AF65-F5344CB8AC3E}">
        <p14:creationId xmlns:p14="http://schemas.microsoft.com/office/powerpoint/2010/main" val="2145515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Commodity Fetishism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the social relations of production which govern the way in which material objects enter the economic process (Marx).</a:t>
            </a:r>
          </a:p>
          <a:p>
            <a:r>
              <a:rPr lang="en-US" dirty="0"/>
              <a:t> Value of material objects (commodities) is determined by social relations</a:t>
            </a:r>
          </a:p>
          <a:p>
            <a:r>
              <a:rPr lang="en-US" dirty="0"/>
              <a:t>Network Fetishism, Information Fetishism -&gt; Share more, produce more, consume more -&gt; Add value of Social media platforms, mobile providers, hardware manufacturers, and information capitals </a:t>
            </a:r>
          </a:p>
        </p:txBody>
      </p:sp>
    </p:spTree>
    <p:extLst>
      <p:ext uri="{BB962C8B-B14F-4D97-AF65-F5344CB8AC3E}">
        <p14:creationId xmlns:p14="http://schemas.microsoft.com/office/powerpoint/2010/main" val="1109109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Platform Capitalism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Platform - Intermediary digital infrastructures that enable different user groups (customers, advertisers, service providers, producers, suppliers) – to interact</a:t>
            </a:r>
          </a:p>
          <a:p>
            <a:r>
              <a:rPr lang="en-US" dirty="0"/>
              <a:t>Platforms rely and thrive on network effects (Common features: exponential growth and unprecedented capital accumulation )</a:t>
            </a:r>
          </a:p>
          <a:p>
            <a:r>
              <a:rPr lang="en-US" dirty="0"/>
              <a:t> Advertising platforms, Cloud platforms, Lean platforms</a:t>
            </a:r>
          </a:p>
          <a:p>
            <a:r>
              <a:rPr lang="en-US" dirty="0"/>
              <a:t>Four Common Features </a:t>
            </a:r>
          </a:p>
          <a:p>
            <a:pPr lvl="2"/>
            <a:r>
              <a:rPr lang="en-US" dirty="0"/>
              <a:t>expansion of extraction</a:t>
            </a:r>
          </a:p>
          <a:p>
            <a:pPr lvl="2"/>
            <a:r>
              <a:rPr lang="en-US" dirty="0"/>
              <a:t>position as a gatekeeper</a:t>
            </a:r>
          </a:p>
          <a:p>
            <a:pPr lvl="2"/>
            <a:r>
              <a:rPr lang="en-US" dirty="0"/>
              <a:t>convergence of markets</a:t>
            </a:r>
          </a:p>
          <a:p>
            <a:pPr lvl="2"/>
            <a:r>
              <a:rPr lang="en-US" dirty="0"/>
              <a:t>the enclosure of ecosystems</a:t>
            </a:r>
          </a:p>
        </p:txBody>
      </p:sp>
    </p:spTree>
    <p:extLst>
      <p:ext uri="{BB962C8B-B14F-4D97-AF65-F5344CB8AC3E}">
        <p14:creationId xmlns:p14="http://schemas.microsoft.com/office/powerpoint/2010/main" val="28787372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</a:majorFont>
      <a:minorFont>
        <a:latin typeface="Corbel"/>
        <a:ea typeface=""/>
        <a:cs typeface=""/>
        <a:font script="Jpan" typeface="メイリオ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381</TotalTime>
  <Words>413</Words>
  <Application>Microsoft Macintosh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Corbel</vt:lpstr>
      <vt:lpstr>Wingdings 2</vt:lpstr>
      <vt:lpstr>Pixel</vt:lpstr>
      <vt:lpstr>Political Economy of New Media</vt:lpstr>
      <vt:lpstr>Digital Labour: Unpaid Value </vt:lpstr>
      <vt:lpstr>Cheap labor </vt:lpstr>
      <vt:lpstr>Mode of Production</vt:lpstr>
      <vt:lpstr>Profits</vt:lpstr>
      <vt:lpstr>Commodity Fetishism</vt:lpstr>
      <vt:lpstr>Platform Capitalism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Labor</dc:title>
  <dc:creator>beinkid</dc:creator>
  <cp:lastModifiedBy>Tae-Sik Kim</cp:lastModifiedBy>
  <cp:revision>16</cp:revision>
  <dcterms:created xsi:type="dcterms:W3CDTF">2016-12-03T12:36:05Z</dcterms:created>
  <dcterms:modified xsi:type="dcterms:W3CDTF">2020-04-28T16:57:57Z</dcterms:modified>
</cp:coreProperties>
</file>