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84" r:id="rId4"/>
    <p:sldId id="259" r:id="rId5"/>
    <p:sldId id="260" r:id="rId6"/>
    <p:sldId id="261" r:id="rId7"/>
    <p:sldId id="285" r:id="rId8"/>
    <p:sldId id="262" r:id="rId9"/>
    <p:sldId id="286" r:id="rId10"/>
    <p:sldId id="287" r:id="rId11"/>
    <p:sldId id="289" r:id="rId12"/>
    <p:sldId id="288" r:id="rId13"/>
    <p:sldId id="263" r:id="rId14"/>
    <p:sldId id="290" r:id="rId15"/>
    <p:sldId id="283" r:id="rId16"/>
    <p:sldId id="264" r:id="rId17"/>
    <p:sldId id="291" r:id="rId18"/>
    <p:sldId id="292" r:id="rId19"/>
    <p:sldId id="266" r:id="rId20"/>
    <p:sldId id="293" r:id="rId21"/>
    <p:sldId id="267" r:id="rId22"/>
    <p:sldId id="269" r:id="rId23"/>
    <p:sldId id="272" r:id="rId24"/>
    <p:sldId id="273" r:id="rId25"/>
    <p:sldId id="274" r:id="rId26"/>
    <p:sldId id="275" r:id="rId27"/>
    <p:sldId id="276" r:id="rId28"/>
    <p:sldId id="277" r:id="rId29"/>
    <p:sldId id="282" r:id="rId30"/>
    <p:sldId id="279" r:id="rId31"/>
    <p:sldId id="280" r:id="rId32"/>
    <p:sldId id="281" r:id="rId33"/>
    <p:sldId id="295" r:id="rId34"/>
  </p:sldIdLst>
  <p:sldSz cx="13004800" cy="9753600"/>
  <p:notesSz cx="6858000" cy="9144000"/>
  <p:defaultTextStyle>
    <a:lvl1pPr algn="ctr" defTabSz="584200">
      <a:defRPr sz="2400">
        <a:solidFill>
          <a:srgbClr val="414141"/>
        </a:solidFill>
        <a:latin typeface="Bodoni SvtyTwo ITC TT-Book"/>
        <a:ea typeface="Bodoni SvtyTwo ITC TT-Book"/>
        <a:cs typeface="Bodoni SvtyTwo ITC TT-Book"/>
        <a:sym typeface="Bodoni SvtyTwo ITC TT-Book"/>
      </a:defRPr>
    </a:lvl1pPr>
    <a:lvl2pPr algn="ctr" defTabSz="584200">
      <a:defRPr sz="2400">
        <a:solidFill>
          <a:srgbClr val="414141"/>
        </a:solidFill>
        <a:latin typeface="Bodoni SvtyTwo ITC TT-Book"/>
        <a:ea typeface="Bodoni SvtyTwo ITC TT-Book"/>
        <a:cs typeface="Bodoni SvtyTwo ITC TT-Book"/>
        <a:sym typeface="Bodoni SvtyTwo ITC TT-Book"/>
      </a:defRPr>
    </a:lvl2pPr>
    <a:lvl3pPr algn="ctr" defTabSz="584200">
      <a:defRPr sz="2400">
        <a:solidFill>
          <a:srgbClr val="414141"/>
        </a:solidFill>
        <a:latin typeface="Bodoni SvtyTwo ITC TT-Book"/>
        <a:ea typeface="Bodoni SvtyTwo ITC TT-Book"/>
        <a:cs typeface="Bodoni SvtyTwo ITC TT-Book"/>
        <a:sym typeface="Bodoni SvtyTwo ITC TT-Book"/>
      </a:defRPr>
    </a:lvl3pPr>
    <a:lvl4pPr algn="ctr" defTabSz="584200">
      <a:defRPr sz="2400">
        <a:solidFill>
          <a:srgbClr val="414141"/>
        </a:solidFill>
        <a:latin typeface="Bodoni SvtyTwo ITC TT-Book"/>
        <a:ea typeface="Bodoni SvtyTwo ITC TT-Book"/>
        <a:cs typeface="Bodoni SvtyTwo ITC TT-Book"/>
        <a:sym typeface="Bodoni SvtyTwo ITC TT-Book"/>
      </a:defRPr>
    </a:lvl4pPr>
    <a:lvl5pPr algn="ctr" defTabSz="584200">
      <a:defRPr sz="2400">
        <a:solidFill>
          <a:srgbClr val="414141"/>
        </a:solidFill>
        <a:latin typeface="Bodoni SvtyTwo ITC TT-Book"/>
        <a:ea typeface="Bodoni SvtyTwo ITC TT-Book"/>
        <a:cs typeface="Bodoni SvtyTwo ITC TT-Book"/>
        <a:sym typeface="Bodoni SvtyTwo ITC TT-Book"/>
      </a:defRPr>
    </a:lvl5pPr>
    <a:lvl6pPr algn="ctr" defTabSz="584200">
      <a:defRPr sz="2400">
        <a:solidFill>
          <a:srgbClr val="414141"/>
        </a:solidFill>
        <a:latin typeface="Bodoni SvtyTwo ITC TT-Book"/>
        <a:ea typeface="Bodoni SvtyTwo ITC TT-Book"/>
        <a:cs typeface="Bodoni SvtyTwo ITC TT-Book"/>
        <a:sym typeface="Bodoni SvtyTwo ITC TT-Book"/>
      </a:defRPr>
    </a:lvl6pPr>
    <a:lvl7pPr algn="ctr" defTabSz="584200">
      <a:defRPr sz="2400">
        <a:solidFill>
          <a:srgbClr val="414141"/>
        </a:solidFill>
        <a:latin typeface="Bodoni SvtyTwo ITC TT-Book"/>
        <a:ea typeface="Bodoni SvtyTwo ITC TT-Book"/>
        <a:cs typeface="Bodoni SvtyTwo ITC TT-Book"/>
        <a:sym typeface="Bodoni SvtyTwo ITC TT-Book"/>
      </a:defRPr>
    </a:lvl7pPr>
    <a:lvl8pPr algn="ctr" defTabSz="584200">
      <a:defRPr sz="2400">
        <a:solidFill>
          <a:srgbClr val="414141"/>
        </a:solidFill>
        <a:latin typeface="Bodoni SvtyTwo ITC TT-Book"/>
        <a:ea typeface="Bodoni SvtyTwo ITC TT-Book"/>
        <a:cs typeface="Bodoni SvtyTwo ITC TT-Book"/>
        <a:sym typeface="Bodoni SvtyTwo ITC TT-Book"/>
      </a:defRPr>
    </a:lvl8pPr>
    <a:lvl9pPr algn="ctr" defTabSz="584200">
      <a:defRPr sz="2400">
        <a:solidFill>
          <a:srgbClr val="414141"/>
        </a:solidFill>
        <a:latin typeface="Bodoni SvtyTwo ITC TT-Book"/>
        <a:ea typeface="Bodoni SvtyTwo ITC TT-Book"/>
        <a:cs typeface="Bodoni SvtyTwo ITC TT-Book"/>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DBE3"/>
          </a:solidFill>
        </a:fill>
      </a:tcStyle>
    </a:wholeTbl>
    <a:band2H>
      <a:tcTxStyle/>
      <a:tcStyle>
        <a:tcBdr/>
        <a:fill>
          <a:solidFill>
            <a:srgbClr val="EBEEF2"/>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firstRow>
  </a:tblStyle>
  <a:tblStyle styleId="{C7B018BB-80A7-4F77-B60F-C8B233D01FF8}"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E2D3"/>
          </a:solidFill>
        </a:fill>
      </a:tcStyle>
    </a:wholeTbl>
    <a:band2H>
      <a:tcTxStyle/>
      <a:tcStyle>
        <a:tcBdr/>
        <a:fill>
          <a:solidFill>
            <a:srgbClr val="F0F1EA"/>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firstRow>
  </a:tblStyle>
  <a:tblStyle styleId="{EEE7283C-3CF3-47DC-8721-378D4A62B228}"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CE1"/>
          </a:solidFill>
        </a:fill>
      </a:tcStyle>
    </a:wholeTbl>
    <a:band2H>
      <a:tcTxStyle/>
      <a:tcStyle>
        <a:tcBdr/>
        <a:fill>
          <a:solidFill>
            <a:srgbClr val="EFEEF1"/>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firstRow>
  </a:tblStyle>
  <a:tblStyle styleId="{CF821DB8-F4EB-4A41-A1BA-3FCAFE7338EE}" styleName="">
    <a:tblBg/>
    <a:wholeTbl>
      <a:tcTxStyle b="on" i="on">
        <a:font>
          <a:latin typeface="Bodoni SvtyTwo ITC TT-BookIta"/>
          <a:ea typeface="Bodoni SvtyTwo ITC TT-BookIta"/>
          <a:cs typeface="Bodoni SvtyTwo ITC TT-BookIta"/>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n">
        <a:font>
          <a:latin typeface="Bodoni SvtyTwo ITC TT-BookIta"/>
          <a:ea typeface="Bodoni SvtyTwo ITC TT-BookIta"/>
          <a:cs typeface="Bodoni SvtyTwo ITC TT-BookI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FAF"/>
          </a:solidFill>
        </a:fill>
      </a:tcStyle>
    </a:firstCol>
    <a:lastRow>
      <a:tcTxStyle b="on" i="on">
        <a:font>
          <a:latin typeface="Bodoni SvtyTwo ITC TT-BookIta"/>
          <a:ea typeface="Bodoni SvtyTwo ITC TT-BookIta"/>
          <a:cs typeface="Bodoni SvtyTwo ITC TT-BookIta"/>
        </a:font>
        <a:srgbClr val="414141"/>
      </a:tcTxStyle>
      <a:tcStyle>
        <a:tcBdr>
          <a:left>
            <a:ln w="12700" cap="flat">
              <a:noFill/>
              <a:miter lim="400000"/>
            </a:ln>
          </a:left>
          <a:right>
            <a:ln w="12700" cap="flat">
              <a:noFill/>
              <a:miter lim="400000"/>
            </a:ln>
          </a:right>
          <a:top>
            <a:ln w="50800" cap="flat">
              <a:solidFill>
                <a:srgbClr val="414141"/>
              </a:solidFill>
              <a:prstDash val="solid"/>
              <a:bevel/>
            </a:ln>
          </a:top>
          <a:bottom>
            <a:ln w="25400" cap="flat">
              <a:solidFill>
                <a:srgbClr val="414141"/>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doni SvtyTwo ITC TT-BookIta"/>
          <a:ea typeface="Bodoni SvtyTwo ITC TT-BookIta"/>
          <a:cs typeface="Bodoni SvtyTwo ITC TT-BookIta"/>
        </a:font>
        <a:srgbClr val="FFFFFF"/>
      </a:tcTxStyle>
      <a:tcStyle>
        <a:tcBdr>
          <a:left>
            <a:ln w="12700" cap="flat">
              <a:noFill/>
              <a:miter lim="400000"/>
            </a:ln>
          </a:left>
          <a:right>
            <a:ln w="12700" cap="flat">
              <a:noFill/>
              <a:miter lim="400000"/>
            </a:ln>
          </a:right>
          <a:top>
            <a:ln w="25400" cap="flat">
              <a:solidFill>
                <a:srgbClr val="414141"/>
              </a:solidFill>
              <a:prstDash val="solid"/>
              <a:bevel/>
            </a:ln>
          </a:top>
          <a:bottom>
            <a:ln w="25400" cap="flat">
              <a:solidFill>
                <a:srgbClr val="414141"/>
              </a:solidFill>
              <a:prstDash val="solid"/>
              <a:bevel/>
            </a:ln>
          </a:bottom>
          <a:insideH>
            <a:ln w="12700" cap="flat">
              <a:noFill/>
              <a:miter lim="400000"/>
            </a:ln>
          </a:insideH>
          <a:insideV>
            <a:ln w="12700" cap="flat">
              <a:noFill/>
              <a:miter lim="400000"/>
            </a:ln>
          </a:insideV>
        </a:tcBdr>
        <a:fill>
          <a:solidFill>
            <a:srgbClr val="738FAF"/>
          </a:solidFill>
        </a:fill>
      </a:tcStyle>
    </a:firstRow>
  </a:tblStyle>
  <a:tblStyle styleId="{33BA23B1-9221-436E-865A-0063620EA4FD}"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firstRow>
  </a:tblStyle>
  <a:tblStyle styleId="{2708684C-4D16-4618-839F-0558EEFCDFE6}" styleName="">
    <a:tblBg/>
    <a:wholeTbl>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solidFill>
            <a:srgbClr val="414141">
              <a:alpha val="20000"/>
            </a:srgbClr>
          </a:solidFill>
        </a:fill>
      </a:tcStyle>
    </a:wholeTbl>
    <a:band2H>
      <a:tcTxStyle/>
      <a:tcStyle>
        <a:tcBdr/>
        <a:fill>
          <a:solidFill>
            <a:srgbClr val="FFFFFF"/>
          </a:solidFill>
        </a:fill>
      </a:tcStyle>
    </a:band2H>
    <a:firstCol>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solidFill>
            <a:srgbClr val="414141">
              <a:alpha val="20000"/>
            </a:srgbClr>
          </a:solidFill>
        </a:fill>
      </a:tcStyle>
    </a:firstCol>
    <a:lastRow>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508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noFill/>
        </a:fill>
      </a:tcStyle>
    </a:lastRow>
    <a:firstRow>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254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8"/>
    <p:restoredTop sz="94643"/>
  </p:normalViewPr>
  <p:slideViewPr>
    <p:cSldViewPr snapToGrid="0" snapToObjects="1">
      <p:cViewPr varScale="1">
        <p:scale>
          <a:sx n="84" d="100"/>
          <a:sy n="84" d="100"/>
        </p:scale>
        <p:origin x="10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68285086"/>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7999" y="6589712"/>
            <a:ext cx="119994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8" name="Shape 8"/>
          <p:cNvSpPr/>
          <p:nvPr/>
        </p:nvSpPr>
        <p:spPr>
          <a:xfrm>
            <a:off x="508000" y="4087812"/>
            <a:ext cx="120000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9" name="Shape 9"/>
          <p:cNvSpPr/>
          <p:nvPr/>
        </p:nvSpPr>
        <p:spPr>
          <a:xfrm rot="16200000">
            <a:off x="7170700" y="53482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0" name="Shape 10"/>
          <p:cNvSpPr>
            <a:spLocks noGrp="1"/>
          </p:cNvSpPr>
          <p:nvPr>
            <p:ph type="title"/>
          </p:nvPr>
        </p:nvSpPr>
        <p:spPr>
          <a:xfrm>
            <a:off x="508000" y="2921000"/>
            <a:ext cx="7200900" cy="48514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2921000"/>
            <a:ext cx="4241800" cy="48514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02119"/>
            <a:ext cx="11133666" cy="45676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549" y="2803533"/>
            <a:ext cx="1709863" cy="205184"/>
          </a:xfrm>
          <a:prstGeom prst="rect">
            <a:avLst/>
          </a:prstGeom>
        </p:spPr>
      </p:pic>
      <p:sp>
        <p:nvSpPr>
          <p:cNvPr id="17" name="Rectangle 16"/>
          <p:cNvSpPr/>
          <p:nvPr/>
        </p:nvSpPr>
        <p:spPr>
          <a:xfrm>
            <a:off x="0" y="866986"/>
            <a:ext cx="11133666" cy="194588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1291550" y="866986"/>
            <a:ext cx="1709863" cy="1945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54380" y="8442578"/>
            <a:ext cx="2926080" cy="519289"/>
          </a:xfrm>
          <a:prstGeom prst="rect">
            <a:avLst/>
          </a:prstGeom>
        </p:spPr>
        <p:txBody>
          <a:bodyPr/>
          <a:lstStyle/>
          <a:p>
            <a:fld id="{E6161774-2649-684E-AD90-56C27D17ACB1}" type="datetimeFigureOut">
              <a:rPr lang="en-US" smtClean="0"/>
              <a:t>9/24/18</a:t>
            </a:fld>
            <a:endParaRPr lang="en-US"/>
          </a:p>
        </p:txBody>
      </p:sp>
      <p:sp>
        <p:nvSpPr>
          <p:cNvPr id="5" name="Footer Placeholder 4"/>
          <p:cNvSpPr>
            <a:spLocks noGrp="1"/>
          </p:cNvSpPr>
          <p:nvPr>
            <p:ph type="ftr" sz="quarter" idx="11"/>
          </p:nvPr>
        </p:nvSpPr>
        <p:spPr>
          <a:xfrm>
            <a:off x="725676" y="8442579"/>
            <a:ext cx="7328704" cy="519289"/>
          </a:xfrm>
          <a:prstGeom prst="rect">
            <a:avLst/>
          </a:prstGeom>
        </p:spPr>
        <p:txBody>
          <a:bodyPr/>
          <a:lstStyle/>
          <a:p>
            <a:endParaRPr lang="en-US"/>
          </a:p>
        </p:txBody>
      </p:sp>
      <p:sp>
        <p:nvSpPr>
          <p:cNvPr id="6" name="Slide Number Placeholder 5"/>
          <p:cNvSpPr>
            <a:spLocks noGrp="1"/>
          </p:cNvSpPr>
          <p:nvPr>
            <p:ph type="sldNum" sz="quarter" idx="12"/>
          </p:nvPr>
        </p:nvSpPr>
        <p:spPr>
          <a:xfrm>
            <a:off x="11444753" y="1071257"/>
            <a:ext cx="1231094" cy="1551344"/>
          </a:xfrm>
          <a:prstGeom prst="rect">
            <a:avLst/>
          </a:prstGeom>
        </p:spPr>
        <p:txBody>
          <a:bodyPr/>
          <a:lstStyle/>
          <a:p>
            <a:fld id="{35454297-FACD-094B-BDE7-E8C060CE6DC5}" type="slidenum">
              <a:rPr lang="en-US" smtClean="0"/>
              <a:t>‹#›</a:t>
            </a:fld>
            <a:endParaRPr lang="en-US"/>
          </a:p>
        </p:txBody>
      </p:sp>
    </p:spTree>
    <p:extLst>
      <p:ext uri="{BB962C8B-B14F-4D97-AF65-F5344CB8AC3E}">
        <p14:creationId xmlns:p14="http://schemas.microsoft.com/office/powerpoint/2010/main" val="147730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0700" y="78755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4" name="Shape 14"/>
          <p:cNvSpPr/>
          <p:nvPr/>
        </p:nvSpPr>
        <p:spPr>
          <a:xfrm>
            <a:off x="507999" y="9129712"/>
            <a:ext cx="119994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5" name="Shape 15"/>
          <p:cNvSpPr/>
          <p:nvPr/>
        </p:nvSpPr>
        <p:spPr>
          <a:xfrm>
            <a:off x="508000" y="6627812"/>
            <a:ext cx="120000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6" name="Shape 16"/>
          <p:cNvSpPr/>
          <p:nvPr/>
        </p:nvSpPr>
        <p:spPr>
          <a:xfrm rot="16200000">
            <a:off x="7170700" y="78755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7" name="Shape 17"/>
          <p:cNvSpPr>
            <a:spLocks noGrp="1"/>
          </p:cNvSpPr>
          <p:nvPr>
            <p:ph type="title"/>
          </p:nvPr>
        </p:nvSpPr>
        <p:spPr>
          <a:xfrm>
            <a:off x="508000" y="6019800"/>
            <a:ext cx="7200900" cy="37338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019800"/>
            <a:ext cx="4241800" cy="37338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7999" y="4875212"/>
            <a:ext cx="567637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23" name="Shape 23"/>
          <p:cNvSpPr/>
          <p:nvPr/>
        </p:nvSpPr>
        <p:spPr>
          <a:xfrm>
            <a:off x="508000" y="2767012"/>
            <a:ext cx="56763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24" name="Shape 24"/>
          <p:cNvSpPr>
            <a:spLocks noGrp="1"/>
          </p:cNvSpPr>
          <p:nvPr>
            <p:ph type="title"/>
          </p:nvPr>
        </p:nvSpPr>
        <p:spPr>
          <a:xfrm>
            <a:off x="508000" y="2616200"/>
            <a:ext cx="5676900" cy="2413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7244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xfrm>
            <a:off x="508000" y="934"/>
            <a:ext cx="11988800" cy="2817532"/>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xfrm>
            <a:off x="508000" y="413844"/>
            <a:ext cx="11988800" cy="1991712"/>
          </a:xfrm>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405555"/>
            <a:ext cx="5816600" cy="699989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7999" y="2170112"/>
            <a:ext cx="119972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3" name="Shape 3"/>
          <p:cNvSpPr/>
          <p:nvPr/>
        </p:nvSpPr>
        <p:spPr>
          <a:xfrm>
            <a:off x="507999" y="633412"/>
            <a:ext cx="119972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4" name="Shape 4"/>
          <p:cNvSpPr>
            <a:spLocks noGrp="1"/>
          </p:cNvSpPr>
          <p:nvPr>
            <p:ph type="title"/>
          </p:nvPr>
        </p:nvSpPr>
        <p:spPr>
          <a:xfrm>
            <a:off x="508000" y="533400"/>
            <a:ext cx="11988800" cy="1752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286000"/>
            <a:ext cx="11988800" cy="6781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1pPr>
      <a:lvl2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2pPr>
      <a:lvl3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3pPr>
      <a:lvl4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4pPr>
      <a:lvl5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5pPr>
      <a:lvl6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6pPr>
      <a:lvl7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7pPr>
      <a:lvl8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8pPr>
      <a:lvl9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r" defTabSz="584200">
        <a:defRPr sz="1200">
          <a:solidFill>
            <a:schemeClr val="tx1"/>
          </a:solidFill>
          <a:latin typeface="+mn-lt"/>
          <a:ea typeface="+mn-ea"/>
          <a:cs typeface="+mn-cs"/>
          <a:sym typeface="Palatino"/>
        </a:defRPr>
      </a:lvl1pPr>
      <a:lvl2pPr algn="r" defTabSz="584200">
        <a:defRPr sz="1200">
          <a:solidFill>
            <a:schemeClr val="tx1"/>
          </a:solidFill>
          <a:latin typeface="+mn-lt"/>
          <a:ea typeface="+mn-ea"/>
          <a:cs typeface="+mn-cs"/>
          <a:sym typeface="Palatino"/>
        </a:defRPr>
      </a:lvl2pPr>
      <a:lvl3pPr algn="r" defTabSz="584200">
        <a:defRPr sz="1200">
          <a:solidFill>
            <a:schemeClr val="tx1"/>
          </a:solidFill>
          <a:latin typeface="+mn-lt"/>
          <a:ea typeface="+mn-ea"/>
          <a:cs typeface="+mn-cs"/>
          <a:sym typeface="Palatino"/>
        </a:defRPr>
      </a:lvl3pPr>
      <a:lvl4pPr algn="r" defTabSz="584200">
        <a:defRPr sz="1200">
          <a:solidFill>
            <a:schemeClr val="tx1"/>
          </a:solidFill>
          <a:latin typeface="+mn-lt"/>
          <a:ea typeface="+mn-ea"/>
          <a:cs typeface="+mn-cs"/>
          <a:sym typeface="Palatino"/>
        </a:defRPr>
      </a:lvl4pPr>
      <a:lvl5pPr algn="r" defTabSz="584200">
        <a:defRPr sz="1200">
          <a:solidFill>
            <a:schemeClr val="tx1"/>
          </a:solidFill>
          <a:latin typeface="+mn-lt"/>
          <a:ea typeface="+mn-ea"/>
          <a:cs typeface="+mn-cs"/>
          <a:sym typeface="Palatino"/>
        </a:defRPr>
      </a:lvl5pPr>
      <a:lvl6pPr algn="r" defTabSz="584200">
        <a:defRPr sz="1200">
          <a:solidFill>
            <a:schemeClr val="tx1"/>
          </a:solidFill>
          <a:latin typeface="+mn-lt"/>
          <a:ea typeface="+mn-ea"/>
          <a:cs typeface="+mn-cs"/>
          <a:sym typeface="Palatino"/>
        </a:defRPr>
      </a:lvl6pPr>
      <a:lvl7pPr algn="r" defTabSz="584200">
        <a:defRPr sz="1200">
          <a:solidFill>
            <a:schemeClr val="tx1"/>
          </a:solidFill>
          <a:latin typeface="+mn-lt"/>
          <a:ea typeface="+mn-ea"/>
          <a:cs typeface="+mn-cs"/>
          <a:sym typeface="Palatino"/>
        </a:defRPr>
      </a:lvl7pPr>
      <a:lvl8pPr algn="r" defTabSz="584200">
        <a:defRPr sz="1200">
          <a:solidFill>
            <a:schemeClr val="tx1"/>
          </a:solidFill>
          <a:latin typeface="+mn-lt"/>
          <a:ea typeface="+mn-ea"/>
          <a:cs typeface="+mn-cs"/>
          <a:sym typeface="Palatino"/>
        </a:defRPr>
      </a:lvl8pPr>
      <a:lvl9pPr algn="r" defTabSz="584200">
        <a:defRPr sz="1200">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feature=player_detailpage&amp;v=6PXORQE5-CY" TargetMode="Externa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8000" y="1836420"/>
            <a:ext cx="72009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sz="2600" b="1" i="1">
                <a:latin typeface="Palatino"/>
                <a:ea typeface="Palatino"/>
                <a:cs typeface="Palatino"/>
                <a:sym typeface="Palatino"/>
              </a:defRPr>
            </a:lvl1pPr>
          </a:lstStyle>
          <a:p>
            <a:pPr lvl="0">
              <a:defRPr sz="1800" b="0" i="0">
                <a:solidFill>
                  <a:srgbClr val="000000"/>
                </a:solidFill>
              </a:defRPr>
            </a:pPr>
            <a:r>
              <a:rPr sz="2600" b="1" i="1" smtClean="0">
                <a:solidFill>
                  <a:srgbClr val="414141"/>
                </a:solidFill>
              </a:rPr>
              <a:t> </a:t>
            </a:r>
            <a:endParaRPr sz="2600" b="1" i="1">
              <a:solidFill>
                <a:srgbClr val="414141"/>
              </a:solidFill>
            </a:endParaRPr>
          </a:p>
        </p:txBody>
      </p:sp>
      <p:sp>
        <p:nvSpPr>
          <p:cNvPr id="44" name="Shape 44"/>
          <p:cNvSpPr>
            <a:spLocks noGrp="1"/>
          </p:cNvSpPr>
          <p:nvPr>
            <p:ph type="title"/>
          </p:nvPr>
        </p:nvSpPr>
        <p:spPr>
          <a:xfrm>
            <a:off x="508000" y="4133850"/>
            <a:ext cx="7200900" cy="2413000"/>
          </a:xfrm>
          <a:prstGeom prst="rect">
            <a:avLst/>
          </a:prstGeom>
        </p:spPr>
        <p:txBody>
          <a:bodyPr/>
          <a:lstStyle>
            <a:lvl1pPr defTabSz="449833">
              <a:spcBef>
                <a:spcPts val="1200"/>
              </a:spcBef>
              <a:defRPr sz="5300"/>
            </a:lvl1pPr>
          </a:lstStyle>
          <a:p>
            <a:pPr lvl="0">
              <a:defRPr sz="1800">
                <a:solidFill>
                  <a:srgbClr val="000000"/>
                </a:solidFill>
              </a:defRPr>
            </a:pPr>
            <a:r>
              <a:rPr sz="5300" dirty="0">
                <a:solidFill>
                  <a:srgbClr val="D93E2B"/>
                </a:solidFill>
              </a:rPr>
              <a:t>The Nature </a:t>
            </a:r>
            <a:r>
              <a:rPr sz="5300" dirty="0" smtClean="0">
                <a:solidFill>
                  <a:srgbClr val="D93E2B"/>
                </a:solidFill>
              </a:rPr>
              <a:t>of</a:t>
            </a:r>
            <a:r>
              <a:rPr lang="en-US" sz="5300" dirty="0" smtClean="0">
                <a:solidFill>
                  <a:srgbClr val="D93E2B"/>
                </a:solidFill>
              </a:rPr>
              <a:t> Mass Media</a:t>
            </a:r>
            <a:r>
              <a:rPr sz="5300" dirty="0" smtClean="0">
                <a:solidFill>
                  <a:srgbClr val="D93E2B"/>
                </a:solidFill>
              </a:rPr>
              <a:t> </a:t>
            </a:r>
            <a:r>
              <a:rPr sz="5300" dirty="0">
                <a:solidFill>
                  <a:srgbClr val="D93E2B"/>
                </a:solidFill>
              </a:rPr>
              <a:t>- A Theoretical Perspective</a:t>
            </a:r>
          </a:p>
        </p:txBody>
      </p:sp>
      <p:sp>
        <p:nvSpPr>
          <p:cNvPr id="45" name="Shape 45"/>
          <p:cNvSpPr>
            <a:spLocks noGrp="1"/>
          </p:cNvSpPr>
          <p:nvPr>
            <p:ph type="body" idx="1"/>
          </p:nvPr>
        </p:nvSpPr>
        <p:spPr>
          <a:xfrm>
            <a:off x="8279704" y="4133850"/>
            <a:ext cx="4241802" cy="2413000"/>
          </a:xfrm>
          <a:prstGeom prst="rect">
            <a:avLst/>
          </a:prstGeom>
        </p:spPr>
        <p:txBody>
          <a:bodyPr/>
          <a:lstStyle>
            <a:lvl1pPr>
              <a:defRPr sz="2900" b="1"/>
            </a:lvl1pPr>
          </a:lstStyle>
          <a:p>
            <a:pPr lvl="0">
              <a:defRPr sz="1800" b="0">
                <a:solidFill>
                  <a:srgbClr val="000000"/>
                </a:solidFill>
              </a:defRPr>
            </a:pPr>
            <a:r>
              <a:rPr sz="2900" b="1">
                <a:solidFill>
                  <a:srgbClr val="414141"/>
                </a:solidFill>
              </a:rPr>
              <a:t>Past, Present and Future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 y="1430020"/>
            <a:ext cx="3987800" cy="812800"/>
          </a:xfrm>
          <a:prstGeom prst="rect">
            <a:avLst/>
          </a:prstGeom>
        </p:spPr>
      </p:pic>
      <p:sp>
        <p:nvSpPr>
          <p:cNvPr id="4" name="TextBox 3"/>
          <p:cNvSpPr txBox="1"/>
          <p:nvPr/>
        </p:nvSpPr>
        <p:spPr>
          <a:xfrm>
            <a:off x="6705601" y="8237478"/>
            <a:ext cx="485192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414141"/>
                </a:solidFill>
                <a:effectLst/>
                <a:uFillTx/>
                <a:latin typeface="Bodoni SvtyTwo ITC TT-Book"/>
                <a:ea typeface="Bodoni SvtyTwo ITC TT-Book"/>
                <a:cs typeface="Bodoni SvtyTwo ITC TT-Book"/>
                <a:sym typeface="Bodoni SvtyTwo ITC TT-Book"/>
              </a:rPr>
              <a:t>Henry </a:t>
            </a:r>
            <a:r>
              <a:rPr kumimoji="0" lang="en-US" sz="2400" b="1" i="0" u="none" strike="noStrike" cap="none" spc="0" normalizeH="0" baseline="0" dirty="0" err="1" smtClean="0">
                <a:ln>
                  <a:noFill/>
                </a:ln>
                <a:solidFill>
                  <a:srgbClr val="414141"/>
                </a:solidFill>
                <a:effectLst/>
                <a:uFillTx/>
                <a:latin typeface="Bodoni SvtyTwo ITC TT-Book"/>
                <a:ea typeface="Bodoni SvtyTwo ITC TT-Book"/>
                <a:cs typeface="Bodoni SvtyTwo ITC TT-Book"/>
                <a:sym typeface="Bodoni SvtyTwo ITC TT-Book"/>
              </a:rPr>
              <a:t>Loeser</a:t>
            </a:r>
            <a:r>
              <a:rPr kumimoji="0" lang="en-US" sz="2400" b="1" i="0" u="none" strike="noStrike" cap="none" spc="0" normalizeH="0" baseline="0" dirty="0" smtClean="0">
                <a:ln>
                  <a:noFill/>
                </a:ln>
                <a:solidFill>
                  <a:srgbClr val="414141"/>
                </a:solidFill>
                <a:effectLst/>
                <a:uFillTx/>
                <a:latin typeface="Bodoni SvtyTwo ITC TT-Book"/>
                <a:ea typeface="Bodoni SvtyTwo ITC TT-Book"/>
                <a:cs typeface="Bodoni SvtyTwo ITC TT-Book"/>
                <a:sym typeface="Bodoni SvtyTwo ITC TT-Book"/>
              </a:rPr>
              <a:t>  PhD</a:t>
            </a:r>
            <a:endParaRPr kumimoji="0" lang="en-US" sz="2400" b="1" i="0" u="none" strike="noStrike" cap="none" spc="0" normalizeH="0" baseline="0" dirty="0">
              <a:ln>
                <a:noFill/>
              </a:ln>
              <a:solidFill>
                <a:srgbClr val="414141"/>
              </a:solidFill>
              <a:effectLst/>
              <a:uFillTx/>
              <a:latin typeface="Bodoni SvtyTwo ITC TT-Book"/>
              <a:ea typeface="Bodoni SvtyTwo ITC TT-Book"/>
              <a:cs typeface="Bodoni SvtyTwo ITC TT-Book"/>
              <a:sym typeface="Bodoni SvtyTwo ITC TT-Book"/>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smtClean="0"/>
              <a:t>Structure</a:t>
            </a:r>
          </a:p>
          <a:p>
            <a:r>
              <a:rPr lang="en-US" dirty="0"/>
              <a:t>   </a:t>
            </a:r>
            <a:r>
              <a:rPr lang="en-US" sz="2800" dirty="0"/>
              <a:t>- Spencer</a:t>
            </a:r>
            <a:r>
              <a:rPr lang="en-US" sz="2800" dirty="0" smtClean="0"/>
              <a:t>:  ”each </a:t>
            </a:r>
            <a:r>
              <a:rPr lang="en-US" sz="2800" dirty="0"/>
              <a:t>feature, custom, or practice, its effect on the functioning of a supposedly stable, cohesive </a:t>
            </a:r>
            <a:r>
              <a:rPr lang="en-US" sz="2800" dirty="0" smtClean="0"/>
              <a:t>system”</a:t>
            </a:r>
          </a:p>
          <a:p>
            <a:r>
              <a:rPr lang="en-US" sz="2800" dirty="0"/>
              <a:t> </a:t>
            </a:r>
            <a:r>
              <a:rPr lang="en-US" sz="2800" dirty="0" smtClean="0"/>
              <a:t>  - Giddens:  “the </a:t>
            </a:r>
            <a:r>
              <a:rPr lang="en-US" sz="2800" dirty="0"/>
              <a:t>pre-eminence of the social world over its individual parts (i.e. its constituent actors, human subjects</a:t>
            </a:r>
            <a:r>
              <a:rPr lang="en-US" sz="2800" dirty="0" smtClean="0"/>
              <a:t>)”</a:t>
            </a:r>
          </a:p>
          <a:p>
            <a:endParaRPr lang="en-US" dirty="0" smtClean="0"/>
          </a:p>
          <a:p>
            <a:endParaRPr lang="en-US" dirty="0"/>
          </a:p>
        </p:txBody>
      </p:sp>
    </p:spTree>
    <p:extLst>
      <p:ext uri="{BB962C8B-B14F-4D97-AF65-F5344CB8AC3E}">
        <p14:creationId xmlns:p14="http://schemas.microsoft.com/office/powerpoint/2010/main" val="100100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Aristotle</a:t>
            </a:r>
            <a:r>
              <a:rPr lang="en-US" dirty="0"/>
              <a:t>: “</a:t>
            </a:r>
            <a:r>
              <a:rPr lang="en-US" dirty="0" err="1"/>
              <a:t>koinōnía</a:t>
            </a:r>
            <a:r>
              <a:rPr lang="en-US" dirty="0"/>
              <a:t> </a:t>
            </a:r>
            <a:r>
              <a:rPr lang="en-US" dirty="0" err="1" smtClean="0"/>
              <a:t>politike</a:t>
            </a:r>
            <a:r>
              <a:rPr lang="en-US" dirty="0" smtClean="0"/>
              <a:t>” (society </a:t>
            </a:r>
            <a:r>
              <a:rPr lang="en-US" dirty="0"/>
              <a:t>apart from family &amp; </a:t>
            </a:r>
            <a:r>
              <a:rPr lang="en-US" dirty="0" smtClean="0"/>
              <a:t>government</a:t>
            </a:r>
            <a:r>
              <a:rPr lang="en-US" dirty="0"/>
              <a:t>)</a:t>
            </a:r>
            <a:endParaRPr lang="en-US" dirty="0" smtClean="0"/>
          </a:p>
          <a:p>
            <a:r>
              <a:rPr lang="en-US" dirty="0" smtClean="0"/>
              <a:t> </a:t>
            </a:r>
            <a:r>
              <a:rPr lang="en-US" dirty="0"/>
              <a:t>Hegel: “</a:t>
            </a:r>
            <a:r>
              <a:rPr lang="en-US" dirty="0" err="1"/>
              <a:t>burgerliche</a:t>
            </a:r>
            <a:r>
              <a:rPr lang="en-US" dirty="0"/>
              <a:t> </a:t>
            </a:r>
            <a:r>
              <a:rPr lang="en-US" dirty="0" err="1"/>
              <a:t>gessellschaft</a:t>
            </a:r>
            <a:r>
              <a:rPr lang="en-US" dirty="0"/>
              <a:t>” </a:t>
            </a:r>
            <a:r>
              <a:rPr lang="en-US" dirty="0" smtClean="0"/>
              <a:t>(citizens’ society)</a:t>
            </a:r>
            <a:endParaRPr lang="en-US" dirty="0"/>
          </a:p>
          <a:p>
            <a:r>
              <a:rPr lang="en-US" dirty="0" smtClean="0"/>
              <a:t>Heller</a:t>
            </a:r>
            <a:r>
              <a:rPr lang="en-US" dirty="0"/>
              <a:t>: </a:t>
            </a:r>
            <a:r>
              <a:rPr lang="en-US" dirty="0" smtClean="0"/>
              <a:t>“mosaic </a:t>
            </a:r>
            <a:r>
              <a:rPr lang="en-US" dirty="0"/>
              <a:t>of identities” </a:t>
            </a:r>
          </a:p>
          <a:p>
            <a:r>
              <a:rPr lang="en-US" dirty="0" err="1" smtClean="0"/>
              <a:t>Habermas</a:t>
            </a:r>
            <a:r>
              <a:rPr lang="en-US" dirty="0"/>
              <a:t>: “communicative action in possibility spaces” </a:t>
            </a:r>
          </a:p>
          <a:p>
            <a:r>
              <a:rPr lang="en-US" dirty="0" err="1" smtClean="0"/>
              <a:t>Bordieau</a:t>
            </a:r>
            <a:r>
              <a:rPr lang="en-US" dirty="0"/>
              <a:t>, Giddens: “media reproduces culture in civil society”</a:t>
            </a:r>
          </a:p>
          <a:p>
            <a:endParaRPr lang="en-US" dirty="0"/>
          </a:p>
        </p:txBody>
      </p:sp>
    </p:spTree>
    <p:extLst>
      <p:ext uri="{BB962C8B-B14F-4D97-AF65-F5344CB8AC3E}">
        <p14:creationId xmlns:p14="http://schemas.microsoft.com/office/powerpoint/2010/main" val="812394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Text Placeholder 2"/>
          <p:cNvSpPr>
            <a:spLocks noGrp="1"/>
          </p:cNvSpPr>
          <p:nvPr>
            <p:ph type="body" idx="1"/>
          </p:nvPr>
        </p:nvSpPr>
        <p:spPr>
          <a:xfrm>
            <a:off x="508000" y="2730500"/>
            <a:ext cx="10998200" cy="6350000"/>
          </a:xfrm>
        </p:spPr>
        <p:txBody>
          <a:bodyPr/>
          <a:lstStyle/>
          <a:p>
            <a:r>
              <a:rPr lang="en-US" dirty="0"/>
              <a:t>a segment of society apart from commerce and government occupied by individuals and groups in public life outside the home, encompassing their cultural, ethical, political, and/or religious interests </a:t>
            </a:r>
            <a:endParaRPr lang="en-US" dirty="0" smtClean="0"/>
          </a:p>
          <a:p>
            <a:r>
              <a:rPr lang="en-US" dirty="0" smtClean="0"/>
              <a:t>Culture</a:t>
            </a:r>
          </a:p>
          <a:p>
            <a:r>
              <a:rPr lang="en-US" dirty="0" smtClean="0"/>
              <a:t>Politics</a:t>
            </a:r>
            <a:endParaRPr lang="en-US" dirty="0"/>
          </a:p>
        </p:txBody>
      </p:sp>
    </p:spTree>
    <p:extLst>
      <p:ext uri="{BB962C8B-B14F-4D97-AF65-F5344CB8AC3E}">
        <p14:creationId xmlns:p14="http://schemas.microsoft.com/office/powerpoint/2010/main" val="10242254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3"/>
          <p:cNvGrpSpPr/>
          <p:nvPr/>
        </p:nvGrpSpPr>
        <p:grpSpPr>
          <a:xfrm>
            <a:off x="4849216" y="2066207"/>
            <a:ext cx="7685686" cy="7678585"/>
            <a:chOff x="-1" y="-1"/>
            <a:chExt cx="7685685" cy="7678584"/>
          </a:xfrm>
        </p:grpSpPr>
        <p:pic>
          <p:nvPicPr>
            <p:cNvPr id="81" name="image13.png"/>
            <p:cNvPicPr/>
            <p:nvPr/>
          </p:nvPicPr>
          <p:blipFill>
            <a:blip r:embed="rId2">
              <a:extLst/>
            </a:blip>
            <a:stretch>
              <a:fillRect/>
            </a:stretch>
          </p:blipFill>
          <p:spPr>
            <a:xfrm>
              <a:off x="127000" y="1109966"/>
              <a:ext cx="7431684" cy="4865348"/>
            </a:xfrm>
            <a:prstGeom prst="rect">
              <a:avLst/>
            </a:prstGeom>
            <a:ln w="12700" cap="flat">
              <a:noFill/>
              <a:miter lim="400000"/>
            </a:ln>
            <a:effectLst/>
          </p:spPr>
        </p:pic>
        <p:pic>
          <p:nvPicPr>
            <p:cNvPr id="82" name="image14.png"/>
            <p:cNvPicPr/>
            <p:nvPr/>
          </p:nvPicPr>
          <p:blipFill>
            <a:blip r:embed="rId3">
              <a:extLst/>
            </a:blip>
            <a:stretch>
              <a:fillRect/>
            </a:stretch>
          </p:blipFill>
          <p:spPr>
            <a:xfrm>
              <a:off x="-2" y="-2"/>
              <a:ext cx="7685686" cy="7678585"/>
            </a:xfrm>
            <a:prstGeom prst="rect">
              <a:avLst/>
            </a:prstGeom>
            <a:ln w="12700" cap="flat">
              <a:noFill/>
              <a:miter lim="400000"/>
            </a:ln>
            <a:effectLst/>
          </p:spPr>
        </p:pic>
      </p:grpSp>
      <p:sp>
        <p:nvSpPr>
          <p:cNvPr id="84" name="Shape 84"/>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Conflict Theory </a:t>
            </a:r>
          </a:p>
        </p:txBody>
      </p:sp>
      <p:sp>
        <p:nvSpPr>
          <p:cNvPr id="85" name="Shape 85"/>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a:solidFill>
                  <a:srgbClr val="414141"/>
                </a:solidFill>
              </a:rPr>
              <a:t>Dysfunctional society</a:t>
            </a:r>
          </a:p>
          <a:p>
            <a:pPr marL="656166" lvl="0" indent="-656166">
              <a:defRPr sz="1800">
                <a:solidFill>
                  <a:srgbClr val="000000"/>
                </a:solidFill>
              </a:defRPr>
            </a:pPr>
            <a:r>
              <a:rPr sz="3000">
                <a:solidFill>
                  <a:srgbClr val="414141"/>
                </a:solidFill>
              </a:rPr>
              <a:t>Agency vs. Structure</a:t>
            </a:r>
          </a:p>
          <a:p>
            <a:pPr marL="656166" lvl="0" indent="-656166">
              <a:defRPr sz="1800">
                <a:solidFill>
                  <a:srgbClr val="000000"/>
                </a:solidFill>
              </a:defRPr>
            </a:pPr>
            <a:r>
              <a:rPr sz="3000">
                <a:solidFill>
                  <a:srgbClr val="414141"/>
                </a:solidFill>
              </a:rPr>
              <a:t>Legal alternativism</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Text Placeholder 2"/>
          <p:cNvSpPr>
            <a:spLocks noGrp="1"/>
          </p:cNvSpPr>
          <p:nvPr>
            <p:ph type="body" idx="1"/>
          </p:nvPr>
        </p:nvSpPr>
        <p:spPr>
          <a:xfrm>
            <a:off x="508000" y="2730500"/>
            <a:ext cx="10891520" cy="6350000"/>
          </a:xfrm>
        </p:spPr>
        <p:txBody>
          <a:bodyPr/>
          <a:lstStyle/>
          <a:p>
            <a:r>
              <a:rPr lang="en-US" dirty="0" err="1" smtClean="0"/>
              <a:t>Horkheimer</a:t>
            </a:r>
            <a:r>
              <a:rPr lang="en-US" dirty="0" smtClean="0"/>
              <a:t> &amp; Adorno: </a:t>
            </a:r>
          </a:p>
          <a:p>
            <a:r>
              <a:rPr lang="en-US" dirty="0" smtClean="0"/>
              <a:t>In the </a:t>
            </a:r>
            <a:r>
              <a:rPr lang="en-US" sz="2800" dirty="0" smtClean="0"/>
              <a:t>“culture </a:t>
            </a:r>
            <a:r>
              <a:rPr lang="en-US" sz="2800" dirty="0"/>
              <a:t>industries</a:t>
            </a:r>
            <a:r>
              <a:rPr lang="en-US" sz="2800" dirty="0" smtClean="0"/>
              <a:t>”, </a:t>
            </a:r>
            <a:r>
              <a:rPr lang="en-US" sz="2800" dirty="0"/>
              <a:t>the rise of </a:t>
            </a:r>
            <a:r>
              <a:rPr lang="en-US" sz="2800" dirty="0" smtClean="0"/>
              <a:t>20</a:t>
            </a:r>
            <a:r>
              <a:rPr lang="en-US" sz="2800" baseline="30000" dirty="0" smtClean="0"/>
              <a:t>th</a:t>
            </a:r>
            <a:r>
              <a:rPr lang="en-US" sz="2800" dirty="0" smtClean="0"/>
              <a:t> century large </a:t>
            </a:r>
            <a:r>
              <a:rPr lang="en-US" sz="2800" dirty="0"/>
              <a:t>cultural industry players had created a structured, supply-driven system </a:t>
            </a:r>
            <a:r>
              <a:rPr lang="en-US" sz="2800" dirty="0" smtClean="0"/>
              <a:t>that </a:t>
            </a:r>
            <a:r>
              <a:rPr lang="en-US" sz="2800" dirty="0"/>
              <a:t>“integrates its consumers from above” and was negating the opportunities for individuals and small groups of producers to comprise “a more diverse and pluralistic platform for societal understanding" </a:t>
            </a:r>
            <a:endParaRPr lang="en-US" sz="2800" dirty="0" smtClean="0"/>
          </a:p>
          <a:p>
            <a:r>
              <a:rPr lang="en-US" sz="2800" dirty="0"/>
              <a:t>R</a:t>
            </a:r>
            <a:r>
              <a:rPr lang="en-US" sz="2800" dirty="0" smtClean="0"/>
              <a:t>esearching </a:t>
            </a:r>
            <a:r>
              <a:rPr lang="en-US" sz="2800" dirty="0"/>
              <a:t>the development of public policy should include not just an examination of the actors' behavior, but also an exploration of the value systems upon which the actions were based </a:t>
            </a:r>
          </a:p>
        </p:txBody>
      </p:sp>
    </p:spTree>
    <p:extLst>
      <p:ext uri="{BB962C8B-B14F-4D97-AF65-F5344CB8AC3E}">
        <p14:creationId xmlns:p14="http://schemas.microsoft.com/office/powerpoint/2010/main" val="131078917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Industries</a:t>
            </a:r>
            <a:endParaRPr lang="en-US" dirty="0"/>
          </a:p>
        </p:txBody>
      </p:sp>
      <p:sp>
        <p:nvSpPr>
          <p:cNvPr id="3" name="Text Placeholder 2"/>
          <p:cNvSpPr>
            <a:spLocks noGrp="1"/>
          </p:cNvSpPr>
          <p:nvPr>
            <p:ph type="body" idx="1"/>
          </p:nvPr>
        </p:nvSpPr>
        <p:spPr/>
        <p:txBody>
          <a:bodyPr/>
          <a:lstStyle/>
          <a:p>
            <a:r>
              <a:rPr lang="en-US" dirty="0" smtClean="0"/>
              <a:t>The Frankfurt School</a:t>
            </a:r>
          </a:p>
          <a:p>
            <a:r>
              <a:rPr lang="en-US" dirty="0" smtClean="0"/>
              <a:t>Adorno &amp; </a:t>
            </a:r>
            <a:r>
              <a:rPr lang="en-US" dirty="0" err="1" smtClean="0"/>
              <a:t>Horkheimer</a:t>
            </a:r>
            <a:r>
              <a:rPr lang="en-US" dirty="0" smtClean="0"/>
              <a:t> 1944</a:t>
            </a:r>
          </a:p>
          <a:p>
            <a:r>
              <a:rPr lang="en-US" dirty="0" smtClean="0"/>
              <a:t>“culture </a:t>
            </a:r>
            <a:r>
              <a:rPr lang="en-US" dirty="0"/>
              <a:t>now impresses the same stamp on </a:t>
            </a:r>
            <a:r>
              <a:rPr lang="en-US" dirty="0" smtClean="0"/>
              <a:t>everything”</a:t>
            </a:r>
            <a:endParaRPr lang="en-US" dirty="0"/>
          </a:p>
        </p:txBody>
      </p:sp>
    </p:spTree>
    <p:extLst>
      <p:ext uri="{BB962C8B-B14F-4D97-AF65-F5344CB8AC3E}">
        <p14:creationId xmlns:p14="http://schemas.microsoft.com/office/powerpoint/2010/main" val="12375978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9"/>
          <p:cNvGrpSpPr/>
          <p:nvPr/>
        </p:nvGrpSpPr>
        <p:grpSpPr>
          <a:xfrm>
            <a:off x="6807213" y="2976713"/>
            <a:ext cx="5118089" cy="5857573"/>
            <a:chOff x="0" y="0"/>
            <a:chExt cx="5118087" cy="5857572"/>
          </a:xfrm>
        </p:grpSpPr>
        <p:pic>
          <p:nvPicPr>
            <p:cNvPr id="87" name="image15.png"/>
            <p:cNvPicPr/>
            <p:nvPr/>
          </p:nvPicPr>
          <p:blipFill>
            <a:blip r:embed="rId2">
              <a:extLst/>
            </a:blip>
            <a:srcRect l="46529" r="3183"/>
            <a:stretch>
              <a:fillRect/>
            </a:stretch>
          </p:blipFill>
          <p:spPr>
            <a:xfrm>
              <a:off x="126999" y="88899"/>
              <a:ext cx="4864089" cy="5527373"/>
            </a:xfrm>
            <a:prstGeom prst="rect">
              <a:avLst/>
            </a:prstGeom>
            <a:ln w="12700" cap="flat">
              <a:noFill/>
              <a:miter lim="400000"/>
            </a:ln>
            <a:effectLst/>
          </p:spPr>
        </p:pic>
        <p:pic>
          <p:nvPicPr>
            <p:cNvPr id="88" name="image16.png"/>
            <p:cNvPicPr/>
            <p:nvPr/>
          </p:nvPicPr>
          <p:blipFill>
            <a:blip r:embed="rId3">
              <a:extLst/>
            </a:blip>
            <a:stretch>
              <a:fillRect/>
            </a:stretch>
          </p:blipFill>
          <p:spPr>
            <a:xfrm>
              <a:off x="-1" y="-1"/>
              <a:ext cx="5118089" cy="5857573"/>
            </a:xfrm>
            <a:prstGeom prst="rect">
              <a:avLst/>
            </a:prstGeom>
            <a:ln w="12700" cap="flat">
              <a:noFill/>
              <a:miter lim="400000"/>
            </a:ln>
            <a:effectLst/>
          </p:spPr>
        </p:pic>
      </p:grpSp>
      <p:sp>
        <p:nvSpPr>
          <p:cNvPr id="90" name="Shape 90"/>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The Public Sphere</a:t>
            </a:r>
          </a:p>
        </p:txBody>
      </p:sp>
      <p:pic>
        <p:nvPicPr>
          <p:cNvPr id="91" name="image17.png"/>
          <p:cNvPicPr/>
          <p:nvPr/>
        </p:nvPicPr>
        <p:blipFill>
          <a:blip r:embed="rId4">
            <a:extLst/>
          </a:blip>
          <a:stretch>
            <a:fillRect/>
          </a:stretch>
        </p:blipFill>
        <p:spPr>
          <a:xfrm>
            <a:off x="1161276" y="3201067"/>
            <a:ext cx="4064917" cy="512533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Sphere</a:t>
            </a:r>
            <a:endParaRPr lang="en-US" dirty="0"/>
          </a:p>
        </p:txBody>
      </p:sp>
      <p:sp>
        <p:nvSpPr>
          <p:cNvPr id="3" name="Text Placeholder 2"/>
          <p:cNvSpPr>
            <a:spLocks noGrp="1"/>
          </p:cNvSpPr>
          <p:nvPr>
            <p:ph type="body" idx="1"/>
          </p:nvPr>
        </p:nvSpPr>
        <p:spPr>
          <a:xfrm>
            <a:off x="508000" y="2730500"/>
            <a:ext cx="11562080" cy="6350000"/>
          </a:xfrm>
        </p:spPr>
        <p:txBody>
          <a:bodyPr/>
          <a:lstStyle/>
          <a:p>
            <a:r>
              <a:rPr lang="en-US" dirty="0"/>
              <a:t>a participatory bourgeois public sphere of real discourse among equals that transformed into a site of spectator politics manipulated by elites who took control of the medium </a:t>
            </a:r>
            <a:endParaRPr lang="en-US" dirty="0" smtClean="0"/>
          </a:p>
          <a:p>
            <a:r>
              <a:rPr lang="en-US" dirty="0" smtClean="0"/>
              <a:t>the </a:t>
            </a:r>
            <a:r>
              <a:rPr lang="en-US" dirty="0"/>
              <a:t>public sphere merged the private concerns of literate individuals regarding family and social integration with the larger public concerns of society </a:t>
            </a:r>
            <a:endParaRPr lang="en-US" dirty="0" smtClean="0"/>
          </a:p>
          <a:p>
            <a:r>
              <a:rPr lang="en-US" dirty="0"/>
              <a:t>presented in spaces reserved for open discourse among citizens and delineated through argumentative discourse intended to identify and prioritize interests for the common good. Individuals could inform and influence public opinion, even if it was in opposition to the current political status quo. </a:t>
            </a:r>
            <a:endParaRPr lang="en-US" dirty="0" smtClean="0"/>
          </a:p>
          <a:p>
            <a:endParaRPr lang="en-US" dirty="0" smtClean="0"/>
          </a:p>
          <a:p>
            <a:endParaRPr lang="en-US" dirty="0"/>
          </a:p>
        </p:txBody>
      </p:sp>
    </p:spTree>
    <p:extLst>
      <p:ext uri="{BB962C8B-B14F-4D97-AF65-F5344CB8AC3E}">
        <p14:creationId xmlns:p14="http://schemas.microsoft.com/office/powerpoint/2010/main" val="25829716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Sphere</a:t>
            </a:r>
            <a:endParaRPr lang="en-US" dirty="0"/>
          </a:p>
        </p:txBody>
      </p:sp>
      <p:sp>
        <p:nvSpPr>
          <p:cNvPr id="3" name="Text Placeholder 2"/>
          <p:cNvSpPr>
            <a:spLocks noGrp="1"/>
          </p:cNvSpPr>
          <p:nvPr>
            <p:ph type="body" idx="1"/>
          </p:nvPr>
        </p:nvSpPr>
        <p:spPr>
          <a:xfrm>
            <a:off x="508000" y="2730500"/>
            <a:ext cx="11135360" cy="6350000"/>
          </a:xfrm>
        </p:spPr>
        <p:txBody>
          <a:bodyPr/>
          <a:lstStyle/>
          <a:p>
            <a:r>
              <a:rPr lang="en-US" dirty="0"/>
              <a:t>T</a:t>
            </a:r>
            <a:r>
              <a:rPr lang="en-US" dirty="0" smtClean="0"/>
              <a:t>he </a:t>
            </a:r>
            <a:r>
              <a:rPr lang="en-US" dirty="0"/>
              <a:t>degradation of the public sphere began in the late 19th century concurrent with the societal transition to a system marked by merging economic and political forces, the decline of the individual, and the manipulation of the culture industries </a:t>
            </a:r>
          </a:p>
        </p:txBody>
      </p:sp>
    </p:spTree>
    <p:extLst>
      <p:ext uri="{BB962C8B-B14F-4D97-AF65-F5344CB8AC3E}">
        <p14:creationId xmlns:p14="http://schemas.microsoft.com/office/powerpoint/2010/main" val="17237914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1"/>
          <p:cNvGrpSpPr/>
          <p:nvPr/>
        </p:nvGrpSpPr>
        <p:grpSpPr>
          <a:xfrm>
            <a:off x="6692900" y="2565400"/>
            <a:ext cx="5842000" cy="6680200"/>
            <a:chOff x="0" y="0"/>
            <a:chExt cx="5842000" cy="6680200"/>
          </a:xfrm>
        </p:grpSpPr>
        <p:pic>
          <p:nvPicPr>
            <p:cNvPr id="99" name="image20.png"/>
            <p:cNvPicPr/>
            <p:nvPr/>
          </p:nvPicPr>
          <p:blipFill>
            <a:blip r:embed="rId2">
              <a:extLst/>
            </a:blip>
            <a:srcRect l="6767" r="6767"/>
            <a:stretch>
              <a:fillRect/>
            </a:stretch>
          </p:blipFill>
          <p:spPr>
            <a:xfrm>
              <a:off x="127000" y="88899"/>
              <a:ext cx="5588000" cy="6350001"/>
            </a:xfrm>
            <a:prstGeom prst="rect">
              <a:avLst/>
            </a:prstGeom>
            <a:ln w="12700" cap="flat">
              <a:noFill/>
              <a:miter lim="400000"/>
            </a:ln>
            <a:effectLst/>
          </p:spPr>
        </p:pic>
        <p:pic>
          <p:nvPicPr>
            <p:cNvPr id="100" name="image3.png"/>
            <p:cNvPicPr/>
            <p:nvPr/>
          </p:nvPicPr>
          <p:blipFill>
            <a:blip r:embed="rId3">
              <a:extLst/>
            </a:blip>
            <a:stretch>
              <a:fillRect/>
            </a:stretch>
          </p:blipFill>
          <p:spPr>
            <a:xfrm>
              <a:off x="0" y="0"/>
              <a:ext cx="5842000" cy="6680200"/>
            </a:xfrm>
            <a:prstGeom prst="rect">
              <a:avLst/>
            </a:prstGeom>
            <a:ln w="12700" cap="flat">
              <a:noFill/>
              <a:miter lim="400000"/>
            </a:ln>
            <a:effectLst/>
          </p:spPr>
        </p:pic>
      </p:grpSp>
      <p:sp>
        <p:nvSpPr>
          <p:cNvPr id="102" name="Shape 102"/>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lang="en-US" sz="7000" dirty="0" smtClean="0">
                <a:solidFill>
                  <a:srgbClr val="D93E2B"/>
                </a:solidFill>
              </a:rPr>
              <a:t>The Public Sphere</a:t>
            </a:r>
            <a:endParaRPr sz="7000" dirty="0">
              <a:solidFill>
                <a:srgbClr val="D93E2B"/>
              </a:solidFill>
            </a:endParaRPr>
          </a:p>
        </p:txBody>
      </p:sp>
      <p:sp>
        <p:nvSpPr>
          <p:cNvPr id="103" name="Shape 103"/>
          <p:cNvSpPr>
            <a:spLocks noGrp="1"/>
          </p:cNvSpPr>
          <p:nvPr>
            <p:ph type="body" idx="1"/>
          </p:nvPr>
        </p:nvSpPr>
        <p:spPr>
          <a:xfrm>
            <a:off x="508000" y="2730500"/>
            <a:ext cx="5816600" cy="6350000"/>
          </a:xfrm>
          <a:prstGeom prst="rect">
            <a:avLst/>
          </a:prstGeom>
        </p:spPr>
        <p:txBody>
          <a:bodyPr>
            <a:normAutofit/>
          </a:bodyPr>
          <a:lstStyle/>
          <a:p>
            <a:endParaRPr lang="en-US" sz="3000" dirty="0" smtClean="0">
              <a:solidFill>
                <a:srgbClr val="414141"/>
              </a:solidFill>
            </a:endParaRPr>
          </a:p>
          <a:p>
            <a:r>
              <a:rPr lang="en-US" sz="3600" b="1" dirty="0" smtClean="0"/>
              <a:t>Re-Feudalization</a:t>
            </a:r>
            <a:r>
              <a:rPr lang="en-US" dirty="0" smtClean="0"/>
              <a:t>: Public </a:t>
            </a:r>
            <a:r>
              <a:rPr lang="en-US" dirty="0" smtClean="0"/>
              <a:t>Sphere transformed into “spectator politics</a:t>
            </a:r>
            <a:r>
              <a:rPr lang="en-US" dirty="0"/>
              <a:t> </a:t>
            </a:r>
            <a:r>
              <a:rPr lang="en-US" dirty="0" smtClean="0"/>
              <a:t>manipulated</a:t>
            </a:r>
            <a:r>
              <a:rPr lang="en-US" dirty="0"/>
              <a:t> </a:t>
            </a:r>
            <a:r>
              <a:rPr lang="en-US" dirty="0" smtClean="0"/>
              <a:t>by</a:t>
            </a:r>
            <a:r>
              <a:rPr lang="en-US" dirty="0"/>
              <a:t> </a:t>
            </a:r>
            <a:r>
              <a:rPr lang="en-US" dirty="0" smtClean="0"/>
              <a:t>elites</a:t>
            </a:r>
            <a:r>
              <a:rPr lang="en-US" dirty="0"/>
              <a:t> </a:t>
            </a:r>
            <a:r>
              <a:rPr lang="en-US" dirty="0" smtClean="0"/>
              <a:t>who</a:t>
            </a:r>
            <a:r>
              <a:rPr lang="en-US" dirty="0"/>
              <a:t> </a:t>
            </a:r>
            <a:r>
              <a:rPr lang="en-US" dirty="0" smtClean="0"/>
              <a:t>took</a:t>
            </a:r>
            <a:r>
              <a:rPr lang="en-US" dirty="0"/>
              <a:t> </a:t>
            </a:r>
            <a:r>
              <a:rPr lang="en-US" dirty="0" smtClean="0"/>
              <a:t>control</a:t>
            </a:r>
            <a:r>
              <a:rPr lang="en-US" dirty="0"/>
              <a:t> </a:t>
            </a:r>
            <a:r>
              <a:rPr lang="en-US" dirty="0" smtClean="0"/>
              <a:t>of the</a:t>
            </a:r>
            <a:r>
              <a:rPr lang="en-US" dirty="0"/>
              <a:t> </a:t>
            </a:r>
            <a:r>
              <a:rPr lang="en-US" dirty="0" smtClean="0"/>
              <a:t>medium”</a:t>
            </a:r>
            <a:endParaRPr sz="3000" dirty="0">
              <a:solidFill>
                <a:srgbClr val="41414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9"/>
          <p:cNvGrpSpPr/>
          <p:nvPr/>
        </p:nvGrpSpPr>
        <p:grpSpPr>
          <a:xfrm>
            <a:off x="6692900" y="2565400"/>
            <a:ext cx="5842000" cy="6680200"/>
            <a:chOff x="0" y="0"/>
            <a:chExt cx="5842000" cy="6680200"/>
          </a:xfrm>
        </p:grpSpPr>
        <p:pic>
          <p:nvPicPr>
            <p:cNvPr id="47" name="image2.png"/>
            <p:cNvPicPr/>
            <p:nvPr/>
          </p:nvPicPr>
          <p:blipFill>
            <a:blip r:embed="rId2">
              <a:extLst/>
            </a:blip>
            <a:srcRect l="1045" r="1045"/>
            <a:stretch>
              <a:fillRect/>
            </a:stretch>
          </p:blipFill>
          <p:spPr>
            <a:xfrm>
              <a:off x="126999" y="88899"/>
              <a:ext cx="5588002" cy="6350001"/>
            </a:xfrm>
            <a:prstGeom prst="rect">
              <a:avLst/>
            </a:prstGeom>
            <a:ln w="12700" cap="flat">
              <a:noFill/>
              <a:miter lim="400000"/>
            </a:ln>
            <a:effectLst/>
          </p:spPr>
        </p:pic>
        <p:pic>
          <p:nvPicPr>
            <p:cNvPr id="48" name="image3.png"/>
            <p:cNvPicPr/>
            <p:nvPr/>
          </p:nvPicPr>
          <p:blipFill>
            <a:blip r:embed="rId3">
              <a:extLst/>
            </a:blip>
            <a:stretch>
              <a:fillRect/>
            </a:stretch>
          </p:blipFill>
          <p:spPr>
            <a:xfrm>
              <a:off x="0" y="0"/>
              <a:ext cx="5842000" cy="6680200"/>
            </a:xfrm>
            <a:prstGeom prst="rect">
              <a:avLst/>
            </a:prstGeom>
            <a:ln w="12700" cap="flat">
              <a:noFill/>
              <a:miter lim="400000"/>
            </a:ln>
            <a:effectLst/>
          </p:spPr>
        </p:pic>
      </p:grpSp>
      <p:sp>
        <p:nvSpPr>
          <p:cNvPr id="50" name="Shape 50"/>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Natural Law</a:t>
            </a:r>
          </a:p>
        </p:txBody>
      </p:sp>
      <p:sp>
        <p:nvSpPr>
          <p:cNvPr id="51" name="Shape 51"/>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a:solidFill>
                  <a:srgbClr val="414141"/>
                </a:solidFill>
              </a:rPr>
              <a:t>Structure of Nature </a:t>
            </a:r>
          </a:p>
          <a:p>
            <a:pPr marL="656166" lvl="0" indent="-656166">
              <a:defRPr sz="1800">
                <a:solidFill>
                  <a:srgbClr val="000000"/>
                </a:solidFill>
              </a:defRPr>
            </a:pPr>
            <a:r>
              <a:rPr sz="3000">
                <a:solidFill>
                  <a:srgbClr val="414141"/>
                </a:solidFill>
              </a:rPr>
              <a:t>All living things seek utility</a:t>
            </a:r>
          </a:p>
          <a:p>
            <a:pPr marL="656166" lvl="0" indent="-656166">
              <a:defRPr sz="1800">
                <a:solidFill>
                  <a:srgbClr val="000000"/>
                </a:solidFill>
              </a:defRPr>
            </a:pPr>
            <a:r>
              <a:rPr sz="3000">
                <a:solidFill>
                  <a:srgbClr val="414141"/>
                </a:solidFill>
              </a:rPr>
              <a:t>Nurture (Rationality)</a:t>
            </a:r>
          </a:p>
          <a:p>
            <a:pPr marL="656166" lvl="0" indent="-656166">
              <a:defRPr sz="1800">
                <a:solidFill>
                  <a:srgbClr val="000000"/>
                </a:solidFill>
              </a:defRPr>
            </a:pPr>
            <a:r>
              <a:rPr sz="3000">
                <a:solidFill>
                  <a:srgbClr val="414141"/>
                </a:solidFill>
              </a:rPr>
              <a:t>Communication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z="6600" dirty="0" smtClean="0"/>
              <a:t>Public</a:t>
            </a:r>
            <a:r>
              <a:rPr lang="en-US" dirty="0" smtClean="0"/>
              <a:t> Sphere</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a:t>Habermas</a:t>
            </a:r>
            <a:r>
              <a:rPr lang="en-US" dirty="0"/>
              <a:t>: “forum for culture and politics co-opted” </a:t>
            </a:r>
          </a:p>
          <a:p>
            <a:r>
              <a:rPr lang="en-US" dirty="0" smtClean="0"/>
              <a:t>Edwards</a:t>
            </a:r>
            <a:r>
              <a:rPr lang="en-US" dirty="0"/>
              <a:t>: “multiple public spheres” </a:t>
            </a:r>
          </a:p>
          <a:p>
            <a:r>
              <a:rPr lang="en-US" dirty="0" smtClean="0"/>
              <a:t>Fraser</a:t>
            </a:r>
            <a:r>
              <a:rPr lang="en-US" dirty="0"/>
              <a:t>: “issues of class &amp; gender” </a:t>
            </a:r>
          </a:p>
          <a:p>
            <a:r>
              <a:rPr lang="en-US" dirty="0" err="1" smtClean="0"/>
              <a:t>Foucalt</a:t>
            </a:r>
            <a:r>
              <a:rPr lang="en-US" dirty="0"/>
              <a:t>: “multidirectional power generation from discourse</a:t>
            </a:r>
            <a:r>
              <a:rPr lang="en-US" dirty="0" smtClean="0"/>
              <a:t>” </a:t>
            </a:r>
          </a:p>
          <a:p>
            <a:r>
              <a:rPr lang="en-US" dirty="0" err="1" smtClean="0"/>
              <a:t>Herbst</a:t>
            </a:r>
            <a:r>
              <a:rPr lang="en-US" dirty="0"/>
              <a:t>: “mobilize political resources”</a:t>
            </a:r>
          </a:p>
          <a:p>
            <a:endParaRPr lang="en-US" dirty="0"/>
          </a:p>
        </p:txBody>
      </p:sp>
    </p:spTree>
    <p:extLst>
      <p:ext uri="{BB962C8B-B14F-4D97-AF65-F5344CB8AC3E}">
        <p14:creationId xmlns:p14="http://schemas.microsoft.com/office/powerpoint/2010/main" val="1687094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698500" y="673100"/>
            <a:ext cx="11988800" cy="1219200"/>
          </a:xfrm>
          <a:prstGeom prst="rect">
            <a:avLst/>
          </a:prstGeom>
        </p:spPr>
        <p:txBody>
          <a:bodyPr/>
          <a:lstStyle/>
          <a:p>
            <a:pPr lvl="0">
              <a:defRPr sz="1800">
                <a:solidFill>
                  <a:srgbClr val="000000"/>
                </a:solidFill>
              </a:defRPr>
            </a:pPr>
            <a:r>
              <a:rPr sz="7000">
                <a:solidFill>
                  <a:srgbClr val="D93E2B"/>
                </a:solidFill>
              </a:rPr>
              <a:t>Radio</a:t>
            </a:r>
          </a:p>
        </p:txBody>
      </p:sp>
      <p:pic>
        <p:nvPicPr>
          <p:cNvPr id="106" name="image22.png"/>
          <p:cNvPicPr/>
          <p:nvPr/>
        </p:nvPicPr>
        <p:blipFill>
          <a:blip r:embed="rId2">
            <a:extLst/>
          </a:blip>
          <a:stretch>
            <a:fillRect/>
          </a:stretch>
        </p:blipFill>
        <p:spPr>
          <a:xfrm>
            <a:off x="3644703" y="2709923"/>
            <a:ext cx="5828825" cy="72020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Television</a:t>
            </a:r>
          </a:p>
        </p:txBody>
      </p:sp>
      <p:sp>
        <p:nvSpPr>
          <p:cNvPr id="112" name="Shape 112"/>
          <p:cNvSpPr/>
          <p:nvPr/>
        </p:nvSpPr>
        <p:spPr>
          <a:xfrm>
            <a:off x="6451072" y="8031737"/>
            <a:ext cx="10265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Palatino"/>
                <a:ea typeface="Palatino"/>
                <a:cs typeface="Palatino"/>
                <a:sym typeface="Palatino"/>
                <a:hlinkClick r:id="rId2"/>
              </a:defRPr>
            </a:lvl1pPr>
          </a:lstStyle>
          <a:p>
            <a:pPr lvl="0">
              <a:defRPr sz="1800"/>
            </a:pPr>
            <a:endParaRPr sz="2400" dirty="0">
              <a:hlinkClick r:id="rId2"/>
            </a:endParaRPr>
          </a:p>
        </p:txBody>
      </p:sp>
      <p:pic>
        <p:nvPicPr>
          <p:cNvPr id="113" name="image24.png">
            <a:hlinkClick r:id="rId2"/>
          </p:cNvPr>
          <p:cNvPicPr/>
          <p:nvPr/>
        </p:nvPicPr>
        <p:blipFill>
          <a:blip r:embed="rId3">
            <a:extLst/>
          </a:blip>
          <a:stretch>
            <a:fillRect/>
          </a:stretch>
        </p:blipFill>
        <p:spPr>
          <a:xfrm>
            <a:off x="1952078" y="2519559"/>
            <a:ext cx="8318502" cy="52197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6"/>
          <p:cNvGrpSpPr/>
          <p:nvPr/>
        </p:nvGrpSpPr>
        <p:grpSpPr>
          <a:xfrm>
            <a:off x="6036054" y="2365374"/>
            <a:ext cx="6194047" cy="7080252"/>
            <a:chOff x="-1" y="0"/>
            <a:chExt cx="6194045" cy="7080251"/>
          </a:xfrm>
        </p:grpSpPr>
        <p:pic>
          <p:nvPicPr>
            <p:cNvPr id="124" name="image28.png"/>
            <p:cNvPicPr/>
            <p:nvPr/>
          </p:nvPicPr>
          <p:blipFill>
            <a:blip r:embed="rId2">
              <a:extLst/>
            </a:blip>
            <a:srcRect l="1766" r="1766"/>
            <a:stretch>
              <a:fillRect/>
            </a:stretch>
          </p:blipFill>
          <p:spPr>
            <a:xfrm>
              <a:off x="126998" y="521828"/>
              <a:ext cx="5940048" cy="5884194"/>
            </a:xfrm>
            <a:prstGeom prst="rect">
              <a:avLst/>
            </a:prstGeom>
            <a:ln w="12700" cap="flat">
              <a:noFill/>
              <a:miter lim="400000"/>
            </a:ln>
            <a:effectLst/>
          </p:spPr>
        </p:pic>
        <p:pic>
          <p:nvPicPr>
            <p:cNvPr id="125" name="image29.png"/>
            <p:cNvPicPr/>
            <p:nvPr/>
          </p:nvPicPr>
          <p:blipFill>
            <a:blip r:embed="rId3">
              <a:extLst/>
            </a:blip>
            <a:stretch>
              <a:fillRect/>
            </a:stretch>
          </p:blipFill>
          <p:spPr>
            <a:xfrm>
              <a:off x="-2" y="-1"/>
              <a:ext cx="6194047" cy="7080252"/>
            </a:xfrm>
            <a:prstGeom prst="rect">
              <a:avLst/>
            </a:prstGeom>
            <a:ln w="12700" cap="flat">
              <a:noFill/>
              <a:miter lim="400000"/>
            </a:ln>
            <a:effectLst/>
          </p:spPr>
        </p:pic>
      </p:grpSp>
      <p:sp>
        <p:nvSpPr>
          <p:cNvPr id="127" name="Shape 127"/>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Re-Feudalization II</a:t>
            </a:r>
          </a:p>
        </p:txBody>
      </p:sp>
      <p:sp>
        <p:nvSpPr>
          <p:cNvPr id="128" name="Shape 128"/>
          <p:cNvSpPr>
            <a:spLocks noGrp="1"/>
          </p:cNvSpPr>
          <p:nvPr>
            <p:ph type="body" idx="1"/>
          </p:nvPr>
        </p:nvSpPr>
        <p:spPr>
          <a:xfrm>
            <a:off x="406400" y="2844800"/>
            <a:ext cx="5816600" cy="6350000"/>
          </a:xfrm>
          <a:prstGeom prst="rect">
            <a:avLst/>
          </a:prstGeom>
        </p:spPr>
        <p:txBody>
          <a:bodyPr/>
          <a:lstStyle/>
          <a:p>
            <a:pPr marL="656166" lvl="0" indent="-656166">
              <a:defRPr sz="1800">
                <a:solidFill>
                  <a:srgbClr val="000000"/>
                </a:solidFill>
              </a:defRPr>
            </a:pPr>
            <a:r>
              <a:rPr lang="en-US" sz="3600" b="1" dirty="0" smtClean="0">
                <a:solidFill>
                  <a:srgbClr val="414141"/>
                </a:solidFill>
              </a:rPr>
              <a:t>Re-Feudalization II:</a:t>
            </a:r>
          </a:p>
          <a:p>
            <a:pPr marL="656166" lvl="0" indent="-656166">
              <a:defRPr sz="1800">
                <a:solidFill>
                  <a:srgbClr val="000000"/>
                </a:solidFill>
              </a:defRPr>
            </a:pPr>
            <a:r>
              <a:rPr lang="en-US" sz="3000" dirty="0" smtClean="0">
                <a:solidFill>
                  <a:srgbClr val="414141"/>
                </a:solidFill>
              </a:rPr>
              <a:t>-</a:t>
            </a:r>
            <a:r>
              <a:rPr sz="3000" dirty="0" smtClean="0">
                <a:solidFill>
                  <a:srgbClr val="414141"/>
                </a:solidFill>
              </a:rPr>
              <a:t>Policy </a:t>
            </a:r>
            <a:r>
              <a:rPr sz="3000" dirty="0">
                <a:solidFill>
                  <a:srgbClr val="414141"/>
                </a:solidFill>
              </a:rPr>
              <a:t>issues</a:t>
            </a:r>
          </a:p>
          <a:p>
            <a:pPr marL="656166" lvl="0" indent="-656166">
              <a:defRPr sz="1800">
                <a:solidFill>
                  <a:srgbClr val="000000"/>
                </a:solidFill>
              </a:defRPr>
            </a:pPr>
            <a:r>
              <a:rPr lang="en-US" sz="3000" dirty="0" smtClean="0">
                <a:solidFill>
                  <a:srgbClr val="414141"/>
                </a:solidFill>
              </a:rPr>
              <a:t>-</a:t>
            </a:r>
            <a:r>
              <a:rPr sz="3000" dirty="0" smtClean="0">
                <a:solidFill>
                  <a:srgbClr val="414141"/>
                </a:solidFill>
              </a:rPr>
              <a:t>Commercial </a:t>
            </a:r>
            <a:r>
              <a:rPr lang="en-US" sz="3000" dirty="0" smtClean="0">
                <a:solidFill>
                  <a:srgbClr val="414141"/>
                </a:solidFill>
              </a:rPr>
              <a:t>broadcast </a:t>
            </a:r>
            <a:r>
              <a:rPr sz="3000" dirty="0" smtClean="0">
                <a:solidFill>
                  <a:srgbClr val="414141"/>
                </a:solidFill>
              </a:rPr>
              <a:t>conglomerates</a:t>
            </a:r>
            <a:endParaRPr sz="3000" dirty="0">
              <a:solidFill>
                <a:srgbClr val="414141"/>
              </a:solidFill>
            </a:endParaRPr>
          </a:p>
          <a:p>
            <a:pPr marL="656166" lvl="0" indent="-656166">
              <a:defRPr sz="1800">
                <a:solidFill>
                  <a:srgbClr val="000000"/>
                </a:solidFill>
              </a:defRPr>
            </a:pPr>
            <a:r>
              <a:rPr lang="en-US" sz="3000" dirty="0" smtClean="0">
                <a:solidFill>
                  <a:srgbClr val="414141"/>
                </a:solidFill>
              </a:rPr>
              <a:t>-</a:t>
            </a:r>
            <a:r>
              <a:rPr sz="3000" dirty="0" smtClean="0">
                <a:solidFill>
                  <a:srgbClr val="414141"/>
                </a:solidFill>
              </a:rPr>
              <a:t>Alternatives </a:t>
            </a:r>
            <a:r>
              <a:rPr sz="3000" dirty="0">
                <a:solidFill>
                  <a:srgbClr val="414141"/>
                </a:solidFill>
              </a:rPr>
              <a:t>struggle</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508000" y="800100"/>
            <a:ext cx="11988800" cy="1219200"/>
          </a:xfrm>
          <a:prstGeom prst="rect">
            <a:avLst/>
          </a:prstGeom>
        </p:spPr>
        <p:txBody>
          <a:bodyPr/>
          <a:lstStyle>
            <a:lvl1pPr>
              <a:defRPr sz="6300"/>
            </a:lvl1pPr>
          </a:lstStyle>
          <a:p>
            <a:pPr lvl="0">
              <a:defRPr sz="1800">
                <a:solidFill>
                  <a:srgbClr val="000000"/>
                </a:solidFill>
              </a:defRPr>
            </a:pPr>
            <a:r>
              <a:rPr sz="6300">
                <a:solidFill>
                  <a:srgbClr val="D93E2B"/>
                </a:solidFill>
              </a:rPr>
              <a:t>IP - The Great Liberator?</a:t>
            </a:r>
          </a:p>
        </p:txBody>
      </p:sp>
      <p:sp>
        <p:nvSpPr>
          <p:cNvPr id="131" name="Shape 131"/>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a:solidFill>
                  <a:srgbClr val="414141"/>
                </a:solidFill>
              </a:rPr>
              <a:t>One-to-many revolution</a:t>
            </a:r>
          </a:p>
          <a:p>
            <a:pPr marL="656166" lvl="0" indent="-656166">
              <a:defRPr sz="1800">
                <a:solidFill>
                  <a:srgbClr val="000000"/>
                </a:solidFill>
              </a:defRPr>
            </a:pPr>
            <a:r>
              <a:rPr sz="3000">
                <a:solidFill>
                  <a:srgbClr val="414141"/>
                </a:solidFill>
              </a:rPr>
              <a:t>low barriers to entry</a:t>
            </a:r>
          </a:p>
          <a:p>
            <a:pPr marL="656166" lvl="0" indent="-656166">
              <a:defRPr sz="1800">
                <a:solidFill>
                  <a:srgbClr val="000000"/>
                </a:solidFill>
              </a:defRPr>
            </a:pPr>
            <a:r>
              <a:rPr sz="3000">
                <a:solidFill>
                  <a:srgbClr val="414141"/>
                </a:solidFill>
              </a:rPr>
              <a:t>virtual democracy</a:t>
            </a:r>
          </a:p>
        </p:txBody>
      </p:sp>
      <p:pic>
        <p:nvPicPr>
          <p:cNvPr id="132" name="image30.png"/>
          <p:cNvPicPr/>
          <p:nvPr/>
        </p:nvPicPr>
        <p:blipFill>
          <a:blip r:embed="rId2">
            <a:extLst/>
          </a:blip>
          <a:stretch>
            <a:fillRect/>
          </a:stretch>
        </p:blipFill>
        <p:spPr>
          <a:xfrm>
            <a:off x="5561260" y="2764581"/>
            <a:ext cx="6794501" cy="51181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508000" y="800100"/>
            <a:ext cx="11988800" cy="1219200"/>
          </a:xfrm>
          <a:prstGeom prst="rect">
            <a:avLst/>
          </a:prstGeom>
        </p:spPr>
        <p:txBody>
          <a:bodyPr/>
          <a:lstStyle>
            <a:lvl1pPr>
              <a:defRPr sz="5800"/>
            </a:lvl1pPr>
          </a:lstStyle>
          <a:p>
            <a:pPr lvl="0">
              <a:defRPr sz="1800">
                <a:solidFill>
                  <a:srgbClr val="000000"/>
                </a:solidFill>
              </a:defRPr>
            </a:pPr>
            <a:r>
              <a:rPr sz="5800">
                <a:solidFill>
                  <a:srgbClr val="D93E2B"/>
                </a:solidFill>
              </a:rPr>
              <a:t>Q1 - The Pipes</a:t>
            </a:r>
          </a:p>
        </p:txBody>
      </p:sp>
      <p:pic>
        <p:nvPicPr>
          <p:cNvPr id="135" name="image31.png"/>
          <p:cNvPicPr/>
          <p:nvPr/>
        </p:nvPicPr>
        <p:blipFill>
          <a:blip r:embed="rId2">
            <a:extLst/>
          </a:blip>
          <a:stretch>
            <a:fillRect/>
          </a:stretch>
        </p:blipFill>
        <p:spPr>
          <a:xfrm>
            <a:off x="1201678" y="2734865"/>
            <a:ext cx="9925467" cy="634127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508000" y="571500"/>
            <a:ext cx="11988800" cy="1219200"/>
          </a:xfrm>
          <a:prstGeom prst="rect">
            <a:avLst/>
          </a:prstGeom>
        </p:spPr>
        <p:txBody>
          <a:bodyPr/>
          <a:lstStyle>
            <a:lvl1pPr>
              <a:defRPr sz="5800"/>
            </a:lvl1pPr>
          </a:lstStyle>
          <a:p>
            <a:pPr lvl="0">
              <a:defRPr sz="1800">
                <a:solidFill>
                  <a:srgbClr val="000000"/>
                </a:solidFill>
              </a:defRPr>
            </a:pPr>
            <a:r>
              <a:rPr sz="5800">
                <a:solidFill>
                  <a:srgbClr val="D93E2B"/>
                </a:solidFill>
              </a:rPr>
              <a:t>Q2 - The Revenue</a:t>
            </a:r>
          </a:p>
        </p:txBody>
      </p:sp>
      <p:pic>
        <p:nvPicPr>
          <p:cNvPr id="138" name="image32.png"/>
          <p:cNvPicPr/>
          <p:nvPr/>
        </p:nvPicPr>
        <p:blipFill>
          <a:blip r:embed="rId2">
            <a:extLst/>
          </a:blip>
          <a:stretch>
            <a:fillRect/>
          </a:stretch>
        </p:blipFill>
        <p:spPr>
          <a:xfrm>
            <a:off x="2545121" y="2146300"/>
            <a:ext cx="7914557" cy="72447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215900" y="787400"/>
            <a:ext cx="11988800" cy="1219200"/>
          </a:xfrm>
          <a:prstGeom prst="rect">
            <a:avLst/>
          </a:prstGeom>
        </p:spPr>
        <p:txBody>
          <a:bodyPr/>
          <a:lstStyle>
            <a:lvl1pPr>
              <a:defRPr sz="5800"/>
            </a:lvl1pPr>
          </a:lstStyle>
          <a:p>
            <a:pPr lvl="0">
              <a:defRPr sz="1800">
                <a:solidFill>
                  <a:srgbClr val="000000"/>
                </a:solidFill>
              </a:defRPr>
            </a:pPr>
            <a:r>
              <a:rPr sz="5800" dirty="0" smtClean="0">
                <a:solidFill>
                  <a:srgbClr val="D93E2B"/>
                </a:solidFill>
              </a:rPr>
              <a:t>Q</a:t>
            </a:r>
            <a:r>
              <a:rPr lang="en-US" sz="5800" dirty="0" smtClean="0">
                <a:solidFill>
                  <a:srgbClr val="D93E2B"/>
                </a:solidFill>
              </a:rPr>
              <a:t>3</a:t>
            </a:r>
            <a:r>
              <a:rPr sz="5800" dirty="0" smtClean="0">
                <a:solidFill>
                  <a:srgbClr val="D93E2B"/>
                </a:solidFill>
              </a:rPr>
              <a:t> </a:t>
            </a:r>
            <a:r>
              <a:rPr sz="5800" dirty="0">
                <a:solidFill>
                  <a:srgbClr val="D93E2B"/>
                </a:solidFill>
              </a:rPr>
              <a:t>- The Content</a:t>
            </a:r>
          </a:p>
        </p:txBody>
      </p:sp>
      <p:sp>
        <p:nvSpPr>
          <p:cNvPr id="141" name="Shape 141"/>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dirty="0">
                <a:solidFill>
                  <a:srgbClr val="414141"/>
                </a:solidFill>
              </a:rPr>
              <a:t>Information</a:t>
            </a:r>
          </a:p>
          <a:p>
            <a:pPr marL="656166" lvl="0" indent="-656166">
              <a:defRPr sz="1800">
                <a:solidFill>
                  <a:srgbClr val="000000"/>
                </a:solidFill>
              </a:defRPr>
            </a:pPr>
            <a:r>
              <a:rPr sz="3000" dirty="0">
                <a:solidFill>
                  <a:srgbClr val="414141"/>
                </a:solidFill>
              </a:rPr>
              <a:t>Opinion</a:t>
            </a:r>
          </a:p>
          <a:p>
            <a:pPr marL="656166" lvl="0" indent="-656166">
              <a:defRPr sz="1800">
                <a:solidFill>
                  <a:srgbClr val="000000"/>
                </a:solidFill>
              </a:defRPr>
            </a:pPr>
            <a:r>
              <a:rPr sz="3000" dirty="0">
                <a:solidFill>
                  <a:srgbClr val="414141"/>
                </a:solidFill>
              </a:rPr>
              <a:t>Entertainment</a:t>
            </a:r>
          </a:p>
        </p:txBody>
      </p:sp>
      <p:pic>
        <p:nvPicPr>
          <p:cNvPr id="142" name="image33.png"/>
          <p:cNvPicPr/>
          <p:nvPr/>
        </p:nvPicPr>
        <p:blipFill>
          <a:blip r:embed="rId2">
            <a:extLst/>
          </a:blip>
          <a:stretch>
            <a:fillRect/>
          </a:stretch>
        </p:blipFill>
        <p:spPr>
          <a:xfrm>
            <a:off x="4513064" y="3017886"/>
            <a:ext cx="7632701" cy="49276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508000" y="787400"/>
            <a:ext cx="11988800" cy="1219200"/>
          </a:xfrm>
          <a:prstGeom prst="rect">
            <a:avLst/>
          </a:prstGeom>
        </p:spPr>
        <p:txBody>
          <a:bodyPr/>
          <a:lstStyle>
            <a:lvl1pPr>
              <a:defRPr sz="5800"/>
            </a:lvl1pPr>
          </a:lstStyle>
          <a:p>
            <a:pPr lvl="0">
              <a:defRPr sz="1800">
                <a:solidFill>
                  <a:srgbClr val="000000"/>
                </a:solidFill>
              </a:defRPr>
            </a:pPr>
            <a:r>
              <a:rPr sz="5800" dirty="0" smtClean="0">
                <a:solidFill>
                  <a:srgbClr val="D93E2B"/>
                </a:solidFill>
              </a:rPr>
              <a:t>Q</a:t>
            </a:r>
            <a:r>
              <a:rPr lang="en-US" sz="5800" dirty="0" smtClean="0">
                <a:solidFill>
                  <a:srgbClr val="D93E2B"/>
                </a:solidFill>
              </a:rPr>
              <a:t>4</a:t>
            </a:r>
            <a:r>
              <a:rPr sz="5800" dirty="0" smtClean="0">
                <a:solidFill>
                  <a:srgbClr val="D93E2B"/>
                </a:solidFill>
              </a:rPr>
              <a:t> </a:t>
            </a:r>
            <a:r>
              <a:rPr lang="en-US" sz="5800" dirty="0" smtClean="0">
                <a:solidFill>
                  <a:srgbClr val="D93E2B"/>
                </a:solidFill>
              </a:rPr>
              <a:t>– Your Data</a:t>
            </a:r>
            <a:r>
              <a:rPr sz="5800" dirty="0" smtClean="0">
                <a:solidFill>
                  <a:srgbClr val="D93E2B"/>
                </a:solidFill>
              </a:rPr>
              <a:t> </a:t>
            </a:r>
            <a:endParaRPr sz="5800" dirty="0">
              <a:solidFill>
                <a:srgbClr val="D93E2B"/>
              </a:solidFill>
            </a:endParaRPr>
          </a:p>
        </p:txBody>
      </p:sp>
      <p:pic>
        <p:nvPicPr>
          <p:cNvPr id="145" name="image34.png"/>
          <p:cNvPicPr/>
          <p:nvPr/>
        </p:nvPicPr>
        <p:blipFill>
          <a:blip r:embed="rId2">
            <a:extLst/>
          </a:blip>
          <a:stretch>
            <a:fillRect/>
          </a:stretch>
        </p:blipFill>
        <p:spPr>
          <a:xfrm>
            <a:off x="1345666" y="2635100"/>
            <a:ext cx="9904093" cy="635704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Re-Feudalization III?</a:t>
            </a:r>
            <a:endParaRPr lang="en-US" dirty="0"/>
          </a:p>
        </p:txBody>
      </p:sp>
      <p:sp>
        <p:nvSpPr>
          <p:cNvPr id="3" name="Text Placeholder 2"/>
          <p:cNvSpPr>
            <a:spLocks noGrp="1"/>
          </p:cNvSpPr>
          <p:nvPr>
            <p:ph type="body" idx="1"/>
          </p:nvPr>
        </p:nvSpPr>
        <p:spPr/>
        <p:txBody>
          <a:bodyPr/>
          <a:lstStyle/>
          <a:p>
            <a:r>
              <a:rPr lang="en-US" dirty="0" smtClean="0"/>
              <a:t>Tech oligarchs</a:t>
            </a:r>
          </a:p>
          <a:p>
            <a:r>
              <a:rPr lang="en-US" dirty="0" smtClean="0"/>
              <a:t>Net neutrality</a:t>
            </a:r>
          </a:p>
          <a:p>
            <a:r>
              <a:rPr lang="en-US" dirty="0" err="1" smtClean="0"/>
              <a:t>Weaponization</a:t>
            </a:r>
            <a:endParaRPr lang="en-US" dirty="0" smtClean="0"/>
          </a:p>
          <a:p>
            <a:r>
              <a:rPr lang="en-US" i="1" dirty="0" smtClean="0"/>
              <a:t>“The Internet has </a:t>
            </a:r>
            <a:r>
              <a:rPr lang="en-US" i="1" dirty="0"/>
              <a:t>become a potent tool of deception wielded by political extremists, disinformation warriors and conspiracy theorists</a:t>
            </a:r>
            <a:r>
              <a:rPr lang="en-US" i="1" dirty="0" smtClean="0"/>
              <a:t>.” </a:t>
            </a:r>
            <a:r>
              <a:rPr lang="en-US" sz="2800" i="1" dirty="0" smtClean="0"/>
              <a:t>-</a:t>
            </a:r>
            <a:r>
              <a:rPr lang="en-US" sz="2800" dirty="0" smtClean="0"/>
              <a:t>New York Times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416" y="3569208"/>
            <a:ext cx="5367264" cy="3791712"/>
          </a:xfrm>
          <a:prstGeom prst="rect">
            <a:avLst/>
          </a:prstGeom>
        </p:spPr>
      </p:pic>
    </p:spTree>
    <p:extLst>
      <p:ext uri="{BB962C8B-B14F-4D97-AF65-F5344CB8AC3E}">
        <p14:creationId xmlns:p14="http://schemas.microsoft.com/office/powerpoint/2010/main" val="26326614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5"/>
          <p:cNvGrpSpPr/>
          <p:nvPr/>
        </p:nvGrpSpPr>
        <p:grpSpPr>
          <a:xfrm>
            <a:off x="6692899" y="2565400"/>
            <a:ext cx="5842001" cy="6680200"/>
            <a:chOff x="-127000" y="-88900"/>
            <a:chExt cx="5842000" cy="6680200"/>
          </a:xfrm>
        </p:grpSpPr>
        <p:pic>
          <p:nvPicPr>
            <p:cNvPr id="54" name="Screen Shot 2014-06-22 at 12.39.39 PM.png"/>
            <p:cNvPicPr/>
            <p:nvPr/>
          </p:nvPicPr>
          <p:blipFill>
            <a:blip r:embed="rId2">
              <a:extLst/>
            </a:blip>
            <a:srcRect l="1472" r="1472"/>
            <a:stretch>
              <a:fillRect/>
            </a:stretch>
          </p:blipFill>
          <p:spPr>
            <a:xfrm>
              <a:off x="0" y="0"/>
              <a:ext cx="5588000" cy="6350000"/>
            </a:xfrm>
            <a:prstGeom prst="rect">
              <a:avLst/>
            </a:prstGeom>
            <a:ln>
              <a:noFill/>
            </a:ln>
            <a:effectLst/>
          </p:spPr>
        </p:pic>
        <p:pic>
          <p:nvPicPr>
            <p:cNvPr id="53" name="Picture 52"/>
            <p:cNvPicPr/>
            <p:nvPr/>
          </p:nvPicPr>
          <p:blipFill>
            <a:blip r:embed="rId3">
              <a:extLst/>
            </a:blip>
            <a:stretch>
              <a:fillRect/>
            </a:stretch>
          </p:blipFill>
          <p:spPr>
            <a:xfrm>
              <a:off x="-127000" y="-88900"/>
              <a:ext cx="5842000" cy="6680200"/>
            </a:xfrm>
            <a:prstGeom prst="rect">
              <a:avLst/>
            </a:prstGeom>
            <a:effectLst/>
          </p:spPr>
        </p:pic>
      </p:grpSp>
      <p:sp>
        <p:nvSpPr>
          <p:cNvPr id="56" name="Shape 5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Human Evolution</a:t>
            </a:r>
          </a:p>
        </p:txBody>
      </p:sp>
      <p:sp>
        <p:nvSpPr>
          <p:cNvPr id="57" name="Shape 57"/>
          <p:cNvSpPr>
            <a:spLocks noGrp="1"/>
          </p:cNvSpPr>
          <p:nvPr>
            <p:ph type="body" idx="1"/>
          </p:nvPr>
        </p:nvSpPr>
        <p:spPr>
          <a:prstGeom prst="rect">
            <a:avLst/>
          </a:prstGeom>
        </p:spPr>
        <p:txBody>
          <a:bodyPr/>
          <a:lstStyle/>
          <a:p>
            <a:pPr lvl="0">
              <a:defRPr sz="1800">
                <a:solidFill>
                  <a:srgbClr val="000000"/>
                </a:solidFill>
              </a:defRPr>
            </a:pPr>
            <a:r>
              <a:rPr sz="3000" dirty="0">
                <a:solidFill>
                  <a:srgbClr val="414141"/>
                </a:solidFill>
              </a:rPr>
              <a:t>Groups</a:t>
            </a:r>
          </a:p>
          <a:p>
            <a:pPr lvl="0">
              <a:defRPr sz="1800">
                <a:solidFill>
                  <a:srgbClr val="000000"/>
                </a:solidFill>
              </a:defRPr>
            </a:pPr>
            <a:r>
              <a:rPr sz="3000" dirty="0">
                <a:solidFill>
                  <a:srgbClr val="414141"/>
                </a:solidFill>
              </a:rPr>
              <a:t>Symbolic Interaction</a:t>
            </a:r>
          </a:p>
          <a:p>
            <a:pPr lvl="0">
              <a:defRPr sz="1800">
                <a:solidFill>
                  <a:srgbClr val="000000"/>
                </a:solidFill>
              </a:defRPr>
            </a:pPr>
            <a:r>
              <a:rPr sz="3000" dirty="0" smtClean="0">
                <a:solidFill>
                  <a:srgbClr val="414141"/>
                </a:solidFill>
              </a:rPr>
              <a:t>Language</a:t>
            </a:r>
            <a:endParaRPr lang="en-US" sz="3000" dirty="0" smtClean="0">
              <a:solidFill>
                <a:srgbClr val="414141"/>
              </a:solidFill>
            </a:endParaRPr>
          </a:p>
          <a:p>
            <a:pPr lvl="0">
              <a:defRPr sz="1800">
                <a:solidFill>
                  <a:srgbClr val="000000"/>
                </a:solidFill>
              </a:defRPr>
            </a:pPr>
            <a:endParaRPr lang="en-US" sz="3000" dirty="0" smtClean="0">
              <a:solidFill>
                <a:srgbClr val="414141"/>
              </a:solidFill>
            </a:endParaRPr>
          </a:p>
          <a:p>
            <a:pPr lvl="0">
              <a:defRPr sz="1800">
                <a:solidFill>
                  <a:srgbClr val="000000"/>
                </a:solidFill>
              </a:defRPr>
            </a:pPr>
            <a:r>
              <a:rPr lang="en-US" sz="2400" b="1" i="1" dirty="0" smtClean="0">
                <a:solidFill>
                  <a:srgbClr val="000000"/>
                </a:solidFill>
              </a:rPr>
              <a:t>”We shape our tools, and thereafter, our tools shape us.”  -Marshall </a:t>
            </a:r>
            <a:r>
              <a:rPr lang="en-US" sz="2400" b="1" i="1" dirty="0" err="1" smtClean="0">
                <a:solidFill>
                  <a:srgbClr val="000000"/>
                </a:solidFill>
              </a:rPr>
              <a:t>McCluhan</a:t>
            </a:r>
            <a:endParaRPr sz="2400" b="1" i="1" dirty="0">
              <a:solidFill>
                <a:srgbClr val="414141"/>
              </a:solidFill>
            </a:endParaRPr>
          </a:p>
        </p:txBody>
      </p:sp>
    </p:spTree>
    <p:extLst>
      <p:ext uri="{BB962C8B-B14F-4D97-AF65-F5344CB8AC3E}">
        <p14:creationId xmlns:p14="http://schemas.microsoft.com/office/powerpoint/2010/main" val="104465613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508000" y="800100"/>
            <a:ext cx="11988800" cy="1219200"/>
          </a:xfrm>
          <a:prstGeom prst="rect">
            <a:avLst/>
          </a:prstGeom>
        </p:spPr>
        <p:txBody>
          <a:bodyPr/>
          <a:lstStyle>
            <a:lvl1pPr>
              <a:defRPr sz="6500"/>
            </a:lvl1pPr>
          </a:lstStyle>
          <a:p>
            <a:pPr lvl="0">
              <a:defRPr sz="1800">
                <a:solidFill>
                  <a:srgbClr val="000000"/>
                </a:solidFill>
              </a:defRPr>
            </a:pPr>
            <a:r>
              <a:rPr sz="6500">
                <a:solidFill>
                  <a:srgbClr val="D93E2B"/>
                </a:solidFill>
              </a:rPr>
              <a:t>ICT4D</a:t>
            </a:r>
          </a:p>
        </p:txBody>
      </p:sp>
      <p:pic>
        <p:nvPicPr>
          <p:cNvPr id="151" name="image35.png"/>
          <p:cNvPicPr/>
          <p:nvPr/>
        </p:nvPicPr>
        <p:blipFill>
          <a:blip r:embed="rId2">
            <a:extLst/>
          </a:blip>
          <a:stretch>
            <a:fillRect/>
          </a:stretch>
        </p:blipFill>
        <p:spPr>
          <a:xfrm>
            <a:off x="821978" y="2806470"/>
            <a:ext cx="10634265" cy="654269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5"/>
          <p:cNvGrpSpPr/>
          <p:nvPr/>
        </p:nvGrpSpPr>
        <p:grpSpPr>
          <a:xfrm>
            <a:off x="5765532" y="2019300"/>
            <a:ext cx="6911014" cy="7894987"/>
            <a:chOff x="0" y="0"/>
            <a:chExt cx="6911012" cy="7894986"/>
          </a:xfrm>
        </p:grpSpPr>
        <p:pic>
          <p:nvPicPr>
            <p:cNvPr id="153" name="image3.jpeg"/>
            <p:cNvPicPr/>
            <p:nvPr/>
          </p:nvPicPr>
          <p:blipFill>
            <a:blip r:embed="rId2">
              <a:extLst/>
            </a:blip>
            <a:srcRect l="5309" r="5309"/>
            <a:stretch>
              <a:fillRect/>
            </a:stretch>
          </p:blipFill>
          <p:spPr>
            <a:xfrm>
              <a:off x="126999" y="1347574"/>
              <a:ext cx="6657014" cy="4567365"/>
            </a:xfrm>
            <a:prstGeom prst="rect">
              <a:avLst/>
            </a:prstGeom>
            <a:ln w="12700" cap="flat">
              <a:noFill/>
              <a:miter lim="400000"/>
            </a:ln>
            <a:effectLst/>
          </p:spPr>
        </p:pic>
        <p:pic>
          <p:nvPicPr>
            <p:cNvPr id="154" name="image36.png"/>
            <p:cNvPicPr/>
            <p:nvPr/>
          </p:nvPicPr>
          <p:blipFill>
            <a:blip r:embed="rId3">
              <a:extLst/>
            </a:blip>
            <a:stretch>
              <a:fillRect/>
            </a:stretch>
          </p:blipFill>
          <p:spPr>
            <a:xfrm>
              <a:off x="-1" y="-1"/>
              <a:ext cx="6911013" cy="7894987"/>
            </a:xfrm>
            <a:prstGeom prst="rect">
              <a:avLst/>
            </a:prstGeom>
            <a:ln w="12700" cap="flat">
              <a:noFill/>
              <a:miter lim="400000"/>
            </a:ln>
            <a:effectLst/>
          </p:spPr>
        </p:pic>
      </p:grpSp>
      <p:sp>
        <p:nvSpPr>
          <p:cNvPr id="156" name="Shape 156"/>
          <p:cNvSpPr>
            <a:spLocks noGrp="1"/>
          </p:cNvSpPr>
          <p:nvPr>
            <p:ph type="title"/>
          </p:nvPr>
        </p:nvSpPr>
        <p:spPr>
          <a:xfrm>
            <a:off x="508000" y="800100"/>
            <a:ext cx="11988800" cy="1219200"/>
          </a:xfrm>
          <a:prstGeom prst="rect">
            <a:avLst/>
          </a:prstGeom>
        </p:spPr>
        <p:txBody>
          <a:bodyPr/>
          <a:lstStyle>
            <a:lvl1pPr>
              <a:defRPr sz="6200"/>
            </a:lvl1pPr>
          </a:lstStyle>
          <a:p>
            <a:pPr lvl="0">
              <a:defRPr sz="1800">
                <a:solidFill>
                  <a:srgbClr val="000000"/>
                </a:solidFill>
              </a:defRPr>
            </a:pPr>
            <a:r>
              <a:rPr sz="6200" dirty="0">
                <a:solidFill>
                  <a:srgbClr val="D93E2B"/>
                </a:solidFill>
              </a:rPr>
              <a:t>The Future</a:t>
            </a:r>
          </a:p>
        </p:txBody>
      </p:sp>
      <p:sp>
        <p:nvSpPr>
          <p:cNvPr id="157" name="Shape 157"/>
          <p:cNvSpPr>
            <a:spLocks noGrp="1"/>
          </p:cNvSpPr>
          <p:nvPr>
            <p:ph type="body" idx="1"/>
          </p:nvPr>
        </p:nvSpPr>
        <p:spPr>
          <a:xfrm>
            <a:off x="508000" y="2730500"/>
            <a:ext cx="5816600" cy="6350000"/>
          </a:xfrm>
          <a:prstGeom prst="rect">
            <a:avLst/>
          </a:prstGeom>
        </p:spPr>
        <p:txBody>
          <a:bodyPr>
            <a:normAutofit/>
          </a:bodyPr>
          <a:lstStyle/>
          <a:p>
            <a:pPr marL="656166" lvl="0" indent="-656166">
              <a:defRPr sz="1800">
                <a:solidFill>
                  <a:srgbClr val="000000"/>
                </a:solidFill>
              </a:defRPr>
            </a:pPr>
            <a:r>
              <a:rPr sz="2800" dirty="0" smtClean="0">
                <a:solidFill>
                  <a:srgbClr val="414141"/>
                </a:solidFill>
              </a:rPr>
              <a:t>Beyond </a:t>
            </a:r>
            <a:r>
              <a:rPr sz="2800" dirty="0">
                <a:solidFill>
                  <a:srgbClr val="414141"/>
                </a:solidFill>
              </a:rPr>
              <a:t>streaming</a:t>
            </a:r>
          </a:p>
          <a:p>
            <a:pPr marL="656166" lvl="0" indent="-656166">
              <a:defRPr sz="1800">
                <a:solidFill>
                  <a:srgbClr val="000000"/>
                </a:solidFill>
              </a:defRPr>
            </a:pPr>
            <a:r>
              <a:rPr sz="2800" dirty="0">
                <a:solidFill>
                  <a:srgbClr val="414141"/>
                </a:solidFill>
              </a:rPr>
              <a:t>Neutrality</a:t>
            </a:r>
          </a:p>
          <a:p>
            <a:pPr marL="656166" lvl="0" indent="-656166">
              <a:defRPr sz="1800">
                <a:solidFill>
                  <a:srgbClr val="000000"/>
                </a:solidFill>
              </a:defRPr>
            </a:pPr>
            <a:r>
              <a:rPr sz="2800" dirty="0">
                <a:solidFill>
                  <a:srgbClr val="414141"/>
                </a:solidFill>
              </a:rPr>
              <a:t>Creative </a:t>
            </a:r>
            <a:r>
              <a:rPr sz="2800" dirty="0" smtClean="0">
                <a:solidFill>
                  <a:srgbClr val="414141"/>
                </a:solidFill>
              </a:rPr>
              <a:t>Commons</a:t>
            </a:r>
            <a:endParaRPr sz="2800" dirty="0">
              <a:solidFill>
                <a:srgbClr val="414141"/>
              </a:solidFill>
            </a:endParaRPr>
          </a:p>
          <a:p>
            <a:pPr marL="656166" lvl="0" indent="-656166">
              <a:defRPr sz="1800">
                <a:solidFill>
                  <a:srgbClr val="000000"/>
                </a:solidFill>
              </a:defRPr>
            </a:pPr>
            <a:r>
              <a:rPr sz="2800" dirty="0" smtClean="0">
                <a:solidFill>
                  <a:srgbClr val="414141"/>
                </a:solidFill>
              </a:rPr>
              <a:t>Funding</a:t>
            </a:r>
            <a:r>
              <a:rPr lang="en-US" sz="2800" dirty="0" smtClean="0">
                <a:solidFill>
                  <a:srgbClr val="414141"/>
                </a:solidFill>
              </a:rPr>
              <a:t> for real journalism</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508000" y="698500"/>
            <a:ext cx="11988800" cy="1219200"/>
          </a:xfrm>
          <a:prstGeom prst="rect">
            <a:avLst/>
          </a:prstGeom>
        </p:spPr>
        <p:txBody>
          <a:bodyPr/>
          <a:lstStyle>
            <a:lvl1pPr>
              <a:defRPr sz="6200"/>
            </a:lvl1pPr>
          </a:lstStyle>
          <a:p>
            <a:pPr lvl="0">
              <a:defRPr sz="1800">
                <a:solidFill>
                  <a:srgbClr val="000000"/>
                </a:solidFill>
              </a:defRPr>
            </a:pPr>
            <a:r>
              <a:rPr sz="6200">
                <a:solidFill>
                  <a:srgbClr val="D93E2B"/>
                </a:solidFill>
              </a:rPr>
              <a:t>Human Evolution</a:t>
            </a:r>
          </a:p>
        </p:txBody>
      </p:sp>
      <p:sp>
        <p:nvSpPr>
          <p:cNvPr id="160" name="Shape 160"/>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2800" dirty="0">
                <a:solidFill>
                  <a:schemeClr val="tx1"/>
                </a:solidFill>
              </a:rPr>
              <a:t>Structural Functionalism?</a:t>
            </a:r>
          </a:p>
          <a:p>
            <a:pPr marL="656166" lvl="0" indent="-656166">
              <a:defRPr sz="1800">
                <a:solidFill>
                  <a:srgbClr val="000000"/>
                </a:solidFill>
              </a:defRPr>
            </a:pPr>
            <a:r>
              <a:rPr lang="en-US" sz="2800" dirty="0" smtClean="0">
                <a:solidFill>
                  <a:schemeClr val="tx1"/>
                </a:solidFill>
              </a:rPr>
              <a:t>Mass Media form</a:t>
            </a:r>
            <a:r>
              <a:rPr sz="2800" dirty="0" smtClean="0">
                <a:solidFill>
                  <a:schemeClr val="tx1"/>
                </a:solidFill>
              </a:rPr>
              <a:t>?</a:t>
            </a:r>
            <a:endParaRPr lang="en-US" sz="2800" dirty="0" smtClean="0">
              <a:solidFill>
                <a:schemeClr val="tx1"/>
              </a:solidFill>
            </a:endParaRPr>
          </a:p>
          <a:p>
            <a:pPr marL="656166" indent="-656166">
              <a:defRPr sz="1800">
                <a:solidFill>
                  <a:srgbClr val="000000"/>
                </a:solidFill>
              </a:defRPr>
            </a:pPr>
            <a:r>
              <a:rPr lang="en-US" sz="2800" dirty="0">
                <a:solidFill>
                  <a:schemeClr val="tx1"/>
                </a:solidFill>
              </a:rPr>
              <a:t>The Public Sphere?</a:t>
            </a:r>
          </a:p>
          <a:p>
            <a:pPr marL="656166" lvl="0" indent="-656166">
              <a:defRPr sz="1800">
                <a:solidFill>
                  <a:srgbClr val="000000"/>
                </a:solidFill>
              </a:defRPr>
            </a:pPr>
            <a:endParaRPr sz="2800" dirty="0">
              <a:solidFill>
                <a:srgbClr val="414141"/>
              </a:solidFill>
            </a:endParaRPr>
          </a:p>
        </p:txBody>
      </p:sp>
      <p:pic>
        <p:nvPicPr>
          <p:cNvPr id="161" name="image37.png"/>
          <p:cNvPicPr/>
          <p:nvPr/>
        </p:nvPicPr>
        <p:blipFill>
          <a:blip r:embed="rId2">
            <a:extLst/>
          </a:blip>
          <a:stretch>
            <a:fillRect/>
          </a:stretch>
        </p:blipFill>
        <p:spPr>
          <a:xfrm>
            <a:off x="5715594" y="3602849"/>
            <a:ext cx="6597503" cy="265231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8000" y="1836420"/>
            <a:ext cx="72009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sz="2600" b="1" i="1">
                <a:latin typeface="Palatino"/>
                <a:ea typeface="Palatino"/>
                <a:cs typeface="Palatino"/>
                <a:sym typeface="Palatino"/>
              </a:defRPr>
            </a:lvl1pPr>
          </a:lstStyle>
          <a:p>
            <a:pPr lvl="0">
              <a:defRPr sz="1800" b="0" i="0">
                <a:solidFill>
                  <a:srgbClr val="000000"/>
                </a:solidFill>
              </a:defRPr>
            </a:pPr>
            <a:r>
              <a:rPr sz="2600" b="1" i="1" smtClean="0">
                <a:solidFill>
                  <a:srgbClr val="414141"/>
                </a:solidFill>
              </a:rPr>
              <a:t> </a:t>
            </a:r>
            <a:endParaRPr sz="2600" b="1" i="1">
              <a:solidFill>
                <a:srgbClr val="414141"/>
              </a:solidFill>
            </a:endParaRPr>
          </a:p>
        </p:txBody>
      </p:sp>
      <p:sp>
        <p:nvSpPr>
          <p:cNvPr id="44" name="Shape 44"/>
          <p:cNvSpPr>
            <a:spLocks noGrp="1"/>
          </p:cNvSpPr>
          <p:nvPr>
            <p:ph type="title"/>
          </p:nvPr>
        </p:nvSpPr>
        <p:spPr>
          <a:xfrm>
            <a:off x="508000" y="4133850"/>
            <a:ext cx="7200900" cy="2413000"/>
          </a:xfrm>
          <a:prstGeom prst="rect">
            <a:avLst/>
          </a:prstGeom>
        </p:spPr>
        <p:txBody>
          <a:bodyPr/>
          <a:lstStyle>
            <a:lvl1pPr defTabSz="449833">
              <a:spcBef>
                <a:spcPts val="1200"/>
              </a:spcBef>
              <a:defRPr sz="5300"/>
            </a:lvl1pPr>
          </a:lstStyle>
          <a:p>
            <a:pPr lvl="0">
              <a:defRPr sz="1800">
                <a:solidFill>
                  <a:srgbClr val="000000"/>
                </a:solidFill>
              </a:defRPr>
            </a:pPr>
            <a:r>
              <a:rPr sz="5300" dirty="0">
                <a:solidFill>
                  <a:srgbClr val="D93E2B"/>
                </a:solidFill>
              </a:rPr>
              <a:t>The Nature </a:t>
            </a:r>
            <a:r>
              <a:rPr sz="5300" dirty="0" smtClean="0">
                <a:solidFill>
                  <a:srgbClr val="D93E2B"/>
                </a:solidFill>
              </a:rPr>
              <a:t>of</a:t>
            </a:r>
            <a:r>
              <a:rPr lang="en-US" sz="5300" dirty="0" smtClean="0">
                <a:solidFill>
                  <a:srgbClr val="D93E2B"/>
                </a:solidFill>
              </a:rPr>
              <a:t> Mass Media</a:t>
            </a:r>
            <a:r>
              <a:rPr sz="5300" dirty="0" smtClean="0">
                <a:solidFill>
                  <a:srgbClr val="D93E2B"/>
                </a:solidFill>
              </a:rPr>
              <a:t> </a:t>
            </a:r>
            <a:r>
              <a:rPr sz="5300" dirty="0">
                <a:solidFill>
                  <a:srgbClr val="D93E2B"/>
                </a:solidFill>
              </a:rPr>
              <a:t>- A Theoretical Perspective</a:t>
            </a:r>
          </a:p>
        </p:txBody>
      </p:sp>
      <p:sp>
        <p:nvSpPr>
          <p:cNvPr id="45" name="Shape 45"/>
          <p:cNvSpPr>
            <a:spLocks noGrp="1"/>
          </p:cNvSpPr>
          <p:nvPr>
            <p:ph type="body" idx="1"/>
          </p:nvPr>
        </p:nvSpPr>
        <p:spPr>
          <a:xfrm>
            <a:off x="8279704" y="4133850"/>
            <a:ext cx="4241802" cy="2413000"/>
          </a:xfrm>
          <a:prstGeom prst="rect">
            <a:avLst/>
          </a:prstGeom>
        </p:spPr>
        <p:txBody>
          <a:bodyPr/>
          <a:lstStyle>
            <a:lvl1pPr>
              <a:defRPr sz="2900" b="1"/>
            </a:lvl1pPr>
          </a:lstStyle>
          <a:p>
            <a:pPr lvl="0">
              <a:defRPr sz="1800" b="0">
                <a:solidFill>
                  <a:srgbClr val="000000"/>
                </a:solidFill>
              </a:defRPr>
            </a:pPr>
            <a:r>
              <a:rPr sz="2900" b="1">
                <a:solidFill>
                  <a:srgbClr val="414141"/>
                </a:solidFill>
              </a:rPr>
              <a:t>Past, Present and Future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 y="1430020"/>
            <a:ext cx="3987800" cy="812800"/>
          </a:xfrm>
          <a:prstGeom prst="rect">
            <a:avLst/>
          </a:prstGeom>
        </p:spPr>
      </p:pic>
      <p:sp>
        <p:nvSpPr>
          <p:cNvPr id="4" name="TextBox 3"/>
          <p:cNvSpPr txBox="1"/>
          <p:nvPr/>
        </p:nvSpPr>
        <p:spPr>
          <a:xfrm>
            <a:off x="6705601" y="8237478"/>
            <a:ext cx="485192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414141"/>
                </a:solidFill>
                <a:effectLst/>
                <a:uFillTx/>
                <a:latin typeface="Bodoni SvtyTwo ITC TT-Book"/>
                <a:ea typeface="Bodoni SvtyTwo ITC TT-Book"/>
                <a:cs typeface="Bodoni SvtyTwo ITC TT-Book"/>
                <a:sym typeface="Bodoni SvtyTwo ITC TT-Book"/>
              </a:rPr>
              <a:t>Henry </a:t>
            </a:r>
            <a:r>
              <a:rPr kumimoji="0" lang="en-US" sz="2400" b="1" i="0" u="none" strike="noStrike" cap="none" spc="0" normalizeH="0" baseline="0" dirty="0" err="1" smtClean="0">
                <a:ln>
                  <a:noFill/>
                </a:ln>
                <a:solidFill>
                  <a:srgbClr val="414141"/>
                </a:solidFill>
                <a:effectLst/>
                <a:uFillTx/>
                <a:latin typeface="Bodoni SvtyTwo ITC TT-Book"/>
                <a:ea typeface="Bodoni SvtyTwo ITC TT-Book"/>
                <a:cs typeface="Bodoni SvtyTwo ITC TT-Book"/>
                <a:sym typeface="Bodoni SvtyTwo ITC TT-Book"/>
              </a:rPr>
              <a:t>Loeser</a:t>
            </a:r>
            <a:r>
              <a:rPr kumimoji="0" lang="en-US" sz="2400" b="1" i="0" u="none" strike="noStrike" cap="none" spc="0" normalizeH="0" baseline="0" dirty="0" smtClean="0">
                <a:ln>
                  <a:noFill/>
                </a:ln>
                <a:solidFill>
                  <a:srgbClr val="414141"/>
                </a:solidFill>
                <a:effectLst/>
                <a:uFillTx/>
                <a:latin typeface="Bodoni SvtyTwo ITC TT-Book"/>
                <a:ea typeface="Bodoni SvtyTwo ITC TT-Book"/>
                <a:cs typeface="Bodoni SvtyTwo ITC TT-Book"/>
                <a:sym typeface="Bodoni SvtyTwo ITC TT-Book"/>
              </a:rPr>
              <a:t>  PhD</a:t>
            </a:r>
            <a:endParaRPr kumimoji="0" lang="en-US" sz="2400" b="1" i="0" u="none" strike="noStrike" cap="none" spc="0" normalizeH="0" baseline="0" dirty="0">
              <a:ln>
                <a:noFill/>
              </a:ln>
              <a:solidFill>
                <a:srgbClr val="414141"/>
              </a:solidFill>
              <a:effectLst/>
              <a:uFillTx/>
              <a:latin typeface="Bodoni SvtyTwo ITC TT-Book"/>
              <a:ea typeface="Bodoni SvtyTwo ITC TT-Book"/>
              <a:cs typeface="Bodoni SvtyTwo ITC TT-Book"/>
              <a:sym typeface="Bodoni SvtyTwo ITC TT-Book"/>
            </a:endParaRPr>
          </a:p>
        </p:txBody>
      </p:sp>
    </p:spTree>
    <p:extLst>
      <p:ext uri="{BB962C8B-B14F-4D97-AF65-F5344CB8AC3E}">
        <p14:creationId xmlns:p14="http://schemas.microsoft.com/office/powerpoint/2010/main" val="47830807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6692899" y="2565398"/>
            <a:ext cx="5842002" cy="6680202"/>
            <a:chOff x="0" y="0"/>
            <a:chExt cx="5842001" cy="6680201"/>
          </a:xfrm>
        </p:grpSpPr>
        <p:pic>
          <p:nvPicPr>
            <p:cNvPr id="59" name="image6.png"/>
            <p:cNvPicPr/>
            <p:nvPr/>
          </p:nvPicPr>
          <p:blipFill>
            <a:blip r:embed="rId2">
              <a:extLst/>
            </a:blip>
            <a:srcRect l="1236" r="1236"/>
            <a:stretch>
              <a:fillRect/>
            </a:stretch>
          </p:blipFill>
          <p:spPr>
            <a:xfrm>
              <a:off x="126999" y="1174588"/>
              <a:ext cx="5588003" cy="4178624"/>
            </a:xfrm>
            <a:prstGeom prst="rect">
              <a:avLst/>
            </a:prstGeom>
            <a:ln w="12700" cap="flat">
              <a:noFill/>
              <a:miter lim="400000"/>
            </a:ln>
            <a:effectLst/>
          </p:spPr>
        </p:pic>
        <p:pic>
          <p:nvPicPr>
            <p:cNvPr id="60" name="image3.png"/>
            <p:cNvPicPr/>
            <p:nvPr/>
          </p:nvPicPr>
          <p:blipFill>
            <a:blip r:embed="rId3">
              <a:extLst/>
            </a:blip>
            <a:stretch>
              <a:fillRect/>
            </a:stretch>
          </p:blipFill>
          <p:spPr>
            <a:xfrm>
              <a:off x="0" y="-1"/>
              <a:ext cx="5842002" cy="6680202"/>
            </a:xfrm>
            <a:prstGeom prst="rect">
              <a:avLst/>
            </a:prstGeom>
            <a:ln w="12700" cap="flat">
              <a:noFill/>
              <a:miter lim="400000"/>
            </a:ln>
            <a:effectLst/>
          </p:spPr>
        </p:pic>
      </p:grpSp>
      <p:sp>
        <p:nvSpPr>
          <p:cNvPr id="62" name="Shape 62"/>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Forming Societies</a:t>
            </a:r>
          </a:p>
        </p:txBody>
      </p:sp>
      <p:sp>
        <p:nvSpPr>
          <p:cNvPr id="63" name="Shape 63"/>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a:solidFill>
                  <a:srgbClr val="414141"/>
                </a:solidFill>
              </a:rPr>
              <a:t>Specialization</a:t>
            </a:r>
          </a:p>
          <a:p>
            <a:pPr marL="656166" lvl="0" indent="-656166">
              <a:defRPr sz="1800">
                <a:solidFill>
                  <a:srgbClr val="000000"/>
                </a:solidFill>
              </a:defRPr>
            </a:pPr>
            <a:r>
              <a:rPr sz="3000">
                <a:solidFill>
                  <a:srgbClr val="414141"/>
                </a:solidFill>
              </a:rPr>
              <a:t>Agency vs. structure</a:t>
            </a:r>
          </a:p>
          <a:p>
            <a:pPr marL="656166" lvl="0" indent="-656166">
              <a:defRPr sz="1800">
                <a:solidFill>
                  <a:srgbClr val="000000"/>
                </a:solidFill>
              </a:defRPr>
            </a:pPr>
            <a:r>
              <a:rPr sz="3000">
                <a:solidFill>
                  <a:srgbClr val="414141"/>
                </a:solidFill>
              </a:rPr>
              <a:t>Mass Communication</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7"/>
          <p:cNvGrpSpPr/>
          <p:nvPr/>
        </p:nvGrpSpPr>
        <p:grpSpPr>
          <a:xfrm>
            <a:off x="6692899" y="2565399"/>
            <a:ext cx="5842002" cy="6680202"/>
            <a:chOff x="0" y="0"/>
            <a:chExt cx="5842001" cy="6680201"/>
          </a:xfrm>
        </p:grpSpPr>
        <p:pic>
          <p:nvPicPr>
            <p:cNvPr id="65" name="image8.png"/>
            <p:cNvPicPr/>
            <p:nvPr/>
          </p:nvPicPr>
          <p:blipFill>
            <a:blip r:embed="rId2">
              <a:extLst/>
            </a:blip>
            <a:srcRect l="9210" r="9210"/>
            <a:stretch>
              <a:fillRect/>
            </a:stretch>
          </p:blipFill>
          <p:spPr>
            <a:xfrm>
              <a:off x="127000" y="675485"/>
              <a:ext cx="5588001" cy="5176829"/>
            </a:xfrm>
            <a:prstGeom prst="rect">
              <a:avLst/>
            </a:prstGeom>
            <a:ln w="12700" cap="flat">
              <a:noFill/>
              <a:miter lim="400000"/>
            </a:ln>
            <a:effectLst/>
          </p:spPr>
        </p:pic>
        <p:pic>
          <p:nvPicPr>
            <p:cNvPr id="66" name="image3.png"/>
            <p:cNvPicPr/>
            <p:nvPr/>
          </p:nvPicPr>
          <p:blipFill>
            <a:blip r:embed="rId3">
              <a:extLst/>
            </a:blip>
            <a:stretch>
              <a:fillRect/>
            </a:stretch>
          </p:blipFill>
          <p:spPr>
            <a:xfrm>
              <a:off x="0" y="-1"/>
              <a:ext cx="5842002" cy="6680202"/>
            </a:xfrm>
            <a:prstGeom prst="rect">
              <a:avLst/>
            </a:prstGeom>
            <a:ln w="12700" cap="flat">
              <a:noFill/>
              <a:miter lim="400000"/>
            </a:ln>
            <a:effectLst/>
          </p:spPr>
        </p:pic>
      </p:grpSp>
      <p:sp>
        <p:nvSpPr>
          <p:cNvPr id="68" name="Shape 6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dirty="0">
                <a:solidFill>
                  <a:srgbClr val="D93E2B"/>
                </a:solidFill>
              </a:rPr>
              <a:t>Medieval Europe</a:t>
            </a:r>
          </a:p>
        </p:txBody>
      </p:sp>
      <p:sp>
        <p:nvSpPr>
          <p:cNvPr id="69" name="Shape 69"/>
          <p:cNvSpPr>
            <a:spLocks noGrp="1"/>
          </p:cNvSpPr>
          <p:nvPr>
            <p:ph type="body" idx="1"/>
          </p:nvPr>
        </p:nvSpPr>
        <p:spPr>
          <a:xfrm>
            <a:off x="508000" y="2730500"/>
            <a:ext cx="5816600" cy="6350000"/>
          </a:xfrm>
          <a:prstGeom prst="rect">
            <a:avLst/>
          </a:prstGeom>
        </p:spPr>
        <p:txBody>
          <a:bodyPr>
            <a:normAutofit/>
          </a:bodyPr>
          <a:lstStyle/>
          <a:p>
            <a:pPr marL="656166" lvl="0" indent="-656166">
              <a:defRPr sz="1800">
                <a:solidFill>
                  <a:srgbClr val="000000"/>
                </a:solidFill>
              </a:defRPr>
            </a:pPr>
            <a:r>
              <a:rPr lang="en-US" sz="2800" dirty="0" smtClean="0">
                <a:solidFill>
                  <a:schemeClr val="tx1"/>
                </a:solidFill>
              </a:rPr>
              <a:t>Feudalism</a:t>
            </a:r>
          </a:p>
          <a:p>
            <a:pPr marL="656166" lvl="0" indent="-656166">
              <a:defRPr sz="1800">
                <a:solidFill>
                  <a:srgbClr val="000000"/>
                </a:solidFill>
              </a:defRPr>
            </a:pPr>
            <a:r>
              <a:rPr sz="2800" dirty="0" smtClean="0">
                <a:solidFill>
                  <a:schemeClr val="tx1"/>
                </a:solidFill>
              </a:rPr>
              <a:t>Dual </a:t>
            </a:r>
            <a:r>
              <a:rPr sz="2800" dirty="0">
                <a:solidFill>
                  <a:schemeClr val="tx1"/>
                </a:solidFill>
              </a:rPr>
              <a:t>authoritarianism of monarchy and </a:t>
            </a:r>
            <a:r>
              <a:rPr sz="2800" dirty="0" smtClean="0">
                <a:solidFill>
                  <a:schemeClr val="tx1"/>
                </a:solidFill>
              </a:rPr>
              <a:t>church</a:t>
            </a:r>
            <a:endParaRPr lang="en-US" sz="2800" dirty="0" smtClean="0">
              <a:solidFill>
                <a:schemeClr val="tx1"/>
              </a:solidFill>
            </a:endParaRPr>
          </a:p>
          <a:p>
            <a:pPr marL="656166" lvl="0" indent="-656166">
              <a:defRPr sz="1800">
                <a:solidFill>
                  <a:srgbClr val="000000"/>
                </a:solidFill>
              </a:defRPr>
            </a:pPr>
            <a:r>
              <a:rPr lang="en-US" sz="2800" dirty="0" smtClean="0">
                <a:solidFill>
                  <a:schemeClr val="tx1"/>
                </a:solidFill>
              </a:rPr>
              <a:t>Culture</a:t>
            </a:r>
            <a:endParaRPr sz="2800" dirty="0">
              <a:solidFill>
                <a:schemeClr val="tx1"/>
              </a:solidFill>
            </a:endParaRPr>
          </a:p>
          <a:p>
            <a:pPr marL="656166" lvl="0" indent="-656166">
              <a:defRPr sz="1800">
                <a:solidFill>
                  <a:srgbClr val="000000"/>
                </a:solidFill>
              </a:defRPr>
            </a:pPr>
            <a:r>
              <a:rPr sz="2800" dirty="0">
                <a:solidFill>
                  <a:schemeClr val="tx1"/>
                </a:solidFill>
              </a:rPr>
              <a:t>Rise of merchant class media</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Enlightenment</a:t>
            </a:r>
          </a:p>
        </p:txBody>
      </p:sp>
      <p:sp>
        <p:nvSpPr>
          <p:cNvPr id="72" name="Shape 72"/>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dirty="0">
                <a:solidFill>
                  <a:srgbClr val="414141"/>
                </a:solidFill>
              </a:rPr>
              <a:t>Science &amp; technology</a:t>
            </a:r>
          </a:p>
          <a:p>
            <a:pPr marL="656166" lvl="0" indent="-656166">
              <a:defRPr sz="1800">
                <a:solidFill>
                  <a:srgbClr val="000000"/>
                </a:solidFill>
              </a:defRPr>
            </a:pPr>
            <a:r>
              <a:rPr sz="3000" dirty="0" smtClean="0">
                <a:solidFill>
                  <a:srgbClr val="414141"/>
                </a:solidFill>
              </a:rPr>
              <a:t>Secularism</a:t>
            </a:r>
            <a:endParaRPr lang="en-US" sz="3000" dirty="0" smtClean="0">
              <a:solidFill>
                <a:srgbClr val="414141"/>
              </a:solidFill>
            </a:endParaRPr>
          </a:p>
        </p:txBody>
      </p:sp>
      <p:pic>
        <p:nvPicPr>
          <p:cNvPr id="73" name="image10.png"/>
          <p:cNvPicPr/>
          <p:nvPr/>
        </p:nvPicPr>
        <p:blipFill>
          <a:blip r:embed="rId2">
            <a:extLst/>
          </a:blip>
          <a:stretch>
            <a:fillRect/>
          </a:stretch>
        </p:blipFill>
        <p:spPr>
          <a:xfrm>
            <a:off x="5518634" y="2801508"/>
            <a:ext cx="6165715" cy="59233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Epistemology</a:t>
            </a:r>
            <a:endParaRPr lang="en-US" dirty="0"/>
          </a:p>
        </p:txBody>
      </p:sp>
      <p:sp>
        <p:nvSpPr>
          <p:cNvPr id="3" name="Content Placeholder 2"/>
          <p:cNvSpPr>
            <a:spLocks noGrp="1"/>
          </p:cNvSpPr>
          <p:nvPr>
            <p:ph idx="1"/>
          </p:nvPr>
        </p:nvSpPr>
        <p:spPr>
          <a:xfrm>
            <a:off x="725676" y="3674826"/>
            <a:ext cx="10254785" cy="3839270"/>
          </a:xfrm>
        </p:spPr>
        <p:txBody>
          <a:bodyPr>
            <a:normAutofit lnSpcReduction="10000"/>
          </a:bodyPr>
          <a:lstStyle/>
          <a:p>
            <a:endParaRPr lang="en-US" dirty="0" smtClean="0"/>
          </a:p>
          <a:p>
            <a:r>
              <a:rPr lang="en-US" dirty="0" smtClean="0"/>
              <a:t>  - knowledge</a:t>
            </a:r>
          </a:p>
          <a:p>
            <a:r>
              <a:rPr lang="en-US" dirty="0"/>
              <a:t> </a:t>
            </a:r>
            <a:r>
              <a:rPr lang="en-US" dirty="0" smtClean="0"/>
              <a:t> - logic /rationalism</a:t>
            </a:r>
          </a:p>
          <a:p>
            <a:r>
              <a:rPr lang="en-US" dirty="0"/>
              <a:t> </a:t>
            </a:r>
            <a:r>
              <a:rPr lang="en-US" dirty="0" smtClean="0"/>
              <a:t> - value</a:t>
            </a:r>
          </a:p>
          <a:p>
            <a:r>
              <a:rPr lang="en-US" dirty="0"/>
              <a:t> </a:t>
            </a:r>
            <a:r>
              <a:rPr lang="en-US" dirty="0" smtClean="0"/>
              <a:t> - aesthetics</a:t>
            </a:r>
            <a:endParaRPr lang="en-US" dirty="0"/>
          </a:p>
        </p:txBody>
      </p:sp>
    </p:spTree>
    <p:extLst>
      <p:ext uri="{BB962C8B-B14F-4D97-AF65-F5344CB8AC3E}">
        <p14:creationId xmlns:p14="http://schemas.microsoft.com/office/powerpoint/2010/main" val="208118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7"/>
          <p:cNvGrpSpPr/>
          <p:nvPr/>
        </p:nvGrpSpPr>
        <p:grpSpPr>
          <a:xfrm>
            <a:off x="5486398" y="2579831"/>
            <a:ext cx="5816604" cy="6651340"/>
            <a:chOff x="-1" y="0"/>
            <a:chExt cx="5816602" cy="6651338"/>
          </a:xfrm>
        </p:grpSpPr>
        <p:pic>
          <p:nvPicPr>
            <p:cNvPr id="75" name="image11.png"/>
            <p:cNvPicPr/>
            <p:nvPr/>
          </p:nvPicPr>
          <p:blipFill>
            <a:blip r:embed="rId2">
              <a:extLst/>
            </a:blip>
            <a:srcRect l="17436" r="17436"/>
            <a:stretch>
              <a:fillRect/>
            </a:stretch>
          </p:blipFill>
          <p:spPr>
            <a:xfrm>
              <a:off x="126998" y="88900"/>
              <a:ext cx="5562603" cy="6321140"/>
            </a:xfrm>
            <a:prstGeom prst="rect">
              <a:avLst/>
            </a:prstGeom>
            <a:ln w="12700" cap="flat">
              <a:noFill/>
              <a:miter lim="400000"/>
            </a:ln>
            <a:effectLst/>
          </p:spPr>
        </p:pic>
        <p:pic>
          <p:nvPicPr>
            <p:cNvPr id="76" name="image12.png"/>
            <p:cNvPicPr/>
            <p:nvPr/>
          </p:nvPicPr>
          <p:blipFill>
            <a:blip r:embed="rId3">
              <a:extLst/>
            </a:blip>
            <a:stretch>
              <a:fillRect/>
            </a:stretch>
          </p:blipFill>
          <p:spPr>
            <a:xfrm>
              <a:off x="-2" y="0"/>
              <a:ext cx="5816604" cy="6651340"/>
            </a:xfrm>
            <a:prstGeom prst="rect">
              <a:avLst/>
            </a:prstGeom>
            <a:ln w="12700" cap="flat">
              <a:noFill/>
              <a:miter lim="400000"/>
            </a:ln>
            <a:effectLst/>
          </p:spPr>
        </p:pic>
      </p:grpSp>
      <p:sp>
        <p:nvSpPr>
          <p:cNvPr id="78" name="Shape 7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Modernity</a:t>
            </a:r>
          </a:p>
        </p:txBody>
      </p:sp>
      <p:sp>
        <p:nvSpPr>
          <p:cNvPr id="79" name="Shape 79"/>
          <p:cNvSpPr>
            <a:spLocks noGrp="1"/>
          </p:cNvSpPr>
          <p:nvPr>
            <p:ph type="body" idx="1"/>
          </p:nvPr>
        </p:nvSpPr>
        <p:spPr>
          <a:xfrm>
            <a:off x="508000" y="2730500"/>
            <a:ext cx="5816600" cy="6350000"/>
          </a:xfrm>
          <a:prstGeom prst="rect">
            <a:avLst/>
          </a:prstGeom>
        </p:spPr>
        <p:txBody>
          <a:bodyPr/>
          <a:lstStyle/>
          <a:p>
            <a:pPr marL="656166" lvl="0" indent="-656166">
              <a:defRPr sz="1800">
                <a:solidFill>
                  <a:srgbClr val="000000"/>
                </a:solidFill>
              </a:defRPr>
            </a:pPr>
            <a:r>
              <a:rPr sz="3000">
                <a:solidFill>
                  <a:srgbClr val="414141"/>
                </a:solidFill>
              </a:rPr>
              <a:t>Urbanization</a:t>
            </a:r>
          </a:p>
          <a:p>
            <a:pPr marL="656166" lvl="0" indent="-656166">
              <a:defRPr sz="1800">
                <a:solidFill>
                  <a:srgbClr val="000000"/>
                </a:solidFill>
              </a:defRPr>
            </a:pPr>
            <a:r>
              <a:rPr sz="3000">
                <a:solidFill>
                  <a:srgbClr val="414141"/>
                </a:solidFill>
              </a:rPr>
              <a:t>Democracy</a:t>
            </a:r>
          </a:p>
          <a:p>
            <a:pPr marL="656166" lvl="0" indent="-656166">
              <a:defRPr sz="1800">
                <a:solidFill>
                  <a:srgbClr val="000000"/>
                </a:solidFill>
              </a:defRPr>
            </a:pPr>
            <a:r>
              <a:rPr sz="3000">
                <a:solidFill>
                  <a:srgbClr val="414141"/>
                </a:solidFill>
              </a:rPr>
              <a:t>Mass Media forms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Social Sciences</a:t>
            </a:r>
            <a:endParaRPr lang="en-US" sz="6600" dirty="0"/>
          </a:p>
        </p:txBody>
      </p:sp>
      <p:sp>
        <p:nvSpPr>
          <p:cNvPr id="3" name="Content Placeholder 2"/>
          <p:cNvSpPr>
            <a:spLocks noGrp="1"/>
          </p:cNvSpPr>
          <p:nvPr>
            <p:ph idx="1"/>
          </p:nvPr>
        </p:nvSpPr>
        <p:spPr/>
        <p:txBody>
          <a:bodyPr>
            <a:normAutofit/>
          </a:bodyPr>
          <a:lstStyle/>
          <a:p>
            <a:r>
              <a:rPr lang="en-US" sz="2800" dirty="0" smtClean="0"/>
              <a:t>Individual - Psychology</a:t>
            </a:r>
          </a:p>
          <a:p>
            <a:endParaRPr lang="en-US" sz="2800" dirty="0" smtClean="0"/>
          </a:p>
          <a:p>
            <a:r>
              <a:rPr lang="en-US" sz="2800" dirty="0" smtClean="0"/>
              <a:t>Groups - Sociology, Economics, Political Science</a:t>
            </a:r>
          </a:p>
          <a:p>
            <a:endParaRPr lang="en-US" sz="2800" dirty="0" smtClean="0"/>
          </a:p>
          <a:p>
            <a:r>
              <a:rPr lang="en-US" sz="2800" dirty="0" smtClean="0"/>
              <a:t>Positivist (Natural Sciences, mathematics)</a:t>
            </a:r>
          </a:p>
          <a:p>
            <a:r>
              <a:rPr lang="en-US" sz="2800" dirty="0" smtClean="0"/>
              <a:t>Interpretivist (Symbolic interpretation / critique)</a:t>
            </a:r>
          </a:p>
        </p:txBody>
      </p:sp>
    </p:spTree>
    <p:extLst>
      <p:ext uri="{BB962C8B-B14F-4D97-AF65-F5344CB8AC3E}">
        <p14:creationId xmlns:p14="http://schemas.microsoft.com/office/powerpoint/2010/main" val="1910360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38FA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FA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38FA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FA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739</Words>
  <Application>Microsoft Macintosh PowerPoint</Application>
  <PresentationFormat>Custom</PresentationFormat>
  <Paragraphs>126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Avenir Roman</vt:lpstr>
      <vt:lpstr>Bodoni SvtyTwo ITC TT-Book</vt:lpstr>
      <vt:lpstr>Helvetica</vt:lpstr>
      <vt:lpstr>Palatino</vt:lpstr>
      <vt:lpstr>Zapf Dingbats</vt:lpstr>
      <vt:lpstr>Default</vt:lpstr>
      <vt:lpstr>The Nature of Mass Media - A Theoretical Perspective</vt:lpstr>
      <vt:lpstr>Natural Law</vt:lpstr>
      <vt:lpstr>Human Evolution</vt:lpstr>
      <vt:lpstr>Forming Societies</vt:lpstr>
      <vt:lpstr>Medieval Europe</vt:lpstr>
      <vt:lpstr>Enlightenment</vt:lpstr>
      <vt:lpstr>Epistemology</vt:lpstr>
      <vt:lpstr>Modernity</vt:lpstr>
      <vt:lpstr>Social Sciences</vt:lpstr>
      <vt:lpstr>Sociology</vt:lpstr>
      <vt:lpstr>Civil Society</vt:lpstr>
      <vt:lpstr>Civil Society</vt:lpstr>
      <vt:lpstr>Conflict Theory </vt:lpstr>
      <vt:lpstr>Conflict Theory</vt:lpstr>
      <vt:lpstr>Culture Industries</vt:lpstr>
      <vt:lpstr>The Public Sphere</vt:lpstr>
      <vt:lpstr>The Public Sphere</vt:lpstr>
      <vt:lpstr>Public Sphere</vt:lpstr>
      <vt:lpstr>The Public Sphere</vt:lpstr>
      <vt:lpstr>The Public Sphere</vt:lpstr>
      <vt:lpstr>Radio</vt:lpstr>
      <vt:lpstr>Television</vt:lpstr>
      <vt:lpstr>Re-Feudalization II</vt:lpstr>
      <vt:lpstr>IP - The Great Liberator?</vt:lpstr>
      <vt:lpstr>Q1 - The Pipes</vt:lpstr>
      <vt:lpstr>Q2 - The Revenue</vt:lpstr>
      <vt:lpstr>Q3 - The Content</vt:lpstr>
      <vt:lpstr>Q4 – Your Data </vt:lpstr>
      <vt:lpstr>Re-Feudalization III?</vt:lpstr>
      <vt:lpstr>ICT4D</vt:lpstr>
      <vt:lpstr>The Future</vt:lpstr>
      <vt:lpstr>Human Evolution</vt:lpstr>
      <vt:lpstr>The Nature of Mass Media - A Theoretical Perspective</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Broadcasting - A Theoretical Perspective</dc:title>
  <cp:lastModifiedBy>David Humpolík</cp:lastModifiedBy>
  <cp:revision>12</cp:revision>
  <dcterms:modified xsi:type="dcterms:W3CDTF">2018-09-24T14:30:10Z</dcterms:modified>
</cp:coreProperties>
</file>